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7"/>
  </p:notesMasterIdLst>
  <p:sldIdLst>
    <p:sldId id="256" r:id="rId2"/>
    <p:sldId id="351" r:id="rId3"/>
    <p:sldId id="277" r:id="rId4"/>
    <p:sldId id="278" r:id="rId5"/>
    <p:sldId id="291" r:id="rId6"/>
    <p:sldId id="280" r:id="rId7"/>
    <p:sldId id="322" r:id="rId8"/>
    <p:sldId id="309" r:id="rId9"/>
    <p:sldId id="285" r:id="rId10"/>
    <p:sldId id="286" r:id="rId11"/>
    <p:sldId id="324" r:id="rId12"/>
    <p:sldId id="302" r:id="rId13"/>
    <p:sldId id="304" r:id="rId14"/>
    <p:sldId id="307" r:id="rId15"/>
    <p:sldId id="311" r:id="rId16"/>
    <p:sldId id="313" r:id="rId17"/>
    <p:sldId id="314" r:id="rId18"/>
    <p:sldId id="315" r:id="rId19"/>
    <p:sldId id="316" r:id="rId20"/>
    <p:sldId id="317" r:id="rId21"/>
    <p:sldId id="321" r:id="rId22"/>
    <p:sldId id="323" r:id="rId23"/>
    <p:sldId id="325" r:id="rId24"/>
    <p:sldId id="327" r:id="rId25"/>
    <p:sldId id="326" r:id="rId26"/>
    <p:sldId id="329" r:id="rId27"/>
    <p:sldId id="328" r:id="rId28"/>
    <p:sldId id="330" r:id="rId29"/>
    <p:sldId id="331" r:id="rId30"/>
    <p:sldId id="334" r:id="rId31"/>
    <p:sldId id="335" r:id="rId32"/>
    <p:sldId id="336" r:id="rId33"/>
    <p:sldId id="337" r:id="rId34"/>
    <p:sldId id="339" r:id="rId35"/>
    <p:sldId id="338" r:id="rId36"/>
    <p:sldId id="340" r:id="rId37"/>
    <p:sldId id="341" r:id="rId38"/>
    <p:sldId id="342" r:id="rId39"/>
    <p:sldId id="343" r:id="rId40"/>
    <p:sldId id="344" r:id="rId41"/>
    <p:sldId id="346" r:id="rId42"/>
    <p:sldId id="348" r:id="rId43"/>
    <p:sldId id="349" r:id="rId44"/>
    <p:sldId id="350" r:id="rId45"/>
    <p:sldId id="35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77" d="100"/>
          <a:sy n="77" d="100"/>
        </p:scale>
        <p:origin x="1066"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D0A75A-D00D-4C49-A5C7-B9DDE9C4977F}" type="datetimeFigureOut">
              <a:rPr lang="en-IN" smtClean="0"/>
              <a:t>25-05-2023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A4175-57EA-4CA5-A7EC-055CE7BEAB01}" type="slidenum">
              <a:rPr lang="en-IN" smtClean="0"/>
              <a:t>‹#›</a:t>
            </a:fld>
            <a:endParaRPr lang="en-IN"/>
          </a:p>
        </p:txBody>
      </p:sp>
    </p:spTree>
    <p:extLst>
      <p:ext uri="{BB962C8B-B14F-4D97-AF65-F5344CB8AC3E}">
        <p14:creationId xmlns:p14="http://schemas.microsoft.com/office/powerpoint/2010/main" val="24010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1A4175-57EA-4CA5-A7EC-055CE7BEAB01}" type="slidenum">
              <a:rPr lang="en-IN" smtClean="0"/>
              <a:t>13</a:t>
            </a:fld>
            <a:endParaRPr lang="en-IN"/>
          </a:p>
        </p:txBody>
      </p:sp>
    </p:spTree>
    <p:extLst>
      <p:ext uri="{BB962C8B-B14F-4D97-AF65-F5344CB8AC3E}">
        <p14:creationId xmlns:p14="http://schemas.microsoft.com/office/powerpoint/2010/main" val="3981985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E69BDDCB-7DCD-48EE-BD9A-2E4061F3E069}" type="datetimeFigureOut">
              <a:rPr lang="en-US" smtClean="0"/>
              <a:pPr/>
              <a:t>5/25/2023</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863B8BA8-B64B-4D21-A7AF-C964C7870E6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69BDDCB-7DCD-48EE-BD9A-2E4061F3E06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3B8BA8-B64B-4D21-A7AF-C964C7870E6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69BDDCB-7DCD-48EE-BD9A-2E4061F3E06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3B8BA8-B64B-4D21-A7AF-C964C7870E6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E69BDDCB-7DCD-48EE-BD9A-2E4061F3E069}" type="datetimeFigureOut">
              <a:rPr lang="en-US" smtClean="0"/>
              <a:pPr/>
              <a:t>5/25/2023</a:t>
            </a:fld>
            <a:endParaRPr lang="en-US"/>
          </a:p>
        </p:txBody>
      </p:sp>
      <p:sp>
        <p:nvSpPr>
          <p:cNvPr id="9" name="Slide Number Placeholder 8"/>
          <p:cNvSpPr>
            <a:spLocks noGrp="1"/>
          </p:cNvSpPr>
          <p:nvPr>
            <p:ph type="sldNum" sz="quarter" idx="15"/>
          </p:nvPr>
        </p:nvSpPr>
        <p:spPr/>
        <p:txBody>
          <a:bodyPr rtlCol="0"/>
          <a:lstStyle/>
          <a:p>
            <a:fld id="{863B8BA8-B64B-4D21-A7AF-C964C7870E6F}"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E69BDDCB-7DCD-48EE-BD9A-2E4061F3E069}" type="datetimeFigureOut">
              <a:rPr lang="en-US" smtClean="0"/>
              <a:pPr/>
              <a:t>5/25/2023</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863B8BA8-B64B-4D21-A7AF-C964C7870E6F}"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E69BDDCB-7DCD-48EE-BD9A-2E4061F3E06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3B8BA8-B64B-4D21-A7AF-C964C7870E6F}" type="slidenum">
              <a:rPr lang="en-US" smtClean="0"/>
              <a:pPr/>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E69BDDCB-7DCD-48EE-BD9A-2E4061F3E069}" type="datetimeFigureOut">
              <a:rPr lang="en-US" smtClean="0"/>
              <a:pPr/>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3B8BA8-B64B-4D21-A7AF-C964C7870E6F}" type="slidenum">
              <a:rPr lang="en-US" smtClean="0"/>
              <a:pPr/>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E69BDDCB-7DCD-48EE-BD9A-2E4061F3E069}" type="datetimeFigureOut">
              <a:rPr lang="en-US" smtClean="0"/>
              <a:pPr/>
              <a:t>5/25/2023</a:t>
            </a:fld>
            <a:endParaRPr lang="en-US"/>
          </a:p>
        </p:txBody>
      </p:sp>
      <p:sp>
        <p:nvSpPr>
          <p:cNvPr id="7" name="Slide Number Placeholder 6"/>
          <p:cNvSpPr>
            <a:spLocks noGrp="1"/>
          </p:cNvSpPr>
          <p:nvPr>
            <p:ph type="sldNum" sz="quarter" idx="11"/>
          </p:nvPr>
        </p:nvSpPr>
        <p:spPr/>
        <p:txBody>
          <a:bodyPr rtlCol="0"/>
          <a:lstStyle/>
          <a:p>
            <a:fld id="{863B8BA8-B64B-4D21-A7AF-C964C7870E6F}"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BDDCB-7DCD-48EE-BD9A-2E4061F3E069}" type="datetimeFigureOut">
              <a:rPr lang="en-US" smtClean="0"/>
              <a:pPr/>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3B8BA8-B64B-4D21-A7AF-C964C7870E6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E69BDDCB-7DCD-48EE-BD9A-2E4061F3E069}" type="datetimeFigureOut">
              <a:rPr lang="en-US" smtClean="0"/>
              <a:pPr/>
              <a:t>5/25/2023</a:t>
            </a:fld>
            <a:endParaRPr lang="en-US"/>
          </a:p>
        </p:txBody>
      </p:sp>
      <p:sp>
        <p:nvSpPr>
          <p:cNvPr id="22" name="Slide Number Placeholder 21"/>
          <p:cNvSpPr>
            <a:spLocks noGrp="1"/>
          </p:cNvSpPr>
          <p:nvPr>
            <p:ph type="sldNum" sz="quarter" idx="15"/>
          </p:nvPr>
        </p:nvSpPr>
        <p:spPr/>
        <p:txBody>
          <a:bodyPr rtlCol="0"/>
          <a:lstStyle/>
          <a:p>
            <a:fld id="{863B8BA8-B64B-4D21-A7AF-C964C7870E6F}"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E69BDDCB-7DCD-48EE-BD9A-2E4061F3E069}" type="datetimeFigureOut">
              <a:rPr lang="en-US" smtClean="0"/>
              <a:pPr/>
              <a:t>5/25/2023</a:t>
            </a:fld>
            <a:endParaRPr lang="en-US"/>
          </a:p>
        </p:txBody>
      </p:sp>
      <p:sp>
        <p:nvSpPr>
          <p:cNvPr id="18" name="Slide Number Placeholder 17"/>
          <p:cNvSpPr>
            <a:spLocks noGrp="1"/>
          </p:cNvSpPr>
          <p:nvPr>
            <p:ph type="sldNum" sz="quarter" idx="11"/>
          </p:nvPr>
        </p:nvSpPr>
        <p:spPr/>
        <p:txBody>
          <a:bodyPr rtlCol="0"/>
          <a:lstStyle/>
          <a:p>
            <a:fld id="{863B8BA8-B64B-4D21-A7AF-C964C7870E6F}"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E69BDDCB-7DCD-48EE-BD9A-2E4061F3E069}" type="datetimeFigureOut">
              <a:rPr lang="en-US" smtClean="0"/>
              <a:pPr/>
              <a:t>5/25/2023</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863B8BA8-B64B-4D21-A7AF-C964C7870E6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hyperlink" Target="https://www.hindawi.com/journals/sp/2020/6348372/"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hyperlink" Target="https://blogs.oracle.com/ai-and-datascience/post/introduction-to-k-means-clustering" TargetMode="Externa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tmp"/></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90918" y="2365304"/>
            <a:ext cx="5609062" cy="732183"/>
          </a:xfrm>
        </p:spPr>
        <p:txBody>
          <a:bodyPr>
            <a:normAutofit fontScale="90000"/>
          </a:bodyPr>
          <a:lstStyle/>
          <a:p>
            <a:r>
              <a:rPr lang="en-GB" sz="2700" dirty="0">
                <a:solidFill>
                  <a:schemeClr val="accent3">
                    <a:lumMod val="75000"/>
                  </a:schemeClr>
                </a:solidFill>
              </a:rPr>
              <a:t>Analysis On </a:t>
            </a:r>
            <a:r>
              <a:rPr lang="en-GB" sz="2700" dirty="0" err="1">
                <a:solidFill>
                  <a:schemeClr val="accent3">
                    <a:lumMod val="75000"/>
                  </a:schemeClr>
                </a:solidFill>
              </a:rPr>
              <a:t>Indore_Restaurants</a:t>
            </a:r>
            <a:br>
              <a:rPr lang="en-GB" sz="2200" dirty="0">
                <a:solidFill>
                  <a:schemeClr val="accent3">
                    <a:lumMod val="75000"/>
                  </a:schemeClr>
                </a:solidFill>
              </a:rPr>
            </a:br>
            <a:r>
              <a:rPr lang="en-GB" sz="2200" dirty="0">
                <a:solidFill>
                  <a:schemeClr val="accent3">
                    <a:lumMod val="75000"/>
                  </a:schemeClr>
                </a:solidFill>
              </a:rPr>
              <a:t>   (Clustering &amp; Sentiment Analysis</a:t>
            </a:r>
            <a:r>
              <a:rPr lang="en-GB" sz="2000" dirty="0">
                <a:solidFill>
                  <a:schemeClr val="accent3">
                    <a:lumMod val="75000"/>
                  </a:schemeClr>
                </a:solidFill>
              </a:rPr>
              <a:t>)</a:t>
            </a:r>
            <a:endParaRPr lang="en-US" sz="2000" b="1" dirty="0">
              <a:solidFill>
                <a:schemeClr val="accent2">
                  <a:lumMod val="50000"/>
                </a:schemeClr>
              </a:solidFill>
            </a:endParaRPr>
          </a:p>
        </p:txBody>
      </p:sp>
      <p:sp>
        <p:nvSpPr>
          <p:cNvPr id="3" name="Subtitle 2"/>
          <p:cNvSpPr>
            <a:spLocks noGrp="1"/>
          </p:cNvSpPr>
          <p:nvPr>
            <p:ph type="subTitle" idx="1"/>
          </p:nvPr>
        </p:nvSpPr>
        <p:spPr>
          <a:xfrm>
            <a:off x="8122741" y="4959839"/>
            <a:ext cx="3735130" cy="1323439"/>
          </a:xfrm>
        </p:spPr>
        <p:txBody>
          <a:bodyPr>
            <a:normAutofit fontScale="47500" lnSpcReduction="20000"/>
          </a:bodyPr>
          <a:lstStyle/>
          <a:p>
            <a:r>
              <a:rPr lang="en-US" sz="3300" dirty="0">
                <a:solidFill>
                  <a:schemeClr val="tx1">
                    <a:lumMod val="95000"/>
                    <a:lumOff val="5000"/>
                  </a:schemeClr>
                </a:solidFill>
              </a:rPr>
              <a:t>       </a:t>
            </a:r>
            <a:r>
              <a:rPr lang="en-US" sz="4500" dirty="0" err="1">
                <a:solidFill>
                  <a:schemeClr val="tx1">
                    <a:lumMod val="95000"/>
                    <a:lumOff val="5000"/>
                  </a:schemeClr>
                </a:solidFill>
              </a:rPr>
              <a:t>Sumitted</a:t>
            </a:r>
            <a:r>
              <a:rPr lang="en-US" sz="4500" dirty="0">
                <a:solidFill>
                  <a:schemeClr val="tx1">
                    <a:lumMod val="95000"/>
                    <a:lumOff val="5000"/>
                  </a:schemeClr>
                </a:solidFill>
              </a:rPr>
              <a:t> By:</a:t>
            </a:r>
          </a:p>
          <a:p>
            <a:r>
              <a:rPr lang="en-US" sz="4500" dirty="0">
                <a:solidFill>
                  <a:schemeClr val="tx1">
                    <a:lumMod val="95000"/>
                    <a:lumOff val="5000"/>
                  </a:schemeClr>
                </a:solidFill>
              </a:rPr>
              <a:t>      Shubhangani Tiwari</a:t>
            </a:r>
          </a:p>
          <a:p>
            <a:r>
              <a:rPr lang="en-US" sz="4500" dirty="0">
                <a:solidFill>
                  <a:schemeClr val="tx1">
                    <a:lumMod val="95000"/>
                    <a:lumOff val="5000"/>
                  </a:schemeClr>
                </a:solidFill>
              </a:rPr>
              <a:t>      </a:t>
            </a:r>
            <a:r>
              <a:rPr lang="en-US" sz="4500" dirty="0" err="1">
                <a:solidFill>
                  <a:schemeClr val="tx1">
                    <a:lumMod val="95000"/>
                    <a:lumOff val="5000"/>
                  </a:schemeClr>
                </a:solidFill>
              </a:rPr>
              <a:t>M.Sc</a:t>
            </a:r>
            <a:r>
              <a:rPr lang="en-US" sz="4500" dirty="0">
                <a:solidFill>
                  <a:schemeClr val="tx1">
                    <a:lumMod val="95000"/>
                    <a:lumOff val="5000"/>
                  </a:schemeClr>
                </a:solidFill>
              </a:rPr>
              <a:t> 4</a:t>
            </a:r>
            <a:r>
              <a:rPr lang="en-US" sz="4500" baseline="30000" dirty="0">
                <a:solidFill>
                  <a:schemeClr val="tx1">
                    <a:lumMod val="95000"/>
                    <a:lumOff val="5000"/>
                  </a:schemeClr>
                </a:solidFill>
              </a:rPr>
              <a:t>th</a:t>
            </a:r>
            <a:r>
              <a:rPr lang="en-US" sz="4500" dirty="0">
                <a:solidFill>
                  <a:schemeClr val="tx1">
                    <a:lumMod val="95000"/>
                    <a:lumOff val="5000"/>
                  </a:schemeClr>
                </a:solidFill>
              </a:rPr>
              <a:t> Sem</a:t>
            </a:r>
          </a:p>
        </p:txBody>
      </p:sp>
      <p:sp>
        <p:nvSpPr>
          <p:cNvPr id="4" name="TextBox 3">
            <a:extLst>
              <a:ext uri="{FF2B5EF4-FFF2-40B4-BE49-F238E27FC236}">
                <a16:creationId xmlns:a16="http://schemas.microsoft.com/office/drawing/2014/main" id="{C9E1EAA7-2310-DB13-D585-4EE57BB0EFC0}"/>
              </a:ext>
            </a:extLst>
          </p:cNvPr>
          <p:cNvSpPr txBox="1"/>
          <p:nvPr/>
        </p:nvSpPr>
        <p:spPr>
          <a:xfrm>
            <a:off x="3263240" y="404140"/>
            <a:ext cx="6464418" cy="830997"/>
          </a:xfrm>
          <a:prstGeom prst="rect">
            <a:avLst/>
          </a:prstGeom>
          <a:noFill/>
        </p:spPr>
        <p:txBody>
          <a:bodyPr wrap="square" rtlCol="0">
            <a:spAutoFit/>
          </a:bodyPr>
          <a:lstStyle/>
          <a:p>
            <a:r>
              <a:rPr lang="en-IN" sz="2400" dirty="0">
                <a:latin typeface="Algerian" panose="04020705040A02060702" pitchFamily="82" charset="0"/>
              </a:rPr>
              <a:t>Devi </a:t>
            </a:r>
            <a:r>
              <a:rPr lang="en-IN" sz="2400" dirty="0" err="1">
                <a:latin typeface="Algerian" panose="04020705040A02060702" pitchFamily="82" charset="0"/>
              </a:rPr>
              <a:t>Ahilya</a:t>
            </a:r>
            <a:r>
              <a:rPr lang="en-IN" sz="2400" dirty="0">
                <a:latin typeface="Algerian" panose="04020705040A02060702" pitchFamily="82" charset="0"/>
              </a:rPr>
              <a:t> Vishwavidyalaya, Indore</a:t>
            </a:r>
          </a:p>
          <a:p>
            <a:r>
              <a:rPr lang="en-IN" sz="2400" dirty="0">
                <a:latin typeface="Algerian" panose="04020705040A02060702" pitchFamily="82" charset="0"/>
              </a:rPr>
              <a:t>               School of statistics</a:t>
            </a:r>
          </a:p>
        </p:txBody>
      </p:sp>
      <p:sp>
        <p:nvSpPr>
          <p:cNvPr id="6" name="TextBox 5">
            <a:extLst>
              <a:ext uri="{FF2B5EF4-FFF2-40B4-BE49-F238E27FC236}">
                <a16:creationId xmlns:a16="http://schemas.microsoft.com/office/drawing/2014/main" id="{F7028D91-09A5-A835-C22A-7D6D145649FF}"/>
              </a:ext>
            </a:extLst>
          </p:cNvPr>
          <p:cNvSpPr txBox="1"/>
          <p:nvPr/>
        </p:nvSpPr>
        <p:spPr>
          <a:xfrm>
            <a:off x="5149258" y="1463053"/>
            <a:ext cx="2264924" cy="400110"/>
          </a:xfrm>
          <a:prstGeom prst="rect">
            <a:avLst/>
          </a:prstGeom>
          <a:noFill/>
        </p:spPr>
        <p:txBody>
          <a:bodyPr wrap="square" rtlCol="0">
            <a:spAutoFit/>
          </a:bodyPr>
          <a:lstStyle/>
          <a:p>
            <a:r>
              <a:rPr lang="en-IN" sz="2000" b="1" dirty="0">
                <a:solidFill>
                  <a:schemeClr val="accent5">
                    <a:lumMod val="50000"/>
                  </a:schemeClr>
                </a:solidFill>
              </a:rPr>
              <a:t>Jan-May2023</a:t>
            </a:r>
          </a:p>
        </p:txBody>
      </p:sp>
      <p:sp>
        <p:nvSpPr>
          <p:cNvPr id="7" name="TextBox 6">
            <a:extLst>
              <a:ext uri="{FF2B5EF4-FFF2-40B4-BE49-F238E27FC236}">
                <a16:creationId xmlns:a16="http://schemas.microsoft.com/office/drawing/2014/main" id="{7CB1C7E0-1F9F-E17D-2748-55B15D7C697B}"/>
              </a:ext>
            </a:extLst>
          </p:cNvPr>
          <p:cNvSpPr txBox="1"/>
          <p:nvPr/>
        </p:nvSpPr>
        <p:spPr>
          <a:xfrm>
            <a:off x="975092" y="4981465"/>
            <a:ext cx="3929974" cy="1323439"/>
          </a:xfrm>
          <a:prstGeom prst="rect">
            <a:avLst/>
          </a:prstGeom>
          <a:noFill/>
        </p:spPr>
        <p:txBody>
          <a:bodyPr wrap="square" rtlCol="0">
            <a:spAutoFit/>
          </a:bodyPr>
          <a:lstStyle/>
          <a:p>
            <a:r>
              <a:rPr lang="en-IN" sz="2000" b="1" dirty="0">
                <a:solidFill>
                  <a:schemeClr val="tx1">
                    <a:lumMod val="95000"/>
                    <a:lumOff val="5000"/>
                  </a:schemeClr>
                </a:solidFill>
              </a:rPr>
              <a:t>Guided By:</a:t>
            </a:r>
          </a:p>
          <a:p>
            <a:r>
              <a:rPr lang="en-IN" sz="2000" b="1" dirty="0" err="1">
                <a:solidFill>
                  <a:schemeClr val="tx1">
                    <a:lumMod val="95000"/>
                    <a:lumOff val="5000"/>
                  </a:schemeClr>
                </a:solidFill>
              </a:rPr>
              <a:t>Dr.</a:t>
            </a:r>
            <a:r>
              <a:rPr lang="en-IN" sz="2000" b="1" dirty="0">
                <a:solidFill>
                  <a:schemeClr val="tx1">
                    <a:lumMod val="95000"/>
                    <a:lumOff val="5000"/>
                  </a:schemeClr>
                </a:solidFill>
              </a:rPr>
              <a:t> </a:t>
            </a:r>
            <a:r>
              <a:rPr lang="en-IN" sz="2000" b="1" dirty="0" err="1">
                <a:solidFill>
                  <a:schemeClr val="tx1">
                    <a:lumMod val="95000"/>
                    <a:lumOff val="5000"/>
                  </a:schemeClr>
                </a:solidFill>
              </a:rPr>
              <a:t>Snigdha</a:t>
            </a:r>
            <a:r>
              <a:rPr lang="en-IN" sz="2000" b="1" dirty="0">
                <a:solidFill>
                  <a:schemeClr val="tx1">
                    <a:lumMod val="95000"/>
                    <a:lumOff val="5000"/>
                  </a:schemeClr>
                </a:solidFill>
              </a:rPr>
              <a:t> Banerjee</a:t>
            </a:r>
          </a:p>
          <a:p>
            <a:r>
              <a:rPr lang="en-IN" sz="2000" b="1" dirty="0">
                <a:solidFill>
                  <a:schemeClr val="tx1">
                    <a:lumMod val="95000"/>
                    <a:lumOff val="5000"/>
                  </a:schemeClr>
                </a:solidFill>
              </a:rPr>
              <a:t>Head of Department</a:t>
            </a:r>
          </a:p>
          <a:p>
            <a:r>
              <a:rPr lang="en-IN" sz="2000" b="1" dirty="0">
                <a:solidFill>
                  <a:schemeClr val="tx1">
                    <a:lumMod val="95000"/>
                    <a:lumOff val="5000"/>
                  </a:schemeClr>
                </a:solidFill>
              </a:rPr>
              <a:t>School of Statistics</a:t>
            </a:r>
          </a:p>
        </p:txBody>
      </p:sp>
      <p:pic>
        <p:nvPicPr>
          <p:cNvPr id="7170" name="Picture 2" descr="How to partner with Zomato: Guide for restaurants to tie up and list menu">
            <a:extLst>
              <a:ext uri="{FF2B5EF4-FFF2-40B4-BE49-F238E27FC236}">
                <a16:creationId xmlns:a16="http://schemas.microsoft.com/office/drawing/2014/main" id="{2AC03CE4-6D3E-A7E5-D24D-27125CA6CD7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90918" y="3086145"/>
            <a:ext cx="5335832" cy="158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074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89427" y="5128182"/>
            <a:ext cx="5806573" cy="669304"/>
          </a:xfrm>
        </p:spPr>
        <p:txBody>
          <a:bodyPr>
            <a:noAutofit/>
          </a:bodyPr>
          <a:lstStyle/>
          <a:p>
            <a:r>
              <a:rPr lang="en-GB" sz="1600" b="1" dirty="0" err="1"/>
              <a:t>Aggregate_rating</a:t>
            </a:r>
            <a:r>
              <a:rPr lang="en-GB" sz="1600" dirty="0"/>
              <a:t> between </a:t>
            </a:r>
            <a:r>
              <a:rPr lang="en-GB" sz="1600" b="1" dirty="0"/>
              <a:t>3.5</a:t>
            </a:r>
            <a:r>
              <a:rPr lang="en-GB" sz="1600" dirty="0"/>
              <a:t> and </a:t>
            </a:r>
            <a:r>
              <a:rPr lang="en-GB" sz="1600" b="1" dirty="0"/>
              <a:t>4.5</a:t>
            </a:r>
            <a:r>
              <a:rPr lang="en-GB" sz="1600" dirty="0"/>
              <a:t> has highest number of </a:t>
            </a:r>
            <a:r>
              <a:rPr lang="en-GB" sz="1600" b="1" dirty="0"/>
              <a:t>votes</a:t>
            </a:r>
            <a:r>
              <a:rPr lang="en-GB" sz="1600" dirty="0"/>
              <a:t>.</a:t>
            </a:r>
            <a:br>
              <a:rPr lang="en-GB" sz="1600" dirty="0"/>
            </a:br>
            <a:endParaRPr lang="en-US" sz="1600" dirty="0"/>
          </a:p>
        </p:txBody>
      </p:sp>
      <p:pic>
        <p:nvPicPr>
          <p:cNvPr id="10242" name="Picture 2"/>
          <p:cNvPicPr>
            <a:picLocks noChangeAspect="1" noChangeArrowheads="1"/>
          </p:cNvPicPr>
          <p:nvPr/>
        </p:nvPicPr>
        <p:blipFill>
          <a:blip r:embed="rId2" cstate="print"/>
          <a:srcRect/>
          <a:stretch>
            <a:fillRect/>
          </a:stretch>
        </p:blipFill>
        <p:spPr bwMode="auto">
          <a:xfrm>
            <a:off x="0" y="1153672"/>
            <a:ext cx="6004339" cy="3771813"/>
          </a:xfrm>
          <a:prstGeom prst="rect">
            <a:avLst/>
          </a:prstGeom>
          <a:noFill/>
          <a:ln w="9525">
            <a:noFill/>
            <a:miter lim="800000"/>
            <a:headEnd/>
            <a:tailEnd/>
          </a:ln>
          <a:effectLst/>
        </p:spPr>
      </p:pic>
      <p:sp>
        <p:nvSpPr>
          <p:cNvPr id="4" name="Title 1">
            <a:extLst>
              <a:ext uri="{FF2B5EF4-FFF2-40B4-BE49-F238E27FC236}">
                <a16:creationId xmlns:a16="http://schemas.microsoft.com/office/drawing/2014/main" id="{35BAF2C9-BF2F-D993-049F-26809D749F35}"/>
              </a:ext>
            </a:extLst>
          </p:cNvPr>
          <p:cNvSpPr txBox="1">
            <a:spLocks/>
          </p:cNvSpPr>
          <p:nvPr/>
        </p:nvSpPr>
        <p:spPr>
          <a:xfrm>
            <a:off x="497609" y="181161"/>
            <a:ext cx="10253472" cy="679201"/>
          </a:xfrm>
          <a:prstGeom prst="rect">
            <a:avLst/>
          </a:prstGeom>
        </p:spPr>
        <p:txBody>
          <a:bodyPr vert="horz" anchor="b">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285750" indent="-285750" defTabSz="914400">
              <a:buFont typeface="Wingdings" panose="05000000000000000000" pitchFamily="2" charset="2"/>
              <a:buChar char="v"/>
            </a:pPr>
            <a:r>
              <a:rPr lang="en-GB" sz="1600" b="1" dirty="0">
                <a:solidFill>
                  <a:schemeClr val="tx1"/>
                </a:solidFill>
              </a:rPr>
              <a:t>Relation of ratings and Votes</a:t>
            </a:r>
          </a:p>
        </p:txBody>
      </p:sp>
      <p:sp>
        <p:nvSpPr>
          <p:cNvPr id="13" name="TextBox 12">
            <a:extLst>
              <a:ext uri="{FF2B5EF4-FFF2-40B4-BE49-F238E27FC236}">
                <a16:creationId xmlns:a16="http://schemas.microsoft.com/office/drawing/2014/main" id="{B931E556-0FAE-C438-F591-26DF8EA9BCEA}"/>
              </a:ext>
            </a:extLst>
          </p:cNvPr>
          <p:cNvSpPr txBox="1"/>
          <p:nvPr/>
        </p:nvSpPr>
        <p:spPr>
          <a:xfrm>
            <a:off x="6371617" y="414780"/>
            <a:ext cx="5322774" cy="646331"/>
          </a:xfrm>
          <a:prstGeom prst="rect">
            <a:avLst/>
          </a:prstGeom>
          <a:noFill/>
        </p:spPr>
        <p:txBody>
          <a:bodyPr wrap="square" rtlCol="0">
            <a:spAutoFit/>
          </a:bodyPr>
          <a:lstStyle/>
          <a:p>
            <a:pPr marL="285750" indent="-285750">
              <a:buFont typeface="Wingdings" panose="05000000000000000000" pitchFamily="2" charset="2"/>
              <a:buChar char="v"/>
            </a:pPr>
            <a:r>
              <a:rPr lang="en-GB" sz="1800" b="1" dirty="0">
                <a:solidFill>
                  <a:schemeClr val="tx1"/>
                </a:solidFill>
              </a:rPr>
              <a:t>Scatter plot for aggregate rating over average cost</a:t>
            </a:r>
            <a:endParaRPr lang="en-IN" dirty="0"/>
          </a:p>
        </p:txBody>
      </p:sp>
      <p:pic>
        <p:nvPicPr>
          <p:cNvPr id="14" name="Picture 2">
            <a:extLst>
              <a:ext uri="{FF2B5EF4-FFF2-40B4-BE49-F238E27FC236}">
                <a16:creationId xmlns:a16="http://schemas.microsoft.com/office/drawing/2014/main" id="{7FD61DF0-9760-1A68-FB55-BE148D49E254}"/>
              </a:ext>
            </a:extLst>
          </p:cNvPr>
          <p:cNvPicPr>
            <a:picLocks noChangeAspect="1" noChangeArrowheads="1"/>
          </p:cNvPicPr>
          <p:nvPr/>
        </p:nvPicPr>
        <p:blipFill>
          <a:blip r:embed="rId3" cstate="print"/>
          <a:srcRect/>
          <a:stretch>
            <a:fillRect/>
          </a:stretch>
        </p:blipFill>
        <p:spPr bwMode="auto">
          <a:xfrm>
            <a:off x="5891753" y="1052398"/>
            <a:ext cx="6108569" cy="4177205"/>
          </a:xfrm>
          <a:prstGeom prst="rect">
            <a:avLst/>
          </a:prstGeom>
          <a:noFill/>
          <a:ln w="9525">
            <a:noFill/>
            <a:miter lim="800000"/>
            <a:headEnd/>
            <a:tailEnd/>
          </a:ln>
          <a:effectLst/>
        </p:spPr>
      </p:pic>
      <p:sp>
        <p:nvSpPr>
          <p:cNvPr id="15" name="Content Placeholder 4">
            <a:extLst>
              <a:ext uri="{FF2B5EF4-FFF2-40B4-BE49-F238E27FC236}">
                <a16:creationId xmlns:a16="http://schemas.microsoft.com/office/drawing/2014/main" id="{F4FA10C4-6348-AE14-037B-97B4B623FA8E}"/>
              </a:ext>
            </a:extLst>
          </p:cNvPr>
          <p:cNvSpPr txBox="1">
            <a:spLocks/>
          </p:cNvSpPr>
          <p:nvPr/>
        </p:nvSpPr>
        <p:spPr>
          <a:xfrm>
            <a:off x="6554206" y="5421639"/>
            <a:ext cx="5250729" cy="576072"/>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defTabSz="914400"/>
            <a:r>
              <a:rPr lang="en-GB" sz="1600" dirty="0"/>
              <a:t>Higher cost restaurants ( &gt; 1500) tends to have higher ratings ( &gt; 3.5).</a:t>
            </a:r>
            <a:endParaRPr lang="en-US" sz="1600" dirty="0"/>
          </a:p>
        </p:txBody>
      </p:sp>
    </p:spTree>
    <p:extLst>
      <p:ext uri="{BB962C8B-B14F-4D97-AF65-F5344CB8AC3E}">
        <p14:creationId xmlns:p14="http://schemas.microsoft.com/office/powerpoint/2010/main" val="1373948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D0B7154-3E7B-C2FD-58C1-A8BF8A051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1" y="595893"/>
            <a:ext cx="11270974" cy="48613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3E0790-C7D6-F020-926F-0D0EFD7D04DD}"/>
              </a:ext>
            </a:extLst>
          </p:cNvPr>
          <p:cNvSpPr txBox="1"/>
          <p:nvPr/>
        </p:nvSpPr>
        <p:spPr>
          <a:xfrm>
            <a:off x="218662" y="5654287"/>
            <a:ext cx="11323982" cy="1015663"/>
          </a:xfrm>
          <a:prstGeom prst="rect">
            <a:avLst/>
          </a:prstGeom>
          <a:noFill/>
        </p:spPr>
        <p:txBody>
          <a:bodyPr wrap="square" rtlCol="0">
            <a:spAutoFit/>
          </a:bodyPr>
          <a:lstStyle/>
          <a:p>
            <a:pPr algn="l">
              <a:buFont typeface="Arial" panose="020B0604020202020204" pitchFamily="34" charset="0"/>
              <a:buChar char="•"/>
            </a:pPr>
            <a:r>
              <a:rPr lang="en-US" sz="1400" b="1" i="0" dirty="0">
                <a:effectLst/>
                <a:latin typeface="-apple-system"/>
              </a:rPr>
              <a:t>Vijay Nagar</a:t>
            </a:r>
            <a:r>
              <a:rPr lang="en-US" sz="1400" b="0" i="0" dirty="0">
                <a:effectLst/>
                <a:latin typeface="-apple-system"/>
              </a:rPr>
              <a:t> and </a:t>
            </a:r>
            <a:r>
              <a:rPr lang="en-US" sz="1400" b="1" i="0" dirty="0">
                <a:effectLst/>
                <a:latin typeface="-apple-system"/>
              </a:rPr>
              <a:t>RNT Marg</a:t>
            </a:r>
            <a:r>
              <a:rPr lang="en-US" sz="1400" b="0" i="0" dirty="0">
                <a:effectLst/>
                <a:latin typeface="-apple-system"/>
              </a:rPr>
              <a:t> has highest number of </a:t>
            </a:r>
            <a:r>
              <a:rPr lang="en-US" sz="1400" b="1" i="0" dirty="0">
                <a:effectLst/>
                <a:latin typeface="-apple-system"/>
              </a:rPr>
              <a:t>exceptional (4-5)</a:t>
            </a:r>
            <a:r>
              <a:rPr lang="en-US" sz="1400" b="0" i="0" dirty="0">
                <a:effectLst/>
                <a:latin typeface="-apple-system"/>
              </a:rPr>
              <a:t> rated restaurants. </a:t>
            </a:r>
          </a:p>
          <a:p>
            <a:pPr>
              <a:buFont typeface="Arial" panose="020B0604020202020204" pitchFamily="34" charset="0"/>
              <a:buChar char="•"/>
            </a:pPr>
            <a:r>
              <a:rPr lang="en-US" sz="1400" b="1" i="0" dirty="0">
                <a:effectLst/>
                <a:latin typeface="-apple-system"/>
              </a:rPr>
              <a:t>Devi </a:t>
            </a:r>
            <a:r>
              <a:rPr lang="en-US" sz="1400" b="1" i="0" dirty="0" err="1">
                <a:effectLst/>
                <a:latin typeface="-apple-system"/>
              </a:rPr>
              <a:t>Ahilyabai</a:t>
            </a:r>
            <a:r>
              <a:rPr lang="en-US" sz="1400" b="1" i="0" dirty="0">
                <a:effectLst/>
                <a:latin typeface="-apple-system"/>
              </a:rPr>
              <a:t> Holkar Airport, RNT Marg, Bhawar Kaun</a:t>
            </a:r>
            <a:r>
              <a:rPr lang="en-US" sz="1400" b="0" i="0" dirty="0">
                <a:effectLst/>
                <a:latin typeface="-apple-system"/>
              </a:rPr>
              <a:t> and </a:t>
            </a:r>
            <a:r>
              <a:rPr lang="en-US" sz="1400" b="1" i="0" dirty="0">
                <a:effectLst/>
                <a:latin typeface="-apple-system"/>
              </a:rPr>
              <a:t>Press Complex</a:t>
            </a:r>
            <a:r>
              <a:rPr lang="en-US" sz="1400" b="0" i="0" dirty="0">
                <a:effectLst/>
                <a:latin typeface="-apple-system"/>
              </a:rPr>
              <a:t> has highest number of </a:t>
            </a:r>
            <a:r>
              <a:rPr lang="en-US" sz="1400" b="1" i="0" dirty="0">
                <a:effectLst/>
                <a:latin typeface="-apple-system"/>
              </a:rPr>
              <a:t>high (3-4)</a:t>
            </a:r>
            <a:r>
              <a:rPr lang="en-US" sz="1400" b="0" i="0" dirty="0">
                <a:effectLst/>
                <a:latin typeface="-apple-system"/>
              </a:rPr>
              <a:t> rated type restaurant in Indore.</a:t>
            </a:r>
          </a:p>
          <a:p>
            <a:pPr algn="l">
              <a:buFont typeface="Arial" panose="020B0604020202020204" pitchFamily="34" charset="0"/>
              <a:buChar char="•"/>
            </a:pPr>
            <a:r>
              <a:rPr lang="en-IN" sz="1400" b="1" i="0" dirty="0">
                <a:effectLst/>
                <a:latin typeface="-apple-system"/>
              </a:rPr>
              <a:t>Vijay Nagar, Jail Road, South </a:t>
            </a:r>
            <a:r>
              <a:rPr lang="en-IN" sz="1400" b="1" i="0" dirty="0" err="1">
                <a:effectLst/>
                <a:latin typeface="-apple-system"/>
              </a:rPr>
              <a:t>Tukaganj</a:t>
            </a:r>
            <a:r>
              <a:rPr lang="en-IN" sz="1400" b="1" i="0" dirty="0">
                <a:effectLst/>
                <a:latin typeface="-apple-system"/>
              </a:rPr>
              <a:t>, Kothari Market, Press Complex, </a:t>
            </a:r>
            <a:r>
              <a:rPr lang="en-IN" sz="1400" b="1" i="0" dirty="0" err="1">
                <a:effectLst/>
                <a:latin typeface="-apple-system"/>
              </a:rPr>
              <a:t>Rajwada</a:t>
            </a:r>
            <a:r>
              <a:rPr lang="en-IN" sz="1400" b="1" i="0" dirty="0">
                <a:effectLst/>
                <a:latin typeface="-apple-system"/>
              </a:rPr>
              <a:t>, Sapna Sangeeta Mall</a:t>
            </a:r>
            <a:r>
              <a:rPr lang="en-IN" sz="1400" b="0" i="0" dirty="0">
                <a:effectLst/>
                <a:latin typeface="-apple-system"/>
              </a:rPr>
              <a:t> and </a:t>
            </a:r>
            <a:r>
              <a:rPr lang="en-IN" sz="1400" b="1" i="0" dirty="0" err="1">
                <a:effectLst/>
                <a:latin typeface="-apple-system"/>
              </a:rPr>
              <a:t>Rajender</a:t>
            </a:r>
            <a:r>
              <a:rPr lang="en-IN" sz="1400" b="1" i="0" dirty="0">
                <a:effectLst/>
                <a:latin typeface="-apple-system"/>
              </a:rPr>
              <a:t> Nagar</a:t>
            </a:r>
            <a:r>
              <a:rPr lang="en-IN" sz="1400" b="0" i="0" dirty="0">
                <a:effectLst/>
                <a:latin typeface="-apple-system"/>
              </a:rPr>
              <a:t> has highest number of </a:t>
            </a:r>
            <a:r>
              <a:rPr lang="en-IN" sz="1400" b="1" i="0" dirty="0">
                <a:effectLst/>
                <a:latin typeface="-apple-system"/>
              </a:rPr>
              <a:t>moderate (2-3)</a:t>
            </a:r>
            <a:r>
              <a:rPr lang="en-IN" sz="1400" b="0" i="0" dirty="0">
                <a:effectLst/>
                <a:latin typeface="-apple-system"/>
              </a:rPr>
              <a:t> rated type of restaurants</a:t>
            </a:r>
            <a:r>
              <a:rPr lang="en-IN" b="0" i="0" dirty="0">
                <a:effectLst/>
                <a:latin typeface="-apple-system"/>
              </a:rPr>
              <a:t>.</a:t>
            </a:r>
            <a:endParaRPr lang="en-US" dirty="0">
              <a:latin typeface="-apple-system"/>
            </a:endParaRPr>
          </a:p>
        </p:txBody>
      </p:sp>
      <p:sp>
        <p:nvSpPr>
          <p:cNvPr id="7" name="TextBox 6">
            <a:extLst>
              <a:ext uri="{FF2B5EF4-FFF2-40B4-BE49-F238E27FC236}">
                <a16:creationId xmlns:a16="http://schemas.microsoft.com/office/drawing/2014/main" id="{E4857D44-B3BA-4201-C30F-FAAD88D94A07}"/>
              </a:ext>
            </a:extLst>
          </p:cNvPr>
          <p:cNvSpPr txBox="1"/>
          <p:nvPr/>
        </p:nvSpPr>
        <p:spPr>
          <a:xfrm>
            <a:off x="633619" y="188050"/>
            <a:ext cx="6097656" cy="369332"/>
          </a:xfrm>
          <a:prstGeom prst="rect">
            <a:avLst/>
          </a:prstGeom>
          <a:noFill/>
        </p:spPr>
        <p:txBody>
          <a:bodyPr wrap="square">
            <a:spAutoFit/>
          </a:bodyPr>
          <a:lstStyle/>
          <a:p>
            <a:pPr algn="l"/>
            <a:r>
              <a:rPr lang="en-IN" b="1" i="0" dirty="0">
                <a:effectLst/>
                <a:latin typeface="-apple-system"/>
              </a:rPr>
              <a:t>Aggregate Rating per Locality</a:t>
            </a:r>
          </a:p>
        </p:txBody>
      </p:sp>
    </p:spTree>
    <p:extLst>
      <p:ext uri="{BB962C8B-B14F-4D97-AF65-F5344CB8AC3E}">
        <p14:creationId xmlns:p14="http://schemas.microsoft.com/office/powerpoint/2010/main" val="34560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24" y="137479"/>
            <a:ext cx="10253472" cy="548322"/>
          </a:xfrm>
        </p:spPr>
        <p:txBody>
          <a:bodyPr>
            <a:noAutofit/>
          </a:bodyPr>
          <a:lstStyle/>
          <a:p>
            <a:r>
              <a:rPr lang="en-GB" sz="2400" b="1" dirty="0">
                <a:solidFill>
                  <a:schemeClr val="tx1"/>
                </a:solidFill>
              </a:rPr>
              <a:t>What is the relation between cost and neighbourhood?</a:t>
            </a:r>
          </a:p>
        </p:txBody>
      </p:sp>
      <p:sp>
        <p:nvSpPr>
          <p:cNvPr id="5" name="Content Placeholder 4"/>
          <p:cNvSpPr>
            <a:spLocks noGrp="1"/>
          </p:cNvSpPr>
          <p:nvPr>
            <p:ph sz="quarter" idx="1"/>
          </p:nvPr>
        </p:nvSpPr>
        <p:spPr>
          <a:xfrm>
            <a:off x="304136" y="4901775"/>
            <a:ext cx="11324645" cy="2093976"/>
          </a:xfrm>
        </p:spPr>
        <p:txBody>
          <a:bodyPr>
            <a:normAutofit fontScale="55000" lnSpcReduction="20000"/>
          </a:bodyPr>
          <a:lstStyle/>
          <a:p>
            <a:pPr marL="0" indent="0">
              <a:buNone/>
            </a:pPr>
            <a:r>
              <a:rPr lang="en-GB" dirty="0"/>
              <a:t>So crowded as we have </a:t>
            </a:r>
            <a:r>
              <a:rPr lang="en-GB" b="1" dirty="0"/>
              <a:t>69</a:t>
            </a:r>
            <a:r>
              <a:rPr lang="en-GB" dirty="0"/>
              <a:t> locations, but you can notice the following:</a:t>
            </a:r>
          </a:p>
          <a:p>
            <a:r>
              <a:rPr lang="en-GB" b="1" dirty="0"/>
              <a:t>Vijay Nagar, RNT </a:t>
            </a:r>
            <a:r>
              <a:rPr lang="en-GB" b="1" dirty="0" err="1"/>
              <a:t>Marg</a:t>
            </a:r>
            <a:r>
              <a:rPr lang="en-GB" b="1" dirty="0"/>
              <a:t>, Crescent Spa &amp; Resorts, Kothari Market, </a:t>
            </a:r>
            <a:r>
              <a:rPr lang="en-GB" b="1" dirty="0" err="1"/>
              <a:t>Regenta</a:t>
            </a:r>
            <a:r>
              <a:rPr lang="en-GB" b="1" dirty="0"/>
              <a:t> Central</a:t>
            </a:r>
            <a:r>
              <a:rPr lang="en-GB" dirty="0"/>
              <a:t> and </a:t>
            </a:r>
            <a:r>
              <a:rPr lang="en-GB" b="1" dirty="0"/>
              <a:t>Mari Mata Square</a:t>
            </a:r>
            <a:r>
              <a:rPr lang="en-GB" dirty="0"/>
              <a:t> has some of the </a:t>
            </a:r>
            <a:r>
              <a:rPr lang="en-GB" b="1" dirty="0"/>
              <a:t>expensive (1000-3000)</a:t>
            </a:r>
            <a:r>
              <a:rPr lang="en-GB" dirty="0"/>
              <a:t> restaurants.</a:t>
            </a:r>
          </a:p>
          <a:p>
            <a:r>
              <a:rPr lang="en-GB" b="1" dirty="0"/>
              <a:t>South </a:t>
            </a:r>
            <a:r>
              <a:rPr lang="en-GB" b="1" dirty="0" err="1"/>
              <a:t>Tukaganj</a:t>
            </a:r>
            <a:r>
              <a:rPr lang="en-GB" b="1" dirty="0"/>
              <a:t>, </a:t>
            </a:r>
            <a:r>
              <a:rPr lang="en-GB" b="1" dirty="0" err="1"/>
              <a:t>Bhawar</a:t>
            </a:r>
            <a:r>
              <a:rPr lang="en-GB" b="1" dirty="0"/>
              <a:t> </a:t>
            </a:r>
            <a:r>
              <a:rPr lang="en-GB" b="1" dirty="0" err="1"/>
              <a:t>Kuan</a:t>
            </a:r>
            <a:r>
              <a:rPr lang="en-GB" b="1" dirty="0"/>
              <a:t>, By Pass Road (South), The Red Maple Marshal Road</a:t>
            </a:r>
            <a:r>
              <a:rPr lang="en-GB" dirty="0"/>
              <a:t> and </a:t>
            </a:r>
            <a:r>
              <a:rPr lang="en-GB" b="1" dirty="0" err="1"/>
              <a:t>Rajender</a:t>
            </a:r>
            <a:r>
              <a:rPr lang="en-GB" b="1" dirty="0"/>
              <a:t> Nagar</a:t>
            </a:r>
            <a:r>
              <a:rPr lang="en-GB" dirty="0"/>
              <a:t> has some of the </a:t>
            </a:r>
            <a:r>
              <a:rPr lang="en-GB" b="1" dirty="0"/>
              <a:t>moderately (500-1000)</a:t>
            </a:r>
            <a:r>
              <a:rPr lang="en-GB" dirty="0"/>
              <a:t> priced restaurants.</a:t>
            </a:r>
          </a:p>
          <a:p>
            <a:r>
              <a:rPr lang="en-GB" b="1" dirty="0"/>
              <a:t>HIG-LIG, </a:t>
            </a:r>
            <a:r>
              <a:rPr lang="en-GB" b="1" dirty="0" err="1"/>
              <a:t>Mathurawala</a:t>
            </a:r>
            <a:r>
              <a:rPr lang="en-GB" b="1" dirty="0"/>
              <a:t>, </a:t>
            </a:r>
            <a:r>
              <a:rPr lang="en-GB" b="1" dirty="0" err="1"/>
              <a:t>Sudama</a:t>
            </a:r>
            <a:r>
              <a:rPr lang="en-GB" b="1" dirty="0"/>
              <a:t> Nagar</a:t>
            </a:r>
            <a:r>
              <a:rPr lang="en-GB" dirty="0"/>
              <a:t> and </a:t>
            </a:r>
            <a:r>
              <a:rPr lang="en-GB" b="1" dirty="0" err="1"/>
              <a:t>Manik</a:t>
            </a:r>
            <a:r>
              <a:rPr lang="en-GB" b="1" dirty="0"/>
              <a:t> </a:t>
            </a:r>
            <a:r>
              <a:rPr lang="en-GB" b="1" dirty="0" err="1"/>
              <a:t>Marg</a:t>
            </a:r>
            <a:r>
              <a:rPr lang="en-GB" b="1" dirty="0"/>
              <a:t> Road</a:t>
            </a:r>
            <a:r>
              <a:rPr lang="en-GB" dirty="0"/>
              <a:t> has some of the </a:t>
            </a:r>
            <a:r>
              <a:rPr lang="en-GB" b="1" dirty="0"/>
              <a:t>cheapest (100-500)</a:t>
            </a:r>
            <a:r>
              <a:rPr lang="en-GB" dirty="0"/>
              <a:t> restaurants.</a:t>
            </a:r>
          </a:p>
          <a:p>
            <a:r>
              <a:rPr lang="en-GB" b="1" dirty="0"/>
              <a:t>Press Complex, </a:t>
            </a:r>
            <a:r>
              <a:rPr lang="en-GB" b="1" dirty="0" err="1"/>
              <a:t>Chhavani</a:t>
            </a:r>
            <a:r>
              <a:rPr lang="en-GB" b="1" dirty="0"/>
              <a:t>, Jail Road, </a:t>
            </a:r>
            <a:r>
              <a:rPr lang="en-GB" b="1" dirty="0" err="1"/>
              <a:t>Geeta</a:t>
            </a:r>
            <a:r>
              <a:rPr lang="en-GB" b="1" dirty="0"/>
              <a:t> </a:t>
            </a:r>
            <a:r>
              <a:rPr lang="en-GB" b="1" dirty="0" err="1"/>
              <a:t>Bhavan</a:t>
            </a:r>
            <a:r>
              <a:rPr lang="en-GB" b="1" dirty="0"/>
              <a:t>, </a:t>
            </a:r>
            <a:r>
              <a:rPr lang="en-GB" b="1" dirty="0" err="1"/>
              <a:t>Rajwada</a:t>
            </a:r>
            <a:r>
              <a:rPr lang="en-GB" dirty="0"/>
              <a:t> and </a:t>
            </a:r>
            <a:r>
              <a:rPr lang="en-GB" b="1" dirty="0" err="1"/>
              <a:t>Sarafa</a:t>
            </a:r>
            <a:r>
              <a:rPr lang="en-GB" b="1" dirty="0"/>
              <a:t> Bazaar</a:t>
            </a:r>
            <a:r>
              <a:rPr lang="en-GB" dirty="0"/>
              <a:t> has some of the </a:t>
            </a:r>
            <a:r>
              <a:rPr lang="en-GB" b="1" dirty="0"/>
              <a:t>very cheap (0-100)</a:t>
            </a:r>
            <a:r>
              <a:rPr lang="en-GB" dirty="0"/>
              <a:t> restaurants.</a:t>
            </a:r>
          </a:p>
          <a:p>
            <a:r>
              <a:rPr lang="en-GB" dirty="0"/>
              <a:t>Likely certain locations affected by the level of population hence the costing strategy differs</a:t>
            </a:r>
          </a:p>
        </p:txBody>
      </p:sp>
      <p:pic>
        <p:nvPicPr>
          <p:cNvPr id="26626" name="Picture 2"/>
          <p:cNvPicPr>
            <a:picLocks noChangeAspect="1" noChangeArrowheads="1"/>
          </p:cNvPicPr>
          <p:nvPr/>
        </p:nvPicPr>
        <p:blipFill>
          <a:blip r:embed="rId2" cstate="print"/>
          <a:srcRect/>
          <a:stretch>
            <a:fillRect/>
          </a:stretch>
        </p:blipFill>
        <p:spPr bwMode="auto">
          <a:xfrm>
            <a:off x="258076" y="934488"/>
            <a:ext cx="11057770" cy="3854787"/>
          </a:xfrm>
          <a:prstGeom prst="rect">
            <a:avLst/>
          </a:prstGeom>
          <a:noFill/>
          <a:ln w="9525">
            <a:noFill/>
            <a:miter lim="800000"/>
            <a:headEnd/>
            <a:tailEnd/>
          </a:ln>
          <a:effectLst/>
        </p:spPr>
      </p:pic>
    </p:spTree>
    <p:extLst>
      <p:ext uri="{BB962C8B-B14F-4D97-AF65-F5344CB8AC3E}">
        <p14:creationId xmlns:p14="http://schemas.microsoft.com/office/powerpoint/2010/main" val="1373948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24" y="137479"/>
            <a:ext cx="10253472" cy="548322"/>
          </a:xfrm>
        </p:spPr>
        <p:txBody>
          <a:bodyPr>
            <a:noAutofit/>
          </a:bodyPr>
          <a:lstStyle/>
          <a:p>
            <a:r>
              <a:rPr lang="en-GB" sz="2400" b="1" dirty="0">
                <a:solidFill>
                  <a:schemeClr val="tx1"/>
                </a:solidFill>
              </a:rPr>
              <a:t>What is the relation between </a:t>
            </a:r>
            <a:r>
              <a:rPr lang="en-GB" sz="2400" b="1" dirty="0" err="1">
                <a:solidFill>
                  <a:schemeClr val="tx1"/>
                </a:solidFill>
              </a:rPr>
              <a:t>meal_type</a:t>
            </a:r>
            <a:r>
              <a:rPr lang="en-GB" sz="2400" b="1" dirty="0">
                <a:solidFill>
                  <a:schemeClr val="tx1"/>
                </a:solidFill>
              </a:rPr>
              <a:t> and locality?</a:t>
            </a:r>
          </a:p>
        </p:txBody>
      </p:sp>
      <p:sp>
        <p:nvSpPr>
          <p:cNvPr id="5" name="Content Placeholder 4"/>
          <p:cNvSpPr>
            <a:spLocks noGrp="1"/>
          </p:cNvSpPr>
          <p:nvPr>
            <p:ph sz="quarter" idx="1"/>
          </p:nvPr>
        </p:nvSpPr>
        <p:spPr>
          <a:xfrm>
            <a:off x="609600" y="4690872"/>
            <a:ext cx="10216896" cy="1993392"/>
          </a:xfrm>
        </p:spPr>
        <p:txBody>
          <a:bodyPr>
            <a:normAutofit fontScale="55000" lnSpcReduction="20000"/>
          </a:bodyPr>
          <a:lstStyle/>
          <a:p>
            <a:r>
              <a:rPr lang="en-US" dirty="0"/>
              <a:t>Again here if you go through each color you will get the hint that.</a:t>
            </a:r>
          </a:p>
          <a:p>
            <a:r>
              <a:rPr lang="en-US" dirty="0"/>
              <a:t>Each locality has preferred </a:t>
            </a:r>
            <a:r>
              <a:rPr lang="en-US" dirty="0" err="1"/>
              <a:t>meal_type</a:t>
            </a:r>
            <a:r>
              <a:rPr lang="en-US" dirty="0"/>
              <a:t> like:</a:t>
            </a:r>
          </a:p>
          <a:p>
            <a:r>
              <a:rPr lang="en-US" b="1" dirty="0"/>
              <a:t>Devi </a:t>
            </a:r>
            <a:r>
              <a:rPr lang="en-US" b="1" dirty="0" err="1"/>
              <a:t>Ahilya</a:t>
            </a:r>
            <a:r>
              <a:rPr lang="en-US" b="1" dirty="0"/>
              <a:t> </a:t>
            </a:r>
            <a:r>
              <a:rPr lang="en-US" b="1" dirty="0" err="1"/>
              <a:t>Bai</a:t>
            </a:r>
            <a:r>
              <a:rPr lang="en-US" b="1" dirty="0"/>
              <a:t> </a:t>
            </a:r>
            <a:r>
              <a:rPr lang="en-US" b="1" dirty="0" err="1"/>
              <a:t>Holkar</a:t>
            </a:r>
            <a:r>
              <a:rPr lang="en-US" b="1" dirty="0"/>
              <a:t> Airport</a:t>
            </a:r>
            <a:r>
              <a:rPr lang="en-US" dirty="0"/>
              <a:t> and </a:t>
            </a:r>
            <a:r>
              <a:rPr lang="en-US" b="1" dirty="0" err="1"/>
              <a:t>Mathurawala</a:t>
            </a:r>
            <a:r>
              <a:rPr lang="en-US" dirty="0"/>
              <a:t> at </a:t>
            </a:r>
            <a:r>
              <a:rPr lang="en-US" b="1" dirty="0"/>
              <a:t>Airport Road</a:t>
            </a:r>
            <a:r>
              <a:rPr lang="en-US" dirty="0"/>
              <a:t> and </a:t>
            </a:r>
            <a:r>
              <a:rPr lang="en-US" b="1" dirty="0" err="1"/>
              <a:t>Ranjeet</a:t>
            </a:r>
            <a:r>
              <a:rPr lang="en-US" b="1" dirty="0"/>
              <a:t> Hanuman</a:t>
            </a:r>
            <a:r>
              <a:rPr lang="en-US" dirty="0"/>
              <a:t> has higher number of </a:t>
            </a:r>
            <a:r>
              <a:rPr lang="en-US" b="1" dirty="0"/>
              <a:t>cafes</a:t>
            </a:r>
            <a:endParaRPr lang="en-US" dirty="0"/>
          </a:p>
          <a:p>
            <a:r>
              <a:rPr lang="en-US" b="1" dirty="0"/>
              <a:t>Red Maple </a:t>
            </a:r>
            <a:r>
              <a:rPr lang="en-US" b="1" dirty="0" err="1"/>
              <a:t>Mashal</a:t>
            </a:r>
            <a:r>
              <a:rPr lang="en-US" b="1" dirty="0"/>
              <a:t>, RNT </a:t>
            </a:r>
            <a:r>
              <a:rPr lang="en-US" b="1" dirty="0" err="1"/>
              <a:t>Marg</a:t>
            </a:r>
            <a:r>
              <a:rPr lang="en-US" b="1" dirty="0"/>
              <a:t>, </a:t>
            </a:r>
            <a:r>
              <a:rPr lang="en-US" b="1" dirty="0" err="1"/>
              <a:t>Rajwada</a:t>
            </a:r>
            <a:r>
              <a:rPr lang="en-US" b="1" dirty="0"/>
              <a:t>, </a:t>
            </a:r>
            <a:r>
              <a:rPr lang="en-US" b="1" dirty="0" err="1"/>
              <a:t>Geeta</a:t>
            </a:r>
            <a:r>
              <a:rPr lang="en-US" b="1" dirty="0"/>
              <a:t> </a:t>
            </a:r>
            <a:r>
              <a:rPr lang="en-US" b="1" dirty="0" err="1"/>
              <a:t>Bhavan</a:t>
            </a:r>
            <a:r>
              <a:rPr lang="en-US" b="1" dirty="0"/>
              <a:t>, </a:t>
            </a:r>
            <a:r>
              <a:rPr lang="en-US" b="1" dirty="0" err="1"/>
              <a:t>Navlakha</a:t>
            </a:r>
            <a:r>
              <a:rPr lang="en-US" b="1" dirty="0"/>
              <a:t>, South </a:t>
            </a:r>
            <a:r>
              <a:rPr lang="en-US" b="1" dirty="0" err="1"/>
              <a:t>Tukaganj</a:t>
            </a:r>
            <a:r>
              <a:rPr lang="en-US" dirty="0"/>
              <a:t> has highest number of </a:t>
            </a:r>
            <a:r>
              <a:rPr lang="en-US" b="1" dirty="0"/>
              <a:t>delivery</a:t>
            </a:r>
            <a:r>
              <a:rPr lang="en-US" dirty="0"/>
              <a:t> type restaurant in Indore.</a:t>
            </a:r>
          </a:p>
          <a:p>
            <a:r>
              <a:rPr lang="en-US" b="1" dirty="0"/>
              <a:t>Press Complex, Hotel </a:t>
            </a:r>
            <a:r>
              <a:rPr lang="en-US" b="1" dirty="0" err="1"/>
              <a:t>Shreemaya</a:t>
            </a:r>
            <a:r>
              <a:rPr lang="en-US" b="1" dirty="0"/>
              <a:t>, Bombay Bazaar, Hotel </a:t>
            </a:r>
            <a:r>
              <a:rPr lang="en-US" b="1" dirty="0" err="1"/>
              <a:t>Somdeep</a:t>
            </a:r>
            <a:r>
              <a:rPr lang="en-US" b="1" dirty="0"/>
              <a:t> Palace</a:t>
            </a:r>
            <a:r>
              <a:rPr lang="en-US" dirty="0"/>
              <a:t> has highest number of </a:t>
            </a:r>
            <a:r>
              <a:rPr lang="en-US" b="1" dirty="0"/>
              <a:t>dine-out</a:t>
            </a:r>
            <a:r>
              <a:rPr lang="en-US" dirty="0"/>
              <a:t> type.</a:t>
            </a:r>
          </a:p>
          <a:p>
            <a:r>
              <a:rPr lang="en-US" b="1" dirty="0" err="1"/>
              <a:t>Manik</a:t>
            </a:r>
            <a:r>
              <a:rPr lang="en-US" b="1" dirty="0"/>
              <a:t> </a:t>
            </a:r>
            <a:r>
              <a:rPr lang="en-US" b="1" dirty="0" err="1"/>
              <a:t>Bhag</a:t>
            </a:r>
            <a:r>
              <a:rPr lang="en-US" b="1" dirty="0"/>
              <a:t> road, </a:t>
            </a:r>
            <a:r>
              <a:rPr lang="en-US" b="1" dirty="0" err="1"/>
              <a:t>Khajrana</a:t>
            </a:r>
            <a:r>
              <a:rPr lang="en-US" b="1" dirty="0"/>
              <a:t>, Annapurna road, </a:t>
            </a:r>
            <a:r>
              <a:rPr lang="en-US" b="1" dirty="0" err="1"/>
              <a:t>Sudama</a:t>
            </a:r>
            <a:r>
              <a:rPr lang="en-US" b="1" dirty="0"/>
              <a:t> Nagar</a:t>
            </a:r>
            <a:r>
              <a:rPr lang="en-US" dirty="0"/>
              <a:t> has highest number of </a:t>
            </a:r>
            <a:r>
              <a:rPr lang="en-US" b="1" dirty="0"/>
              <a:t>Buffer</a:t>
            </a:r>
            <a:r>
              <a:rPr lang="en-US" dirty="0"/>
              <a:t> type restaurants.</a:t>
            </a:r>
            <a:br>
              <a:rPr lang="en-US" dirty="0"/>
            </a:br>
            <a:endParaRPr lang="en-US" dirty="0"/>
          </a:p>
        </p:txBody>
      </p:sp>
      <p:pic>
        <p:nvPicPr>
          <p:cNvPr id="28674" name="Picture 2"/>
          <p:cNvPicPr>
            <a:picLocks noChangeAspect="1" noChangeArrowheads="1"/>
          </p:cNvPicPr>
          <p:nvPr/>
        </p:nvPicPr>
        <p:blipFill>
          <a:blip r:embed="rId3" cstate="print"/>
          <a:srcRect/>
          <a:stretch>
            <a:fillRect/>
          </a:stretch>
        </p:blipFill>
        <p:spPr bwMode="auto">
          <a:xfrm>
            <a:off x="168965" y="785306"/>
            <a:ext cx="11598965" cy="3905566"/>
          </a:xfrm>
          <a:prstGeom prst="rect">
            <a:avLst/>
          </a:prstGeom>
          <a:noFill/>
          <a:ln w="9525">
            <a:noFill/>
            <a:miter lim="800000"/>
            <a:headEnd/>
            <a:tailEnd/>
          </a:ln>
          <a:effectLst/>
        </p:spPr>
      </p:pic>
    </p:spTree>
    <p:extLst>
      <p:ext uri="{BB962C8B-B14F-4D97-AF65-F5344CB8AC3E}">
        <p14:creationId xmlns:p14="http://schemas.microsoft.com/office/powerpoint/2010/main" val="1373948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24" y="137478"/>
            <a:ext cx="10522324" cy="522398"/>
          </a:xfrm>
        </p:spPr>
        <p:txBody>
          <a:bodyPr>
            <a:noAutofit/>
          </a:bodyPr>
          <a:lstStyle/>
          <a:p>
            <a:r>
              <a:rPr lang="en-GB" sz="2000" b="1" dirty="0">
                <a:solidFill>
                  <a:schemeClr val="tx1"/>
                </a:solidFill>
              </a:rPr>
              <a:t>Best rated, most voted restaurants, irrespective of cost</a:t>
            </a:r>
          </a:p>
        </p:txBody>
      </p:sp>
      <p:sp>
        <p:nvSpPr>
          <p:cNvPr id="5" name="Content Placeholder 4"/>
          <p:cNvSpPr>
            <a:spLocks noGrp="1"/>
          </p:cNvSpPr>
          <p:nvPr>
            <p:ph sz="quarter" idx="1"/>
          </p:nvPr>
        </p:nvSpPr>
        <p:spPr>
          <a:xfrm>
            <a:off x="245097" y="1235572"/>
            <a:ext cx="2845733" cy="2334830"/>
          </a:xfrm>
        </p:spPr>
        <p:txBody>
          <a:bodyPr>
            <a:normAutofit/>
          </a:bodyPr>
          <a:lstStyle/>
          <a:p>
            <a:pPr>
              <a:buNone/>
            </a:pPr>
            <a:r>
              <a:rPr lang="en-GB" sz="1800" dirty="0"/>
              <a:t>This will be as:</a:t>
            </a:r>
          </a:p>
          <a:p>
            <a:r>
              <a:rPr lang="en-GB" sz="1800" dirty="0"/>
              <a:t>has the high </a:t>
            </a:r>
            <a:r>
              <a:rPr lang="en-GB" sz="1800" dirty="0" err="1"/>
              <a:t>aggregate_rating</a:t>
            </a:r>
            <a:r>
              <a:rPr lang="en-GB" sz="1800" dirty="0"/>
              <a:t>  &gt; 4.5</a:t>
            </a:r>
          </a:p>
          <a:p>
            <a:r>
              <a:rPr lang="en-GB" sz="1800" dirty="0"/>
              <a:t>has the high number of votes as it will more reliable</a:t>
            </a:r>
          </a:p>
        </p:txBody>
      </p:sp>
      <p:pic>
        <p:nvPicPr>
          <p:cNvPr id="31746" name="Picture 2"/>
          <p:cNvPicPr>
            <a:picLocks noChangeAspect="1" noChangeArrowheads="1"/>
          </p:cNvPicPr>
          <p:nvPr/>
        </p:nvPicPr>
        <p:blipFill>
          <a:blip r:embed="rId2" cstate="print"/>
          <a:srcRect/>
          <a:stretch>
            <a:fillRect/>
          </a:stretch>
        </p:blipFill>
        <p:spPr bwMode="auto">
          <a:xfrm>
            <a:off x="3090830" y="783146"/>
            <a:ext cx="8368010" cy="2956878"/>
          </a:xfrm>
          <a:prstGeom prst="rect">
            <a:avLst/>
          </a:prstGeom>
          <a:noFill/>
          <a:ln w="9525">
            <a:noFill/>
            <a:miter lim="800000"/>
            <a:headEnd/>
            <a:tailEnd/>
          </a:ln>
          <a:effectLst/>
        </p:spPr>
      </p:pic>
      <p:sp>
        <p:nvSpPr>
          <p:cNvPr id="4" name="TextBox 3">
            <a:extLst>
              <a:ext uri="{FF2B5EF4-FFF2-40B4-BE49-F238E27FC236}">
                <a16:creationId xmlns:a16="http://schemas.microsoft.com/office/drawing/2014/main" id="{882A645E-36F5-C20B-CBA8-650BEA6DAD78}"/>
              </a:ext>
            </a:extLst>
          </p:cNvPr>
          <p:cNvSpPr txBox="1"/>
          <p:nvPr/>
        </p:nvSpPr>
        <p:spPr>
          <a:xfrm>
            <a:off x="661652" y="4215626"/>
            <a:ext cx="3646397" cy="369332"/>
          </a:xfrm>
          <a:prstGeom prst="rect">
            <a:avLst/>
          </a:prstGeom>
          <a:noFill/>
        </p:spPr>
        <p:txBody>
          <a:bodyPr wrap="square">
            <a:spAutoFit/>
          </a:bodyPr>
          <a:lstStyle/>
          <a:p>
            <a:r>
              <a:rPr lang="en-US" sz="1800" b="1" dirty="0">
                <a:solidFill>
                  <a:schemeClr val="tx1"/>
                </a:solidFill>
              </a:rPr>
              <a:t>Best restaurants in Indore ?</a:t>
            </a:r>
            <a:endParaRPr lang="en-IN" dirty="0"/>
          </a:p>
        </p:txBody>
      </p:sp>
      <p:pic>
        <p:nvPicPr>
          <p:cNvPr id="6" name="Picture 2">
            <a:extLst>
              <a:ext uri="{FF2B5EF4-FFF2-40B4-BE49-F238E27FC236}">
                <a16:creationId xmlns:a16="http://schemas.microsoft.com/office/drawing/2014/main" id="{B8ABBFD2-06D0-6A89-DC53-6B0D7F2114BA}"/>
              </a:ext>
            </a:extLst>
          </p:cNvPr>
          <p:cNvPicPr>
            <a:picLocks noChangeAspect="1" noChangeArrowheads="1"/>
          </p:cNvPicPr>
          <p:nvPr/>
        </p:nvPicPr>
        <p:blipFill>
          <a:blip r:embed="rId3" cstate="print"/>
          <a:srcRect/>
          <a:stretch>
            <a:fillRect/>
          </a:stretch>
        </p:blipFill>
        <p:spPr bwMode="auto">
          <a:xfrm>
            <a:off x="507036" y="4626657"/>
            <a:ext cx="7920527" cy="1290629"/>
          </a:xfrm>
          <a:prstGeom prst="rect">
            <a:avLst/>
          </a:prstGeom>
          <a:noFill/>
          <a:ln w="9525">
            <a:noFill/>
            <a:miter lim="800000"/>
            <a:headEnd/>
            <a:tailEnd/>
          </a:ln>
          <a:effectLst/>
        </p:spPr>
      </p:pic>
      <p:sp>
        <p:nvSpPr>
          <p:cNvPr id="7" name="Content Placeholder 4">
            <a:extLst>
              <a:ext uri="{FF2B5EF4-FFF2-40B4-BE49-F238E27FC236}">
                <a16:creationId xmlns:a16="http://schemas.microsoft.com/office/drawing/2014/main" id="{282329A3-7B08-92ED-C5A9-F1568A29DDDC}"/>
              </a:ext>
            </a:extLst>
          </p:cNvPr>
          <p:cNvSpPr txBox="1">
            <a:spLocks/>
          </p:cNvSpPr>
          <p:nvPr/>
        </p:nvSpPr>
        <p:spPr>
          <a:xfrm>
            <a:off x="8499836" y="4649503"/>
            <a:ext cx="2670928" cy="1488645"/>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defTabSz="914400"/>
            <a:r>
              <a:rPr lang="en-GB" sz="1400" b="1" dirty="0"/>
              <a:t>Joshi </a:t>
            </a:r>
            <a:r>
              <a:rPr lang="en-GB" sz="1400" b="1" dirty="0" err="1"/>
              <a:t>Dahi</a:t>
            </a:r>
            <a:r>
              <a:rPr lang="en-GB" sz="1400" b="1" dirty="0"/>
              <a:t> Bada House</a:t>
            </a:r>
            <a:r>
              <a:rPr lang="en-GB" sz="1400" dirty="0"/>
              <a:t> and </a:t>
            </a:r>
            <a:r>
              <a:rPr lang="en-GB" sz="1400" b="1" dirty="0"/>
              <a:t>Vijay Chaat House</a:t>
            </a:r>
            <a:r>
              <a:rPr lang="en-GB" sz="1400" dirty="0"/>
              <a:t> are the best </a:t>
            </a:r>
            <a:r>
              <a:rPr lang="en-GB" sz="1400" b="1" dirty="0"/>
              <a:t>overall</a:t>
            </a:r>
            <a:r>
              <a:rPr lang="en-GB" sz="1400" dirty="0"/>
              <a:t> restaurant in Indore !!</a:t>
            </a:r>
            <a:endParaRPr lang="en-US" sz="1400" dirty="0"/>
          </a:p>
        </p:txBody>
      </p:sp>
    </p:spTree>
    <p:extLst>
      <p:ext uri="{BB962C8B-B14F-4D97-AF65-F5344CB8AC3E}">
        <p14:creationId xmlns:p14="http://schemas.microsoft.com/office/powerpoint/2010/main" val="1373948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24" y="137479"/>
            <a:ext cx="10253472" cy="621474"/>
          </a:xfrm>
        </p:spPr>
        <p:txBody>
          <a:bodyPr>
            <a:noAutofit/>
          </a:bodyPr>
          <a:lstStyle/>
          <a:p>
            <a:r>
              <a:rPr lang="en-US" sz="3600" b="1" dirty="0">
                <a:solidFill>
                  <a:schemeClr val="tx1"/>
                </a:solidFill>
              </a:rPr>
              <a:t>Best dessert parlors in Indore</a:t>
            </a:r>
            <a:endParaRPr lang="en-GB" sz="3600" b="1" dirty="0">
              <a:solidFill>
                <a:schemeClr val="tx1"/>
              </a:solidFill>
            </a:endParaRPr>
          </a:p>
        </p:txBody>
      </p:sp>
      <p:pic>
        <p:nvPicPr>
          <p:cNvPr id="35842" name="Picture 2"/>
          <p:cNvPicPr>
            <a:picLocks noChangeAspect="1" noChangeArrowheads="1"/>
          </p:cNvPicPr>
          <p:nvPr/>
        </p:nvPicPr>
        <p:blipFill>
          <a:blip r:embed="rId2" cstate="print"/>
          <a:srcRect/>
          <a:stretch>
            <a:fillRect/>
          </a:stretch>
        </p:blipFill>
        <p:spPr bwMode="auto">
          <a:xfrm>
            <a:off x="692954" y="914400"/>
            <a:ext cx="8976340" cy="2295144"/>
          </a:xfrm>
          <a:prstGeom prst="rect">
            <a:avLst/>
          </a:prstGeom>
          <a:noFill/>
          <a:ln w="9525">
            <a:noFill/>
            <a:miter lim="800000"/>
            <a:headEnd/>
            <a:tailEnd/>
          </a:ln>
          <a:effectLst/>
        </p:spPr>
      </p:pic>
      <p:pic>
        <p:nvPicPr>
          <p:cNvPr id="35843" name="Picture 3"/>
          <p:cNvPicPr>
            <a:picLocks noChangeAspect="1" noChangeArrowheads="1"/>
          </p:cNvPicPr>
          <p:nvPr/>
        </p:nvPicPr>
        <p:blipFill>
          <a:blip r:embed="rId3" cstate="print"/>
          <a:srcRect/>
          <a:stretch>
            <a:fillRect/>
          </a:stretch>
        </p:blipFill>
        <p:spPr bwMode="auto">
          <a:xfrm>
            <a:off x="1112849" y="4155133"/>
            <a:ext cx="7231443" cy="2316831"/>
          </a:xfrm>
          <a:prstGeom prst="rect">
            <a:avLst/>
          </a:prstGeom>
          <a:noFill/>
          <a:ln w="9525">
            <a:noFill/>
            <a:miter lim="800000"/>
            <a:headEnd/>
            <a:tailEnd/>
          </a:ln>
          <a:effectLst/>
        </p:spPr>
      </p:pic>
      <p:sp>
        <p:nvSpPr>
          <p:cNvPr id="8" name="Title 1"/>
          <p:cNvSpPr txBox="1">
            <a:spLocks/>
          </p:cNvSpPr>
          <p:nvPr/>
        </p:nvSpPr>
        <p:spPr>
          <a:xfrm>
            <a:off x="441960" y="3444559"/>
            <a:ext cx="10253472" cy="621474"/>
          </a:xfrm>
          <a:prstGeom prst="rect">
            <a:avLst/>
          </a:prstGeom>
        </p:spPr>
        <p:txBody>
          <a:bodyPr vert="horz" anchor="b">
            <a:noAutofit/>
          </a:bodyPr>
          <a:lstStyle/>
          <a:p>
            <a:r>
              <a:rPr lang="en-GB" sz="3600" b="1" dirty="0"/>
              <a:t>Best Cafe's in Indore</a:t>
            </a:r>
          </a:p>
        </p:txBody>
      </p:sp>
    </p:spTree>
    <p:extLst>
      <p:ext uri="{BB962C8B-B14F-4D97-AF65-F5344CB8AC3E}">
        <p14:creationId xmlns:p14="http://schemas.microsoft.com/office/powerpoint/2010/main" val="137394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24" y="137479"/>
            <a:ext cx="10253472" cy="621474"/>
          </a:xfrm>
        </p:spPr>
        <p:txBody>
          <a:bodyPr>
            <a:noAutofit/>
          </a:bodyPr>
          <a:lstStyle/>
          <a:p>
            <a:r>
              <a:rPr lang="en-US" sz="3600" b="1" dirty="0">
                <a:solidFill>
                  <a:schemeClr val="tx1"/>
                </a:solidFill>
              </a:rPr>
              <a:t>Best bakeries in Indore</a:t>
            </a:r>
          </a:p>
        </p:txBody>
      </p:sp>
      <p:sp>
        <p:nvSpPr>
          <p:cNvPr id="8" name="Title 1"/>
          <p:cNvSpPr txBox="1">
            <a:spLocks/>
          </p:cNvSpPr>
          <p:nvPr/>
        </p:nvSpPr>
        <p:spPr>
          <a:xfrm>
            <a:off x="441960" y="3444559"/>
            <a:ext cx="10253472" cy="621474"/>
          </a:xfrm>
          <a:prstGeom prst="rect">
            <a:avLst/>
          </a:prstGeom>
        </p:spPr>
        <p:txBody>
          <a:bodyPr vert="horz" anchor="b">
            <a:noAutofit/>
          </a:bodyPr>
          <a:lstStyle/>
          <a:p>
            <a:r>
              <a:rPr lang="en-US" sz="3600" b="1" dirty="0"/>
              <a:t>Best dine-outs in Indore</a:t>
            </a:r>
          </a:p>
        </p:txBody>
      </p:sp>
      <p:pic>
        <p:nvPicPr>
          <p:cNvPr id="36866" name="Picture 2"/>
          <p:cNvPicPr>
            <a:picLocks noChangeAspect="1" noChangeArrowheads="1"/>
          </p:cNvPicPr>
          <p:nvPr/>
        </p:nvPicPr>
        <p:blipFill>
          <a:blip r:embed="rId2" cstate="print"/>
          <a:srcRect/>
          <a:stretch>
            <a:fillRect/>
          </a:stretch>
        </p:blipFill>
        <p:spPr bwMode="auto">
          <a:xfrm>
            <a:off x="693283" y="1124712"/>
            <a:ext cx="8397631" cy="1751965"/>
          </a:xfrm>
          <a:prstGeom prst="rect">
            <a:avLst/>
          </a:prstGeom>
          <a:noFill/>
          <a:ln w="9525">
            <a:noFill/>
            <a:miter lim="800000"/>
            <a:headEnd/>
            <a:tailEnd/>
          </a:ln>
          <a:effectLst/>
        </p:spPr>
      </p:pic>
      <p:pic>
        <p:nvPicPr>
          <p:cNvPr id="36867" name="Picture 3"/>
          <p:cNvPicPr>
            <a:picLocks noChangeAspect="1" noChangeArrowheads="1"/>
          </p:cNvPicPr>
          <p:nvPr/>
        </p:nvPicPr>
        <p:blipFill>
          <a:blip r:embed="rId3" cstate="print"/>
          <a:srcRect/>
          <a:stretch>
            <a:fillRect/>
          </a:stretch>
        </p:blipFill>
        <p:spPr bwMode="auto">
          <a:xfrm>
            <a:off x="661035" y="4124706"/>
            <a:ext cx="8135493" cy="2383594"/>
          </a:xfrm>
          <a:prstGeom prst="rect">
            <a:avLst/>
          </a:prstGeom>
          <a:noFill/>
          <a:ln w="9525">
            <a:noFill/>
            <a:miter lim="800000"/>
            <a:headEnd/>
            <a:tailEnd/>
          </a:ln>
          <a:effectLst/>
        </p:spPr>
      </p:pic>
    </p:spTree>
    <p:extLst>
      <p:ext uri="{BB962C8B-B14F-4D97-AF65-F5344CB8AC3E}">
        <p14:creationId xmlns:p14="http://schemas.microsoft.com/office/powerpoint/2010/main" val="137394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24" y="137479"/>
            <a:ext cx="10253472" cy="621474"/>
          </a:xfrm>
        </p:spPr>
        <p:txBody>
          <a:bodyPr>
            <a:noAutofit/>
          </a:bodyPr>
          <a:lstStyle/>
          <a:p>
            <a:r>
              <a:rPr lang="en-GB" sz="3600" b="1" dirty="0">
                <a:solidFill>
                  <a:schemeClr val="tx1"/>
                </a:solidFill>
              </a:rPr>
              <a:t>Best Sweet shops in Indore</a:t>
            </a:r>
          </a:p>
        </p:txBody>
      </p:sp>
      <p:sp>
        <p:nvSpPr>
          <p:cNvPr id="8" name="Title 1"/>
          <p:cNvSpPr txBox="1">
            <a:spLocks/>
          </p:cNvSpPr>
          <p:nvPr/>
        </p:nvSpPr>
        <p:spPr>
          <a:xfrm>
            <a:off x="441960" y="3444559"/>
            <a:ext cx="10253472" cy="621474"/>
          </a:xfrm>
          <a:prstGeom prst="rect">
            <a:avLst/>
          </a:prstGeom>
        </p:spPr>
        <p:txBody>
          <a:bodyPr vert="horz" anchor="b">
            <a:noAutofit/>
          </a:bodyPr>
          <a:lstStyle/>
          <a:p>
            <a:r>
              <a:rPr lang="en-GB" sz="3600" b="1" dirty="0"/>
              <a:t>Best North Indian restaurants in Indore</a:t>
            </a:r>
          </a:p>
        </p:txBody>
      </p:sp>
      <p:pic>
        <p:nvPicPr>
          <p:cNvPr id="37890" name="Picture 2"/>
          <p:cNvPicPr>
            <a:picLocks noChangeAspect="1" noChangeArrowheads="1"/>
          </p:cNvPicPr>
          <p:nvPr/>
        </p:nvPicPr>
        <p:blipFill>
          <a:blip r:embed="rId2" cstate="print"/>
          <a:srcRect/>
          <a:stretch>
            <a:fillRect/>
          </a:stretch>
        </p:blipFill>
        <p:spPr bwMode="auto">
          <a:xfrm>
            <a:off x="812990" y="902970"/>
            <a:ext cx="7325169" cy="2291924"/>
          </a:xfrm>
          <a:prstGeom prst="rect">
            <a:avLst/>
          </a:prstGeom>
          <a:noFill/>
          <a:ln w="9525">
            <a:noFill/>
            <a:miter lim="800000"/>
            <a:headEnd/>
            <a:tailEnd/>
          </a:ln>
          <a:effectLst/>
        </p:spPr>
      </p:pic>
      <p:pic>
        <p:nvPicPr>
          <p:cNvPr id="37891" name="Picture 3"/>
          <p:cNvPicPr>
            <a:picLocks noChangeAspect="1" noChangeArrowheads="1"/>
          </p:cNvPicPr>
          <p:nvPr/>
        </p:nvPicPr>
        <p:blipFill>
          <a:blip r:embed="rId3" cstate="print"/>
          <a:srcRect/>
          <a:stretch>
            <a:fillRect/>
          </a:stretch>
        </p:blipFill>
        <p:spPr bwMode="auto">
          <a:xfrm>
            <a:off x="683133" y="4142994"/>
            <a:ext cx="7716719" cy="2166366"/>
          </a:xfrm>
          <a:prstGeom prst="rect">
            <a:avLst/>
          </a:prstGeom>
          <a:noFill/>
          <a:ln w="9525">
            <a:noFill/>
            <a:miter lim="800000"/>
            <a:headEnd/>
            <a:tailEnd/>
          </a:ln>
          <a:effectLst/>
        </p:spPr>
      </p:pic>
    </p:spTree>
    <p:extLst>
      <p:ext uri="{BB962C8B-B14F-4D97-AF65-F5344CB8AC3E}">
        <p14:creationId xmlns:p14="http://schemas.microsoft.com/office/powerpoint/2010/main" val="1373948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24" y="137479"/>
            <a:ext cx="10253472" cy="621474"/>
          </a:xfrm>
        </p:spPr>
        <p:txBody>
          <a:bodyPr>
            <a:noAutofit/>
          </a:bodyPr>
          <a:lstStyle/>
          <a:p>
            <a:r>
              <a:rPr lang="en-GB" sz="3600" b="1" dirty="0">
                <a:solidFill>
                  <a:schemeClr val="tx1"/>
                </a:solidFill>
              </a:rPr>
              <a:t>Best South Indian restaurants in Indore</a:t>
            </a:r>
          </a:p>
        </p:txBody>
      </p:sp>
      <p:sp>
        <p:nvSpPr>
          <p:cNvPr id="8" name="Title 1"/>
          <p:cNvSpPr txBox="1">
            <a:spLocks/>
          </p:cNvSpPr>
          <p:nvPr/>
        </p:nvSpPr>
        <p:spPr>
          <a:xfrm>
            <a:off x="441960" y="3444559"/>
            <a:ext cx="10253472" cy="621474"/>
          </a:xfrm>
          <a:prstGeom prst="rect">
            <a:avLst/>
          </a:prstGeom>
        </p:spPr>
        <p:txBody>
          <a:bodyPr vert="horz" anchor="b">
            <a:noAutofit/>
          </a:bodyPr>
          <a:lstStyle/>
          <a:p>
            <a:r>
              <a:rPr lang="en-GB" sz="3600" b="1" dirty="0"/>
              <a:t>Best Fast- food restaurants in Indore</a:t>
            </a:r>
          </a:p>
        </p:txBody>
      </p:sp>
      <p:pic>
        <p:nvPicPr>
          <p:cNvPr id="38914" name="Picture 2"/>
          <p:cNvPicPr>
            <a:picLocks noChangeAspect="1" noChangeArrowheads="1"/>
          </p:cNvPicPr>
          <p:nvPr/>
        </p:nvPicPr>
        <p:blipFill>
          <a:blip r:embed="rId2" cstate="print"/>
          <a:srcRect/>
          <a:stretch>
            <a:fillRect/>
          </a:stretch>
        </p:blipFill>
        <p:spPr bwMode="auto">
          <a:xfrm>
            <a:off x="825627" y="985711"/>
            <a:ext cx="9252777" cy="2168969"/>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cstate="print"/>
          <a:srcRect/>
          <a:stretch>
            <a:fillRect/>
          </a:stretch>
        </p:blipFill>
        <p:spPr bwMode="auto">
          <a:xfrm>
            <a:off x="738885" y="4199954"/>
            <a:ext cx="9542449" cy="1670494"/>
          </a:xfrm>
          <a:prstGeom prst="rect">
            <a:avLst/>
          </a:prstGeom>
          <a:noFill/>
          <a:ln w="9525">
            <a:noFill/>
            <a:miter lim="800000"/>
            <a:headEnd/>
            <a:tailEnd/>
          </a:ln>
          <a:effectLst/>
        </p:spPr>
      </p:pic>
    </p:spTree>
    <p:extLst>
      <p:ext uri="{BB962C8B-B14F-4D97-AF65-F5344CB8AC3E}">
        <p14:creationId xmlns:p14="http://schemas.microsoft.com/office/powerpoint/2010/main" val="1373948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24" y="137479"/>
            <a:ext cx="10253472" cy="621474"/>
          </a:xfrm>
        </p:spPr>
        <p:txBody>
          <a:bodyPr>
            <a:noAutofit/>
          </a:bodyPr>
          <a:lstStyle/>
          <a:p>
            <a:r>
              <a:rPr lang="en-GB" sz="3600" b="1" dirty="0">
                <a:solidFill>
                  <a:schemeClr val="tx1"/>
                </a:solidFill>
              </a:rPr>
              <a:t>Best Continental restaurants in Indore</a:t>
            </a:r>
          </a:p>
        </p:txBody>
      </p:sp>
      <p:sp>
        <p:nvSpPr>
          <p:cNvPr id="8" name="Title 1"/>
          <p:cNvSpPr txBox="1">
            <a:spLocks/>
          </p:cNvSpPr>
          <p:nvPr/>
        </p:nvSpPr>
        <p:spPr>
          <a:xfrm>
            <a:off x="441960" y="3444559"/>
            <a:ext cx="10253472" cy="621474"/>
          </a:xfrm>
          <a:prstGeom prst="rect">
            <a:avLst/>
          </a:prstGeom>
        </p:spPr>
        <p:txBody>
          <a:bodyPr vert="horz" anchor="b">
            <a:noAutofit/>
          </a:bodyPr>
          <a:lstStyle/>
          <a:p>
            <a:r>
              <a:rPr lang="en-GB" sz="3600" b="1" dirty="0"/>
              <a:t>Best Chinese restaurants in Indore</a:t>
            </a:r>
          </a:p>
        </p:txBody>
      </p:sp>
      <p:pic>
        <p:nvPicPr>
          <p:cNvPr id="39938" name="Picture 2"/>
          <p:cNvPicPr>
            <a:picLocks noChangeAspect="1" noChangeArrowheads="1"/>
          </p:cNvPicPr>
          <p:nvPr/>
        </p:nvPicPr>
        <p:blipFill>
          <a:blip r:embed="rId2" cstate="print"/>
          <a:srcRect/>
          <a:stretch>
            <a:fillRect/>
          </a:stretch>
        </p:blipFill>
        <p:spPr bwMode="auto">
          <a:xfrm>
            <a:off x="737044" y="1207770"/>
            <a:ext cx="9367075" cy="1324782"/>
          </a:xfrm>
          <a:prstGeom prst="rect">
            <a:avLst/>
          </a:prstGeom>
          <a:noFill/>
          <a:ln w="9525">
            <a:noFill/>
            <a:miter lim="800000"/>
            <a:headEnd/>
            <a:tailEnd/>
          </a:ln>
          <a:effectLst/>
        </p:spPr>
      </p:pic>
      <p:pic>
        <p:nvPicPr>
          <p:cNvPr id="39939" name="Picture 3"/>
          <p:cNvPicPr>
            <a:picLocks noChangeAspect="1" noChangeArrowheads="1"/>
          </p:cNvPicPr>
          <p:nvPr/>
        </p:nvPicPr>
        <p:blipFill>
          <a:blip r:embed="rId3" cstate="print"/>
          <a:srcRect/>
          <a:stretch>
            <a:fillRect/>
          </a:stretch>
        </p:blipFill>
        <p:spPr bwMode="auto">
          <a:xfrm>
            <a:off x="789178" y="4180650"/>
            <a:ext cx="9351518" cy="2106523"/>
          </a:xfrm>
          <a:prstGeom prst="rect">
            <a:avLst/>
          </a:prstGeom>
          <a:noFill/>
          <a:ln w="9525">
            <a:noFill/>
            <a:miter lim="800000"/>
            <a:headEnd/>
            <a:tailEnd/>
          </a:ln>
          <a:effectLst/>
        </p:spPr>
      </p:pic>
    </p:spTree>
    <p:extLst>
      <p:ext uri="{BB962C8B-B14F-4D97-AF65-F5344CB8AC3E}">
        <p14:creationId xmlns:p14="http://schemas.microsoft.com/office/powerpoint/2010/main" val="1373948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alphaModFix amt="0"/>
          </a:blip>
          <a:tile tx="0" ty="0" sx="100000" sy="100000" flip="none" algn="tl"/>
        </a:blipFill>
        <a:effectLst/>
      </p:bgPr>
    </p:bg>
    <p:spTree>
      <p:nvGrpSpPr>
        <p:cNvPr id="1" name=""/>
        <p:cNvGrpSpPr/>
        <p:nvPr/>
      </p:nvGrpSpPr>
      <p:grpSpPr>
        <a:xfrm>
          <a:off x="0" y="0"/>
          <a:ext cx="0" cy="0"/>
          <a:chOff x="0" y="0"/>
          <a:chExt cx="0" cy="0"/>
        </a:xfrm>
      </p:grpSpPr>
      <p:pic>
        <p:nvPicPr>
          <p:cNvPr id="3076" name="Picture 4" descr="Top foods to try in the state of Madhya Pradesh">
            <a:extLst>
              <a:ext uri="{FF2B5EF4-FFF2-40B4-BE49-F238E27FC236}">
                <a16:creationId xmlns:a16="http://schemas.microsoft.com/office/drawing/2014/main" id="{5BF4B326-9C2D-1074-EA78-F73BC2FAAE0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24205" y="103696"/>
            <a:ext cx="10982227" cy="65422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op foods to try in the state of Madhya Pradesh">
            <a:extLst>
              <a:ext uri="{FF2B5EF4-FFF2-40B4-BE49-F238E27FC236}">
                <a16:creationId xmlns:a16="http://schemas.microsoft.com/office/drawing/2014/main" id="{E4741775-3F65-23A9-BF0E-030301025FDA}"/>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17005" y="41924"/>
            <a:ext cx="11550790" cy="67320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7B981E-5056-D4FF-BE7E-0365D1956FE7}"/>
              </a:ext>
            </a:extLst>
          </p:cNvPr>
          <p:cNvSpPr txBox="1"/>
          <p:nvPr/>
        </p:nvSpPr>
        <p:spPr>
          <a:xfrm>
            <a:off x="4081806" y="-18731"/>
            <a:ext cx="2215300" cy="461665"/>
          </a:xfrm>
          <a:prstGeom prst="rect">
            <a:avLst/>
          </a:prstGeom>
          <a:noFill/>
        </p:spPr>
        <p:txBody>
          <a:bodyPr wrap="square">
            <a:spAutoFit/>
          </a:bodyPr>
          <a:lstStyle/>
          <a:p>
            <a:r>
              <a:rPr lang="en-GB" sz="2400" b="1" u="sng" dirty="0">
                <a:solidFill>
                  <a:schemeClr val="accent5">
                    <a:lumMod val="50000"/>
                  </a:schemeClr>
                </a:solidFill>
                <a:latin typeface="Algerian" panose="04020705040A02060702" pitchFamily="82" charset="0"/>
              </a:rPr>
              <a:t>Introduction</a:t>
            </a:r>
            <a:endParaRPr lang="en-IN" sz="2400" u="sng" dirty="0">
              <a:latin typeface="Algerian" panose="04020705040A02060702" pitchFamily="82" charset="0"/>
            </a:endParaRPr>
          </a:p>
        </p:txBody>
      </p:sp>
      <p:sp>
        <p:nvSpPr>
          <p:cNvPr id="20" name="Content Placeholder 2">
            <a:extLst>
              <a:ext uri="{FF2B5EF4-FFF2-40B4-BE49-F238E27FC236}">
                <a16:creationId xmlns:a16="http://schemas.microsoft.com/office/drawing/2014/main" id="{1EB0230F-4B71-69DD-779A-0A10331AE693}"/>
              </a:ext>
            </a:extLst>
          </p:cNvPr>
          <p:cNvSpPr>
            <a:spLocks noGrp="1"/>
          </p:cNvSpPr>
          <p:nvPr>
            <p:ph sz="quarter" idx="1"/>
          </p:nvPr>
        </p:nvSpPr>
        <p:spPr>
          <a:xfrm>
            <a:off x="243459" y="649224"/>
            <a:ext cx="11332844" cy="6062870"/>
          </a:xfrm>
        </p:spPr>
        <p:txBody>
          <a:bodyPr>
            <a:noAutofit/>
          </a:bodyPr>
          <a:lstStyle/>
          <a:p>
            <a:r>
              <a:rPr lang="en-GB" sz="1700" b="1" dirty="0"/>
              <a:t> </a:t>
            </a:r>
            <a:r>
              <a:rPr lang="en-GB" sz="1700" dirty="0"/>
              <a:t>The commercial capital of Madhya Pradesh, </a:t>
            </a:r>
            <a:r>
              <a:rPr lang="en-GB" sz="1700" b="1" dirty="0"/>
              <a:t>Indore</a:t>
            </a:r>
            <a:r>
              <a:rPr lang="en-GB" sz="1700" dirty="0"/>
              <a:t> has another name as the “</a:t>
            </a:r>
            <a:r>
              <a:rPr lang="en-GB" sz="1700" b="1" dirty="0"/>
              <a:t>city of foodies</a:t>
            </a:r>
            <a:r>
              <a:rPr lang="en-GB" sz="1700" dirty="0"/>
              <a:t>”. This name has been given to Indore because of its </a:t>
            </a:r>
            <a:r>
              <a:rPr lang="en-GB" sz="1700" b="1" dirty="0"/>
              <a:t>Flavours</a:t>
            </a:r>
            <a:r>
              <a:rPr lang="en-GB" sz="1700" dirty="0"/>
              <a:t>, it’s variety of chats and  the wide range of street foods.</a:t>
            </a:r>
          </a:p>
          <a:p>
            <a:endParaRPr lang="en-GB" sz="1700" dirty="0"/>
          </a:p>
          <a:p>
            <a:r>
              <a:rPr lang="en-GB" sz="1700" dirty="0"/>
              <a:t>Indore city prides itself on its food. People from all across the country have settled up here, particularly from </a:t>
            </a:r>
            <a:r>
              <a:rPr lang="en-GB" sz="1700" b="1" dirty="0"/>
              <a:t>Rajasthan</a:t>
            </a:r>
            <a:r>
              <a:rPr lang="en-GB" sz="1700" dirty="0"/>
              <a:t>, </a:t>
            </a:r>
            <a:r>
              <a:rPr lang="en-GB" sz="1700" b="1" dirty="0"/>
              <a:t>Maharashtra</a:t>
            </a:r>
            <a:r>
              <a:rPr lang="en-GB" sz="1700" dirty="0"/>
              <a:t> and </a:t>
            </a:r>
            <a:r>
              <a:rPr lang="en-GB" sz="1700" b="1" dirty="0"/>
              <a:t>UP</a:t>
            </a:r>
            <a:r>
              <a:rPr lang="en-GB" sz="1700" dirty="0"/>
              <a:t>. </a:t>
            </a:r>
            <a:r>
              <a:rPr lang="en-GB" sz="1700" dirty="0">
                <a:cs typeface="Arial"/>
              </a:rPr>
              <a:t>The number of restaurants in Indore are increasing day by day. Currently around </a:t>
            </a:r>
            <a:r>
              <a:rPr lang="en-GB" sz="1700" b="1" dirty="0">
                <a:cs typeface="Arial"/>
              </a:rPr>
              <a:t>3900</a:t>
            </a:r>
            <a:r>
              <a:rPr lang="en-GB" sz="1700" dirty="0">
                <a:cs typeface="Arial"/>
              </a:rPr>
              <a:t> restaurants in Indore are listed on </a:t>
            </a:r>
            <a:r>
              <a:rPr lang="en-GB" sz="1700" b="1" dirty="0">
                <a:cs typeface="Arial"/>
              </a:rPr>
              <a:t>Zomato</a:t>
            </a:r>
            <a:r>
              <a:rPr lang="en-GB" sz="1700" dirty="0">
                <a:cs typeface="Arial"/>
              </a:rPr>
              <a:t>. </a:t>
            </a:r>
            <a:r>
              <a:rPr lang="en-GB" sz="1700" dirty="0"/>
              <a:t>With each day new restaurants opening the industry hasn't been saturated yet and the </a:t>
            </a:r>
            <a:r>
              <a:rPr lang="en-GB" sz="1700" b="1" dirty="0"/>
              <a:t>demand</a:t>
            </a:r>
            <a:r>
              <a:rPr lang="en-GB" sz="1700" dirty="0"/>
              <a:t> is </a:t>
            </a:r>
            <a:r>
              <a:rPr lang="en-GB" sz="1700" b="1" dirty="0"/>
              <a:t>increasing</a:t>
            </a:r>
            <a:r>
              <a:rPr lang="en-GB" sz="1700" dirty="0"/>
              <a:t> day by day !</a:t>
            </a:r>
          </a:p>
          <a:p>
            <a:endParaRPr lang="en-GB" sz="1700" dirty="0"/>
          </a:p>
          <a:p>
            <a:r>
              <a:rPr lang="en-GB" sz="1700" dirty="0"/>
              <a:t>Despite increasing demand, it however has become </a:t>
            </a:r>
            <a:r>
              <a:rPr lang="en-GB" sz="1700" b="1" dirty="0"/>
              <a:t>difficult</a:t>
            </a:r>
            <a:r>
              <a:rPr lang="en-GB" sz="1700" dirty="0"/>
              <a:t> for new restaurants to </a:t>
            </a:r>
            <a:r>
              <a:rPr lang="en-GB" sz="1700" b="1" dirty="0"/>
              <a:t>compete</a:t>
            </a:r>
            <a:r>
              <a:rPr lang="en-GB" sz="1700" dirty="0"/>
              <a:t> with</a:t>
            </a:r>
            <a:br>
              <a:rPr lang="en-GB" sz="1700" dirty="0"/>
            </a:br>
            <a:r>
              <a:rPr lang="en-GB" sz="1700" dirty="0"/>
              <a:t>established restaurants. With such an overwhelming demand of restaurants it has therefore become important to study the </a:t>
            </a:r>
            <a:r>
              <a:rPr lang="en-GB" sz="1700" b="1" dirty="0"/>
              <a:t>demography</a:t>
            </a:r>
            <a:r>
              <a:rPr lang="en-GB" sz="1700" dirty="0"/>
              <a:t> of a location.</a:t>
            </a:r>
          </a:p>
          <a:p>
            <a:pPr marL="379095" indent="-366395">
              <a:spcBef>
                <a:spcPts val="254"/>
              </a:spcBef>
              <a:buNone/>
              <a:tabLst>
                <a:tab pos="379095" algn="l"/>
                <a:tab pos="379730" algn="l"/>
              </a:tabLst>
            </a:pPr>
            <a:endParaRPr lang="en-GB" sz="1700" dirty="0"/>
          </a:p>
          <a:p>
            <a:pPr marL="379095" indent="-366395">
              <a:spcBef>
                <a:spcPts val="254"/>
              </a:spcBef>
              <a:tabLst>
                <a:tab pos="379095" algn="l"/>
                <a:tab pos="379730" algn="l"/>
              </a:tabLst>
            </a:pPr>
            <a:r>
              <a:rPr lang="en-GB" sz="1700" dirty="0"/>
              <a:t>The key </a:t>
            </a:r>
            <a:r>
              <a:rPr lang="en-GB" sz="1700" b="1" dirty="0"/>
              <a:t>issues</a:t>
            </a:r>
            <a:r>
              <a:rPr lang="en-GB" sz="1700" dirty="0"/>
              <a:t> that continue to pose a challenge to them include high real estate costs, rising food costs, shortage of quality manpower, fragmented supply chain and over-licensing.</a:t>
            </a:r>
            <a:r>
              <a:rPr lang="en-GB" sz="1700" spc="-35" dirty="0">
                <a:cs typeface="Arial"/>
              </a:rPr>
              <a:t> This project also will </a:t>
            </a:r>
            <a:r>
              <a:rPr lang="en-GB" sz="1700" b="1" spc="-35" dirty="0">
                <a:cs typeface="Arial"/>
              </a:rPr>
              <a:t>help</a:t>
            </a:r>
            <a:r>
              <a:rPr lang="en-GB" sz="1700" spc="-35" dirty="0">
                <a:cs typeface="Arial"/>
              </a:rPr>
              <a:t> people in </a:t>
            </a:r>
            <a:r>
              <a:rPr lang="en-GB" sz="1700" b="1" spc="-35" dirty="0">
                <a:cs typeface="Arial"/>
              </a:rPr>
              <a:t>choosing</a:t>
            </a:r>
            <a:r>
              <a:rPr lang="en-GB" sz="1700" spc="-35" dirty="0">
                <a:cs typeface="Arial"/>
              </a:rPr>
              <a:t> the restaurant based on several  factors. </a:t>
            </a:r>
          </a:p>
          <a:p>
            <a:pPr marL="379095" indent="-366395">
              <a:spcBef>
                <a:spcPts val="254"/>
              </a:spcBef>
              <a:tabLst>
                <a:tab pos="379095" algn="l"/>
                <a:tab pos="379730" algn="l"/>
              </a:tabLst>
            </a:pPr>
            <a:endParaRPr lang="en-GB" sz="1700" dirty="0"/>
          </a:p>
          <a:p>
            <a:pPr marL="379095" indent="-366395">
              <a:spcBef>
                <a:spcPts val="254"/>
              </a:spcBef>
              <a:tabLst>
                <a:tab pos="379095" algn="l"/>
                <a:tab pos="379730" algn="l"/>
              </a:tabLst>
            </a:pPr>
            <a:r>
              <a:rPr lang="en-GB" sz="1700" spc="-35" dirty="0">
                <a:cs typeface="Arial"/>
              </a:rPr>
              <a:t>This project will </a:t>
            </a:r>
            <a:r>
              <a:rPr lang="en-GB" sz="1700" b="1" spc="-35" dirty="0">
                <a:cs typeface="Arial"/>
              </a:rPr>
              <a:t>help</a:t>
            </a:r>
            <a:r>
              <a:rPr lang="en-GB" sz="1700" spc="-35" dirty="0">
                <a:cs typeface="Arial"/>
              </a:rPr>
              <a:t> </a:t>
            </a:r>
            <a:r>
              <a:rPr lang="en-GB" sz="1700" b="1" spc="-35" dirty="0">
                <a:cs typeface="Arial"/>
              </a:rPr>
              <a:t>new</a:t>
            </a:r>
            <a:r>
              <a:rPr lang="en-GB" sz="1700" spc="-35" dirty="0">
                <a:cs typeface="Arial"/>
              </a:rPr>
              <a:t> </a:t>
            </a:r>
            <a:r>
              <a:rPr lang="en-GB" sz="1700" b="1" spc="-35" dirty="0">
                <a:cs typeface="Arial"/>
              </a:rPr>
              <a:t>restaurants</a:t>
            </a:r>
            <a:r>
              <a:rPr lang="en-GB" sz="1700" spc="-35" dirty="0">
                <a:cs typeface="Arial"/>
              </a:rPr>
              <a:t> in deciding their theme, menus, cuisine, cost, locality, etc for a particular location. </a:t>
            </a:r>
            <a:endParaRPr lang="en-GB" sz="1700" dirty="0"/>
          </a:p>
          <a:p>
            <a:pPr marL="379095" indent="-366395">
              <a:spcBef>
                <a:spcPts val="254"/>
              </a:spcBef>
              <a:tabLst>
                <a:tab pos="379095" algn="l"/>
                <a:tab pos="379730" algn="l"/>
              </a:tabLst>
            </a:pPr>
            <a:endParaRPr lang="en-GB" sz="1700" dirty="0"/>
          </a:p>
          <a:p>
            <a:pPr marL="379095" indent="-366395">
              <a:spcBef>
                <a:spcPts val="254"/>
              </a:spcBef>
              <a:tabLst>
                <a:tab pos="379095" algn="l"/>
                <a:tab pos="379730" algn="l"/>
              </a:tabLst>
            </a:pPr>
            <a:r>
              <a:rPr lang="en-GB" sz="1700" dirty="0"/>
              <a:t>“</a:t>
            </a:r>
            <a:r>
              <a:rPr lang="en-GB" sz="1700" b="1" i="1" dirty="0"/>
              <a:t>Just so that you have a good meal the next time you step out</a:t>
            </a:r>
            <a:r>
              <a:rPr lang="en-GB" sz="1700" dirty="0"/>
              <a:t>”</a:t>
            </a:r>
          </a:p>
        </p:txBody>
      </p:sp>
    </p:spTree>
    <p:extLst>
      <p:ext uri="{BB962C8B-B14F-4D97-AF65-F5344CB8AC3E}">
        <p14:creationId xmlns:p14="http://schemas.microsoft.com/office/powerpoint/2010/main" val="2499783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686119"/>
            <a:ext cx="10253472" cy="548322"/>
          </a:xfrm>
        </p:spPr>
        <p:txBody>
          <a:bodyPr>
            <a:noAutofit/>
          </a:bodyPr>
          <a:lstStyle/>
          <a:p>
            <a:r>
              <a:rPr lang="en-GB" sz="2800" b="1" dirty="0">
                <a:solidFill>
                  <a:schemeClr val="tx1"/>
                </a:solidFill>
              </a:rPr>
              <a:t>Some of the most famous restaurants in Indore</a:t>
            </a:r>
          </a:p>
        </p:txBody>
      </p:sp>
      <p:pic>
        <p:nvPicPr>
          <p:cNvPr id="41986" name="Picture 2"/>
          <p:cNvPicPr>
            <a:picLocks noChangeAspect="1" noChangeArrowheads="1"/>
          </p:cNvPicPr>
          <p:nvPr/>
        </p:nvPicPr>
        <p:blipFill>
          <a:blip r:embed="rId2" cstate="print"/>
          <a:srcRect/>
          <a:stretch>
            <a:fillRect/>
          </a:stretch>
        </p:blipFill>
        <p:spPr bwMode="auto">
          <a:xfrm>
            <a:off x="1729409" y="1495617"/>
            <a:ext cx="7901608" cy="5014514"/>
          </a:xfrm>
          <a:prstGeom prst="rect">
            <a:avLst/>
          </a:prstGeom>
          <a:noFill/>
          <a:ln w="9525">
            <a:noFill/>
            <a:miter lim="800000"/>
            <a:headEnd/>
            <a:tailEnd/>
          </a:ln>
          <a:effectLst/>
        </p:spPr>
      </p:pic>
      <p:sp>
        <p:nvSpPr>
          <p:cNvPr id="7" name="Rectangle 6"/>
          <p:cNvSpPr/>
          <p:nvPr/>
        </p:nvSpPr>
        <p:spPr>
          <a:xfrm>
            <a:off x="507647" y="144518"/>
            <a:ext cx="3241393" cy="584775"/>
          </a:xfrm>
          <a:prstGeom prst="rect">
            <a:avLst/>
          </a:prstGeom>
        </p:spPr>
        <p:txBody>
          <a:bodyPr wrap="square">
            <a:spAutoFit/>
          </a:bodyPr>
          <a:lstStyle/>
          <a:p>
            <a:r>
              <a:rPr lang="en-US" sz="3200" b="1" dirty="0"/>
              <a:t>Word Analysis</a:t>
            </a:r>
          </a:p>
        </p:txBody>
      </p:sp>
    </p:spTree>
    <p:extLst>
      <p:ext uri="{BB962C8B-B14F-4D97-AF65-F5344CB8AC3E}">
        <p14:creationId xmlns:p14="http://schemas.microsoft.com/office/powerpoint/2010/main" val="1373948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 y="219774"/>
            <a:ext cx="10253472" cy="539177"/>
          </a:xfrm>
        </p:spPr>
        <p:txBody>
          <a:bodyPr>
            <a:noAutofit/>
          </a:bodyPr>
          <a:lstStyle/>
          <a:p>
            <a:r>
              <a:rPr lang="en-US" sz="2800" b="1" dirty="0">
                <a:solidFill>
                  <a:schemeClr val="tx1"/>
                </a:solidFill>
              </a:rPr>
              <a:t>Word Analysis For Customer reviews</a:t>
            </a:r>
          </a:p>
        </p:txBody>
      </p:sp>
      <p:sp>
        <p:nvSpPr>
          <p:cNvPr id="43010" name="AutoShape 2" descr="data:image/png;base64,iVBORw0KGgoAAAANSUhEUgAABEYAAARGCAYAAAA1uLUVAAAABHNCSVQICAgIfAhkiAAAAAlwSFlzAAALEgAACxIB0t1+/AAAADh0RVh0U29mdHdhcmUAbWF0cGxvdGxpYiB2ZXJzaW9uMy4xLjIsIGh0dHA6Ly9tYXRwbG90bGliLm9yZy8li6FKAAAgAElEQVR4nOyddWBT597HP0natKm7UKfFizsUGT5kPpix7TKm997d3cnd3d65u935xjbGNiZMcXeHooVSSp16m1qSNnbeP06bWpKmUIXz+QeS85zv8zwn6clzfs9PZIIgCEhISEhISEhISEhISEhISEhchsg7ewC1yDp7AJcp0nXveKRr3nHIkK53eyJd245DutZdD+kz6TpI9/qORbrWHYt0vbse0mfSubTb9Ze10mOku34RuqtXTHe83t31WltDuv4dg3SdO4bucp2747Wto7tcY2t05+vuCN3ts7mUP4/u8ll058+gu1xja0jXvWPpzte7Kd3x+lvjUvpM6ujKn43lejc1jHTlQUtISEhISEhISEhISEhISEi0BRZbSFcJpZGQkJCQkJCQkJCQkJCQkJDocCTDiISEhISEhISEhISEhISExGWLZBiRkJCQkJCQkJCQkJCQkJC4bHFq4filmPxFQkJCQkJCQkJCQkJCQkLi8sJmTtWWDCMSEhISEhISF8GWn/byxj1f2Dx+zf3Tue+1m9tF+2L1JSTq2Pj9bt5+YAkAUf3C+Gzfi508IgkJia7OE+s38POJkwBsWbyIKB+fTh6RhIRtJMPIZYBQ6/ijNVZftJZS7oyzXPraSEhISEhISEh0BAKCtIaTkJCQaGeku+NlQEplFgAPHXnnorUW97ya68OnXLSOhISExOXCmNlDeH/L01SUVFJWXElFSRUbl+8mIymnTbWBNteXkJDofFIqs6Q1nIREB7Iu5Sxl1dXcNGhgl9aUaFskw8hlQKI6ubOHICEhIXHZ4uapos/wmEbvnTue2SaGC2vabakvISHR+UjrOAmJjsMsCDy5YSPOcnmbGTHaQ1Oi7ZEMI5cBR9QpnT0ECQkJCQkJCQmJC0Bax0lIdBwn8gsor64mwM2tS2tKtD2SYeQSp9qk53RFemcPQ0JCQkJCQkJCopVI6ziJSwWbpUC6GLsyM7uFpkTbI+/sAUhISEhISEhISEhISEhISEh0FpJh5BLnRHkqRsGEUTB19lAkJC4LthR8yaunZvPqqdmc10lx4RISEhJtyVdfbWfqlFdJTy8iPb2oVecajWaMRjN33P4Zb725pp1G2LbUreMkJLo7MlnX9xkxCQI7MzK6vKZE+yCF0lziHFGf6ewhSEhISEhISEh0AQTL/0xmcyeOw3GkdZzEpYJSoUBrMPD14UTWpaSQWVaOIAhEeHsDML1XHItHDMfTxcVhTaPZzIqTSaxLSSG5qBi1Toeniwu9AwKY1bsXNw0aiFKhsKux4mQSR3JzOV1UxJmiYqqNRgCKtVpi37JdDereUSP5z8QJdvUAhzVt6Tk6Z6BV866jbjxfX38dE2OiMQsCK5OTWXEiidSSEtTV1fipVPT082NSTDR3jxzhkG53pNsbRr5NPMJ3R46SU16Bu1JJ/6BAnpkmliKL9fMD4Mqvl3Jl7948OH6s5bwPdu9lbUoKa/92BwAVNTUM++AjAHbedzfv797DujNnEYA7hw/l3wnjLeeuPJ3Mx/v2k6kuo4eXFwALBg1k0cjhKLqYNfRIWef8oJ6p2I3OVMkQ31md0n9ncDnOWUICYMtPe3njni8sr1/69d+MmCZmXS8vrmTj97vZ9dchCrJLqFRr8A7wJDjCn8ET+zH5+lFE9QtzqB9BENi7+gi7VyZy+kAqAOrCCkwmMz4BnvQZFsP4q4Yz6bpRyOStuxdXlFaxf90xjmxN4tyJbEpy1WirqnFRKfH29wAgql8YI6YN5Ir5Y/DwvnQTqG39ZR+vL/4cAC8/D747/TZKV2eHz9/w3S7e+ftXAPgEevHd6bdxcnZsgdZenDuRxfpvd5K09ywF2SVoKrQIZqHF83oNieZ/259psV1VuZYN3+3i8KYTZCbnUl5SidLFGf9QHwYl9OWK+WMYMKbXBY29oTbQ5vppJ7NZ8/V2jmw7RUmuGrlCTmC4uH4aNXMQcxZdQUhUAM4uHbNk/PXXgwQGejFxYp8213ZyEr+HS7+9t82124vOWsdJSLQ1pTodN//4M5llZY3eP1NcbPn3lxMn+fbG64nz97erla5WA3DP73+QVqpudEyt07E/O5v92dl8fTiRJdddS08/X5ta7+zaTUFV1YVMqUP0GpKuVtucM9CqeTelUKNBazBw7+9/sicrq9GxgqoqCqqq0Oj1kmGkq3IgO4fXtu3gw6vn0cvfn2Ktlr1ZWYR4eFyU7j//WsXV/fpx96iRlGq1KGT1EUc70zN4asMmXpwxjUEhwZYv5pPrN2A0m7h/zOiL6rstUesryNDkdWifQu1uzJq891HInC4bI4GAcNnNWULCFiW54qJn39qjvHXvl1SVa5scV1OSq+bU/lQCw/0cMoxkp+Txxt1fcPZohtXjhdklFGaXsPPPQ/z4zmqe/vYBwuJCWtStKtPwyePL2f7bAYx6Y7PjuqpqdFXVAORnFrN/3TG+e+1PHv/yHoZdMaBF/e7IhGtG8vn//YS6oJyK0ip2/nGQqTeNc/j8jT/ssvx/yoKxnWoUEcwCnz6xnL8+24wgtGwIaUpLex3rv90JwBdP/0xVmabRMUONEU2FjqwzeaxaspWxc4by8EeL8PR1d7j/9d/utKrdVvrfvvw7P769GrOpsfdE5unzln9Xfr6Fv791G36hPg7rXgx//ZnInLlDOqSvrk5nrOPqSDqTy/2PfQ+AXC5j2x+Pdso4JC4dHly5iqyyMmb17sXkmBj83NzIr6xkxckkAI7n51NQVcXtv/zKhkV34qFUWtU5X1HB/OU/AlCq1SGXyZjVuxeTYmLwVako1WrZmJrK5nNpZJWVcctPP7Py9tsIdLd+b/xu/o0YzfXhaot+/Z28ykp8VK4sXzDf5nz8bFSYaarnqKYtvabztjVnoFXzbkpBVRUPrVrNnqwsIry9mRobS7i3F1qDgQy1mm3p6VzRM8Yhre5KtzaMaAx6ZDIZge7uRPh4E+HjzdAeoRetOzYykoXDxB/lOq+TOv63dx8Lhw3hqn59AYj2FS1xNw8exA9Hj3cpw8iRso4v75anE/usNlXh7tQxi6iuQJ4u5bKbs4SELYrz1BzccJwXbv3Q8sDlE+iFT6AnmnIdJflllvdHzRjUol5KYjpPXvtOo4fDyD7ivb5Hz2CQwfnUArJTxAeIjKQcHpr2Mm+t/W+LRhc3TxWn9p1tZBTxC/Emsk8YHt4qtJXVpB4Ts8lXlIo7QOXFlTx/8//4dN+LhEYHOnpZug1OzgquvGMiP7yxEoBVS7Y6bBjJzyzm5J6zltczb0tolzE6yhdP/cSfn26yvJ5wzUjix/XCL9ibgqwS9q87yondjX8r67wkQmOCCIkKsKm99KXfWf7mykbvyRVyeg2Jwj/UlxqdnozT5ynJFTdQ9q4+wr9TXub1lf/B3wEjQ1N9uULcpGkr/W9e+I0f315lea1wktN7WAy+wd5oysRF9tmjmWgrdbzz96+45v5pLWpeLPn55eTklLZ7P92FzljHSUi0F2mlat6ZcyVX9+vX6P2bB4vrgIdXr2VlcjIFVVV8uHcf/5000arOY2vXU6oVPSQUMhmfXHM1U2N7Nmpz48B4vjp8mJe3bqdIo+HFrdv4YO4cq3pNvSqca0NQnGRyegfY/g2whTUvjYvVhPp525oztG7eTVl25ChFGg0PjR/HA2NGN4uCMAkCNcbmG0iXEt3aMDIpJoYbBg7ghu+XMygkmBsHxnN1/364OF3ctOwZV84UFZN4PpdP9x2wetxoNuMk7xo5bRPVHZ/4MUNzpMP77ApcrvOWkLDGqX1n+f2jDQiCwLy7p3DN/dMJiw22HDfUGDm85STJB9MI6GHfzbOqTMNLCz+2GEX6DI/h3//7G9EDwpu1TT2WyeuLPyc7JY9KtYaXbv+Yj3Y+ZzcMRK6Qc90/ZrLyyy3MWjiBsXOHNTN2GA3izs8fH29kybO/IAgCNTo9v36wjn+8s9Dh69KdmLPoCn56ZzUmo5nTB86RdjKbnvERLZ638ftdFs+MPsNjHA6Tag/Op+bzRwOjyJPf3M/Ea0c2anPDg7OaGSBSEjN45rsBOCltryV2/XW4mVFk+i3jueuFG/EJ9Gr0/uHNJ3n/waUU5pSQczafV+78hDdWPw6IxghH9Ou0AYf1bWkDnDmczk/vrra8HjKxH499thj/Jn+PRoOJPz/dxJJnf+H3jzfa1LsYfvpxHwAbN50kK7MEgM8+3cJnn26xtLn1tnEsWjSp0Xk1NQYA3nt3Hbt2paDV6unRw4errxnO3LlDG3n7LF++ly+/2Nbo/DFj4nj5lRubjeerr7azauURln13P198vtWiDdjU1+uNLF++l61bTpOXp8ZobJ6/5N77pjB/fus2zzpjHSdxcZRX6Civ0BHg74GbyrrHw+XKmMiIZkYRAHntH9Nz06aw+dw5tAYDK04m8eiEhGbPVIfP57I/O9vy+ubBg6waCAAWDR/OihNJnCkuZt2ZFAomTyL4IqMKOouG87Y3Z7jweRdpNMwfGM8/x46xelwhk+Hm7HhYbXekWxtG5DIZz0+byn2jR/HrySTe372Xzw4c5KebbwIgwN22S5LGoLd5zJZhxSwI6AwG/p0wnuvj+1tt01WMIgBH1R270yBgJq0qsUP77ApcrvOWsEXXyjPUGRzekoRMJuPJb+5jwjUjmx13dnFizJVDGHNly+7yP769msIc8WEponcor638Dyp364nZ4gZH8eqfj3L3yP9DV1VNdkoeG3/YzZxFk+32MfeuK5h39xSbx+tCQW741yxyzuWzbukOABK3JrU4/u6Kf6gP4+cNZ8fvBwFY9eVWHnzvdrvnCILApuV7LK9n3NZyErn2ZPeqRItn0qCEvs2MInXc+p95rFu6HXVhBQBlRRUc25nM8KnxVtsbDSY+ffyHRu9Nv3U8j3x8l9X2w6fG89a6/3L/uGfQVOhI2neW9cvE79Dsv01uUd+etj19a9p1LH9zpSXHSlhcCM///C9crDzEOTkruP6fMxEEgS+f/tmm3sUwIF40coaG+pCVXcLXX+1gxoyBjB0bZ2kTacVz5803RMOOXC5n3lVDcXZSsHHjSd57dx3Ozgpmzar3RpszZwhDhkRRUSHuMv/fk7/YHVN5uY7HHl2OwWCyaAM29d9/bz2bNiVxx50T6NevB6dP57L0G/EzDgvz4+mnr6FHmOOx/nV09DpO4uJ586MN7NibwrOPzWPqhL6dPZwuxYy4OLvHfVxdmRQTw9qUFNQ6HUkFhQwObRwSuyq5sbHwhnjr9+k6JvWM4UxxMSZBYE9WFtf2t/781tVpOO+W5gwXPu8HulDkQ2fQrQ0jdYR6evKPsWO4a8Rwpi/5hj9OnQJgcW1yGA+lkoqamkbnnCkqbnU/cpmMvoGBnC0uJsTT8+IH3o5kavMp0Ze3ez/HyzZyXneawup0CqvTMQr1BieNsYxXT822et6YgBu5IuhvdrUrjSWcqdhFhuYohdXpaIxlCJhxVXjgr4ygp8dwAIb4XolK4djnodaLrvZH1WvJ1B5Drc9Db9ahkDnhpvDB3yWcCLd4+niOw9/F9u6orXnbm7Oj8zYLxto+NpFcuYvC6nR0pkpc5G4EukbT13M8Q3xnoZB1rtU2V3eGI+o1ZGtPUmUsxWCusdv+kb6/AqCUq6we1xjVHC5dRZrmEGX6fPTmatycxEzlYaq+xHtPoZendSu2LWxpXqheni6Fg6V/kqU9gdZYhqvCkx4qMUHgMN859PQY3umfS1dh5u0TrBpFWkONTs/ab7ZbXt/x9HU2jSJ1BPTwZepN41j1pbjbvG7pjhYNI61J1Dp1wTiLYaTwEnf5v+qeqRbDyNaf97L4xRtx87T+9wtwfNcZCrLE31alSsnkGzp3gZV9pj43Q6+hUTbbOSmdiOoXjrrwVP25KXk2DSO7/jxEcW34Sp030j0v32R3LEER/sx/eA5fP7cCgF/eWwtYN4w01W9J25a+LcNIRWkVBzcet7y+6ZE5Vo0iDbnmvmn8+PZqq7lOLpb4+Hrvr5MncgCI6RnIxEn2HypdXMRr//4HC3GuNV7OnjOEW27+mLVrjzUyXHh5qfDyqv/uOpon/+NP7rRo29KvrKxm3brjzJ4zmFtuEZP8Dx0aZQkJ2rD+OL5+7ri0MnltR63jJNoOs1kg8XhmZw+jy9I7wH5CVYD44CDWpogGweTiomaGkcRc8b5eF+bRL8h+OGtog+e19CYJS7sTDefd0pzhwuYd5uVlqRB0udKtDSPrUs5SWVNDfHAwHkolJwsKKK/WWfJ+1DE8LIxfTyYxuWcMoV6ebDp7jsTcXMK8vGwo2+Zf48fywB9/ERfgz8xevTDXugynFBdjMpu5ZkDXsER2VHm3HYXfUmksaXPd3UXL2VX8A2bB1OyYxliGxlhGllbM0H+g9A9uinyJYFfbbmUAR9Rr2JD/KVBvfKjDLJgoNxdQbiggreowOwq/5R+9l+Hh5GdNqt3mXao/z4qs5wEo0ec0OqYzVZClOU6W5jgHS//gxsjn8Vc2Dydob3YXLQdgR9F3NCx9aAtXhQe+ylDkMtsJGE+Wb2F93kfozbpG71caxIesZMMukit2EeMxjGvDn8BFbj+R1Mly8aHYlmZr9QD2l/zG1oIllgTDIBpezlaKbuBnK/cx3G8ePs4tJ/y8HJi32LYHhqOc2p+KpnaHV6lSMnrmYIfOG5TQx2IYST0u5kiw90DfGkKi63eujXojhhpjh1Xr6Gjix/WmZ3wEaSez0Wlq2PzjXrueNRu+q0+6mjBvGO5ebXPNLxRDg7wxrm72DWouqsYGTZOVUIg6Dm85afl/XfUlRxKeTpk/xmK4yMsQyzhmp+QR0btx+G5TfUeTqTbVt6YNcOZQmmV+MpmMsXOGtqjtpHRi6OT+7PzjoENj6QiuvU7c/GpouPDxcSMy0p+83DJbp7VK37lJ4mBr+rm1RqzoJiF40bX3CkGAoqIKfHxaV8lKKtPb/UhOzadKY3+T6HKmpeSiAEENQj7q8og0JK+yEhDzXQD0eec9h/tvuknenWg479bMGRyfd5CH44m7L1W69WpOqVDwbeIRssrKMZrNhHt58ciEBKbFxTZq949xY8RkMqtWozeZmBYby/PTpvL5gdb/wE+Ni+XT667mo737+WTfAUvoTE8/X+4dPapN5tUWdNQP6s3RrzYyXvycJZY1rDAUoVJ4cWv061bPc1PYt0gGufbELJhwlrsS4z6UcLf++DiHIGCmpCaHRPVqqozibozWWMYfOa9wT9znyLAeypSrO8P6vI8sD7WuCncGek8nRBWHq9yDGrOWEn02WZoTnNedJsZ9mE2jiK15tzTnluZdbihkWfqjaE3iDpEMGX28Eoj1GIFK4YXWVM7Zyr2crdyPWp/H9xmPc1fPD3F3ar177oVypmI3O4qWWV4HukQxLeReQlW9EQQzObpTbMr/zOKZc33E0/T2HGtLDhCNGCvPvw0IOMmUDPSZRoRbPEq5K+WGAgCSyreRqztDelUiP2Q8wcKYt3CSWd/hrNfDpmZr9ACSK3aypeBLAOQyBYN8ZhDtPhg5Cor1Ykmzo+p1HC5d2SnGqq6Gq5uLQ/koWiL5UJrl/xG9Qhw2QPiH1CeeFMwChVklVnOSXAh15T4t+hdQ6aQ7Me+eKbz/4FJATMJqyzCi09Sw+6/DltczFnZuGA3QKFdMXZUVW2Ql5zZ6HWwn6WpKYobl/72HRTs8nsAwP3yDvCwhOwCnD5xrZrxoK31r2gAZp+qvRWC4n8Olp+sSHncVwmyEpri4OGEwNN9UaS9979rrV5Df2Lsjv8HrkJDW78J2JcOIzFEXm8ucQ0cyOnsIXRqlouUKZS4N2ugMhmbHq/S2UyG0hNFs2+Dd1emIeTvy+VzqdGvDyJTYnkyxk3ymDg+lkrfnXNns/WsbeHd4ubiQ+tjDDvV7Rc+eXNGz5X47C6Ng4kR5aof01fQhUCGr/0rJZXICXWy7L9ujl+co5oU9Sh/PcTjLXZsdH+l/DUvS/g5AmT6fUn0uWZoTRLlb31E+Wb6l0U7/TZEvE6rq3bxhoGhoqTE3t1I3xNa8L2bOq3LfQWsqtxh3ro94ml6ejV3RB/vM4EDJ72wu+AKNUc3G/M+4Jvy/F9TfhbC3pD7G3EmmZH7kC3g51z98xHmMwicihC/PPYCAmWPq9XYNIxWGItblfQgIqBRe3Bb9OgFWrt8Iv6vYVriUvcU/k1+dyraCr5kWcq9dPcCmpqN6ACbByMb8zwDRWHVjxHOWMC6APowHYKTfNfyQ+YSlMtPljE+gZ6vCU2xRml+/K3vueBazvBddkE6l2jH3/+yUPA5tOknGqRxy0wqoKNVQVa5FrxMXJIYaI/qa5gu1S5kp88ey5JkVVJVpyDx9npN7Uogf1/zeueO3A1RrxV2p4MgABneB2PqEq0ew/C2x6sqe1Uc4czidPsOblxpc/+1OiwcHgMrdhaGTbXt/qgvrH3j9Q1pnmPYL8WlkGFEXVTRr01b61rQBKtRV9e2DHX9g9w7oWiHEqnZObOmofkiIN6NGxbJ69VGiowPp3TuElJR81q0Vw5WmT4/HsxUea8baTZeOWsc5glwyjLSIyWRmf2J6Zw+jS+NIRZPqBm2sJfpUOTtRYzTi7So+G7w3x3b4elN6eHWte1hraDjv1swZuve8O5pubRiRsE5yRQY6U/d1FxOREe9t22VbKVcx1l+sA7427wMA8qvP2TSMVJsqa1XFH/dA12ib2m5OPrjRsWV3c7SnyNKIi6ihvuINr6lRpI5R/tdyvGwjRTUZJFfsotJYgqdTy3GbF4verCNPV79Qi3If1MgoUkeASyQhqjjydCnk6uzveB0s/QODuRqAqcGLrRpFRGRMDrqD9KpE8qtTSVSvYWzA/GbeMg317Gta1wOaaaZW7rd4Jw3wvqKRUaQhSrmKWaH/4Ou0B+3O+XLAXjWP1lAXRnOxGI32d4+P70pmyTO/cOawtKhtiotKycyFCfz6v/WA6DVizTCy8Yfdlv9Pv3V8l9hhjh0UyaTrRrH9twOYTWYem/0acxdPYcCYOHwCvCxlpTf/uLfReXc+c73dMKDqBq7ySlXrcgq5NsmRoy3Xtpu+Ne2m+i3lFmmk3UI4UpvQ+V+bC+L/nrqKhx76jvfeW4dcLiMo2Jv580Uv4ptvcazUdR3JFRkAXWod1zCkaOc+sRz3+q1JnEktoLRMg5tKSUQPPyaMieOa2UNQubbeaCUIsGv/WXbsPcvJ5FzUZRpMtcmTfX3c6NsrlIljezFlQt8LMtQUlVSxYWsSh49lkplTQkVlNUaTGVcXZwL9PYgMF72EB/UPZ8yInkSG2fYaTs8q5uCRDFLTiziXUQhARnZJI0+i599cyfNNKlc1ZdOKf6Nso9/L7kCx1vo9qSH5VfWGW38roTfB7h6U6arR1nqTjI+KRNGFCl+0Fw3nfbnMuTOQrqqEhISEhISEhISEhISEhMRly+VjpryM6Epxqe1JU6+PalOV9YZgqTBTF06zvXApU4LvspmTpKM5VVFfeWOQz/QW28d6jKCoJgMBM5maY3a9a9oKMfdJfTiSpxVvkTq8nAPJ06WgNZVjFPQ283ckV4jJGpVyFf29J7UwAhlDfGexLu9DTIKB5IrdDPeba1MPaEGzuR7QTDNNU1+Kub/3ZLsjDHGNw0cZQpk+v4W5SDhCwwo0AT18GTCm1wXp+AbZDhdYv2wn7/9rqaWsq1whp9/IWPoMjyEkOhBPX3fcvcRdK6XKGW25jhdu+/CCxtFdmbt4Cr99tAHBLLDrr8OU1YZo+ASKCczzMopI2ivuIstkMmbcmtBpY23KIx8volpbw/51x9BXG/jtw/X89uH6Zu2cnBXc/tS1AFx93zS7mm6eKvTV4m6lXte60KrqJokZ3azk92grfWva0NirpKbacX2T6eLzdrSEt7d47y4ssB4G1FXZvj2Z3PNlfLlkMZGRF+fB2RXXcC4uzlRXG3j+rVXsPtA8xKfcoKO84jwnk8+zYuVhnn/8KuL7hjmsn5VTyovvrOJMaoHV4/mFFeQXVrBt9xm++2U/L/73aiJaUf74pz8O8sV3u9Drm4dyaLQ1aLQ1ZGSLCfV37D3Lh0u28rebx/G3m8db1Vu5/jgrVh62ekzCNqcLi0iIsh9ufrKg/jtgrfrKiPAwzhQXY6i9Hx3Jy2NEmOPfNUdoD8e1i9VsOO/2mHNX5bxO/D74Kb1RKcTwqTJDJdsK99NDFcQov0H2Tm81kmHkEiSxrOv9qLYHrk0qiZixvWgb6jub/cW/UWMWcw0cKPmds5X7GeE3jwHeUxwu99tenNeeBkCGnGDX5jHwTWkYwlJaYz+pYFvR9BrpTLYXrhqjmKVfLnPCyUb52ipjCRUGMa4/xDXOoTK3Yar6vAU5ulMMp96I0VQPaFGzqR7QSBOgsLo+AWhora49glxiJMNIG1H34A0Q3iuUJ76+r031C7NL+PCRZRajyKCEvjzyySKCI20n3qwrR3s5ERodyMjpAzmw/jhGvZEN34sGyPkPiWF/m37YbUlCO3hiP4Ii2j+0z1GUKiXPLX+Qp298j0ObTqBwkuPk7IRBb8TNU0WPmEAGTezL7Dsn06NnkEOavkHeFuNQcW7rSjaX5DWuluIb2Lw6XlvpW9MG8PCp/+0st5GHxBoVJbY3H9qKsDA/wsP9WLXqCE7OCkJCvNFqaujXP4yhdkou28NoNJGdVYpGU0OVRgy1FAQoLa3i4ME03N1d8HB3JTLqwr+3iYkZeHmrcHO7+LwnXXEN56JU8NK7qxsZRaIi/AmrTXSdnlVMXoGYG6eopIpHnlnBh6/dTC8H/qaSz+bzyLO/UFlVHwYbFeFPeKgPdY+T2bmlZNWWP07LLOL+/3zH/169mRg79+o6fl9zhI++2mZ5rXJV0qtnED7ebgiCQGmZhoysYjTaxsktRwyJtqk5auL4A9kAACAASURBVGg0blbC3H5fc9Qyj4ljexHdwr1Qoegam3MdxbqUs9w9coTN42qdjp0ZGQAEuLnRL7C5YWRu3z58f/SY5fUXBw+1uZGgLreJWqfDaDZbCm10pmbDebfHnLsqX6SJuQ3jvXtxQ/gsDGYDTx5/G73ZQJVRy21RVzG3xxVt1p9kGGljyqurcVYorCYM6gg0Rh0plVmd0nd7kF+dSmrlAQpr0qkwFKIzVqI36zAKegxmx+Nv3RTe3BT1EivPvwWIZXHV+lw25n/GloIlxHmOZqjPlcR4DGuvqdilwig+bAmYef30Va06t9pc2R5DaoaL3B1/lwhKarIByNacpMasaVbqttJYQkH1OaDO8GDdTl5lrK+rbi1XiTW8nOsXWXWlfNtLrw6tUVzsyWUK3Jxazj3TkVWCLnX6jqhPcp12MgtBENo0d8X2Xw9gqBF3EN29VDz34z9bLOtbUdr+D4ddkavumcqB9WIepHVLdwD1hpHNP+6xtJu5sOt4i4BYNejVRZ9yaNMJvPw8ePn3h+ll54HHEfqNiiU9SbwPtiYvTWF2icXgUYe1ZLBtpW9NGyC6X/2COj+r2OFy1lln8hwey4Uil8t46eUb+PSTLaxfdxytVo+fnzshoRee9ys7u5TFi79s9n5KSj7/ffwnQMyhsW79fy64j3nzhrJzxxkWzK/3JnOv9cyJiwvmrsWTGOBAZayuuoar89jo1TOIJ2v/7mOblCfefeAcL7+7mipNDbpqPa99sJYv3rkduZ1E3JVV1Tz92p8WY0K/3qE8/s+Z9Ixq/huecq6AF95eRVZOKRWV4nlfvXeH3RwdZrPANw1yCN12wxjuvGlss3PMgkDKOXFnetf+VFLTChnYz/aD55gRPRkzonkRhs07ki1zuSKhL1O7QBLqrsTRvDy+O3qM24Y0zgdorjWsP7t5CzqD+Js8f+BAq3k0RoWHkxAVxa7MTAA2pZ7j9R07eTRhvM28G3mVlaQUFzMppuWNRxArjZ4uKsIkCKxLOcvcvn0cnmN7aTactyNzhtbPuyuSrskB4OZIcdNyW9FB9GYDHw57lkT1SX7IWiUZRroyz2/ZypW9ezE9ruWd5fbgeHkqZqH7lqOqo6QmmzV575FT60nRELlMgbPMBVeFWOvcnudCQ3qo+rA49hMATpRt4mDpHxTXZGESjJyp2M2Zit0EufZkWvDdNpO4thd6U8sJqWzRkZ/3aP/rWJP7PiCG1vyW/TIzQu6vDVUSKKzOYF3e/yxGq7EBN9rU0jeo/OMkd2yXzVle7wKuNze+Zm2tV4dBEBc59sr52tKUuDgGJvTB1c2Fam0NFSVVHNxwglEz285tMj+zvhJJryHRDj0cHt/Z9XZzO4LhU+MJiw3m/LkCctPEZIPJB88hk8vJzxSNih7eboyfZz05cWex47cD7Pj9IAD3vHLTRRtFAEbPGsyar7cBcHjLSUD0pvDy97B73paf6x/QAmsTO0b27dGiviPa1vStaYNocJTJZQhmAcEssG/tMabMH2NXWzALHN3R/Pe4PYiI8OflV2z/dixaNIlFi2yHSb7/wcJGr2NiAtm85QmH+2+t/oED53j1lZVMmtSXfv164Kx0wmwWqKhNHr1h/Qme+O/PfPf9/XjZSeoLXXsN5+2l4t0XF+Dl2bxSIMD4UbG88PhVPPzMLwCcTStk94FUJtgJgVz2yz4Kao15keF+vPfSfJuJW3vHBvPuC/NZ+Pev0Or0ZOWUsnbzSa6+cohN/eLSKtRloqewylXJ3QsnYM22LpfJ6BsXAmD5V6JtcXFyItjDg2c3bWZ7ejrT4mIJcHOnsKqKX06K99FjeaK3bZiXF/ePGWVT6505V3Ltdz8AcL6igs8PHGTl6WSmxcUS6eONk0xOpV5PVlkZx/LzOVtcwrS4WIcNBPP69WX1GbHC4OPr1pNUKP7mDQ4JwUkup1JfQ1GVhmFhPRz23LCm2Vq9unnbmjNwUfPuiuhM4hrcx1n0Wt9csIcZIQm4KpTEekRSWNM6r8qWkAwjbYhZENidmcmVvS8sDr4tSFQnd1rfbUWZIZ9vMx6m2iT+mMV4DCPeewohrnF4OQda8kcU1IY4fJX2D4e168rqDvGdxRDfWeRoT3O8bAOnK3agN+sorE7jh8wnmRZyNyP9rmnjmdnGWe6K0aTHVeHB1WGPt+pcR70j2oLBPjPJ04m5BI6o15ChOcrn5+6tLaksWAwiMmRcEbyIWI+RNrXqPkfAYe+fhu2U8sbx822tV4eTTDR0mATHYvHNQvvH4V8uuLq5MO+eKfzy3loAPnr0O+IG/x9+IY6VGBUEAZPRjFODigoNaViRo7SgzGqbhpTml7Pig7UO9X2pIZPJmHf3FD7973LLe7v+OtzIFXzyDaNRunaOt6QtDm9Jsvw/un/buB6PmjmIyL49yErOtXgcffrfH/jPF/fYPKcwu8TyPQa49gExl5Q1D6im+i1p29K35V3lHeDJiKnxHNx4AoDlb64kYd4wlHYq1GxavoeSXLXN45czb725hgEDwvm/p662ejwi3I8XX/yD1NQChg2LtqvVlddwV80cbNMoUseIIdEMHhDOsSRxl3f91lM2DSPVNQZW1nqhAdx924QWq9kEBngy84oB/L7mCACrNh63axhxanB/0lXryS0os4T/SHQsg0NCePPKWSz8ZQVbzqWx5Vya1Xahnp4svfF6u573/m5u/HrrzQA8tHoN+7KyyausZNmRozbPUSqsrwOsMT0ujusG9Oe3pFNUG418fuCg1XZPXTHZYcOII5ot6dXN29E5Q+vm3RUJchHD0bK0eVQataRWZfJon7sA0JqqcZK17fwuOcPI9K+/5r5RopVxe3oGW9LO4eas5NbBg3lw3FiLU3+GWs0He/exPyeHUq2WYA8PFgwcCMD9oxtbKb89coRlR4+SU16Bu1JJ/6BAnp0yhVi/+lJeC378iVOFhWgNBu778y/L+38fPZqHE8Zb7ROw9Nu0zwvliDqlTXQ6k12F31uMIgmBtzAh8Dar7cxCy/XQWyLcrR/hbv2YGrKYAyV/sKf4J8yCkc35X9DTYwT+ypZdX9sCDyc/dKYKDOZqot3FH3l5G/+xtxWzQkVDlN6sJal8G04yJSbBgBwFvspQItziGe43z5LnwxZeTvWxwXW5QVqi3FBYf75z49jittarw83Jm3JDASbBiM5UgUphPW6/jrrQG4m2YcHDc9izMpHz5wooyCrm7xOe5fanrmXCNaLRzaNJgkldVTWpRzNJ3JrEthX7efzLe+g7Mtaqdu9h9bsoWWfy2Pj9bqbf2jzZ3vFd4sPKu//4BnVh90oK2ZZMvzWBpS/+hq42weexHcmW3CIAM27rWmE0AEqX+sX1Ny/8xqLnbyA8NtiuEaAlZDIZD757O4/PewOTUdzd3/LzPpDJuPulBfgGNb5HJG5N4r1/fmMpPx09IJy5d9l2/W2q31AbuGh9gJsemcuhTScRBIHslDyeu/l/PPLxIvx7NA4FFMwCm5bv4X+PLHPgylx+mExmSkur7OYWSao1Evj4WDe+N6Qrr+Hs5dxoyMSxvS2GkaRk2znQTibnotGK9xIXpRPjbNynmzIkPsJiGDl7rhCNVo+7jevv5+tOTGQA6bW5oR57bgWPPjCDYYMiHepLou0YERZGuLcXq+9YyDeJiaw9k0KGWtyQiPAWNztm9u7FXSOG46Fs+f4c6C6GcX8//0Z2ZWby1+lkDp/PpbCqihqTCQ+lknBvLwYGBzMpJoYrerbOa+LNK2cxITqaFSdPWjxGKqtrcHV2xk+loneAPwOCHctLZUvzQvQC3d1tzhm46Hl3Na4MnQjAm2e+BGTMCEkgwEX8nUqryibYtW1zml1yhhGAF7ZsBeCJSRN5aNw4EnNzeXrTJsK9vbh+wAAA3JVKgj08eG/2bII83Dl0/jxPrN8AQP+gQIvb0f6cHF7dvoMP582jd4A/xRote7KzCPFo7Nb69fXXoTeaGP7xx7w/Zw5TYsXYQ+cGsV9N+wQs/Tbs80IprFFzXlfYcsN25eLj/zO14g6CXObE2ID5Nts1fKi9WFzk7kwIvBWlXMWWgi8REEitPIC/v6OGkYubd4TbAIpqMjAJRnJ14kNYuNuAi9JsLzblfwZAUvk2wt36c0PEMy0aC6zh5uSDn7IHpfpc8qtT7VavqeN8bYJUgDBVP7t6QIua9vTqCHKJIU8nLlbzq88R4z7U7hiLajLsHpdoHR7ebjz/07944uq3KDpfirqwgvcfXMoH//oWgMBwPzy83TAaTVSVaSjNd9wwNX7ecEKiAiyhIG8/sIRVS7YQOygKd28V5cWVnD5wjuyU+twKNz50JQc3HCfjVMtJjwtzxCoHJbllaCq0aMq1aCp0aMp1pNU+OIAYkrLi/XW4eatwr3W1d/MU/+8b7E1otHWvsMKckkbagEP6DbUBm/pNcfdSMWXBWFbXJjJMO5mF2SwaRqL7hzUyNHUVpt08jjXfbMdsMnNo0wkObTrRrI3CSY6HjztRtVU0xs0dyqw7JuLqZjssLn5cb/7+1m3872HRYCCYBbb8tJdtK/YTNziKgDBfDNUGMk6dp+h8vauvfw9fnv72gRYNMw31G2oDbaI/YGwvrv/nTFZ8sA4QjSu3D3yM3sNi8Av2QVebJyH1WCYVpVUonOTc88pNfP7kj3Z1LzcUCjnjxvViy5YkVCpn+vcPQ6GQo1ZrOHhQzA9z+HA6CQm96dlCItKusYazTVS4X8uNgJ5R9ZsMJWoNFZXVVj1NTjXIWRMZ7oezDc++pvj71ec1MwsCBUXlVnOS1PHPu6fwn+dWYDSZyclV89BTPxEXE8Sc6QOZOqEvPjaqN0m0Da/OnMGrM2dYXrs5O/PA6NE8MHo0YERfNBO5UkzI6uR9u1UNY8UrmDT1eYLkqqtx9nnX8johKqrFaje2MFa+ganqU5SBG5E5NTbOXdWvL1f1a54nRhzPywDU5DUfjz1sabaWi5lzHUvOiRUxp03wwSwIhLuJGwknyrL5Nm0Xbw4TvXIeS1zO7T0TMAlmlqXtwlkumg/ydGWMCYjj/t5TAfgt6yDr805gEswM94uxvP+vQ8sY6S8+Fx9VZ1JcU8VHI+/A3anl0PM5oZMBiHYLo9pcwzDf+mcjNycVt0TOu6hr0JRL0jAyvvaLctMgMRa9p58vB3JyWHbkqMUwEujuzuMTJ1jOifLx4ZtEsSznycJCi5FCq9cjk8kI8nAnwtubCG9vhvYIbdanm7Mzilq3VRcn68lXm/bZsN+GfV4oXaHEmxhSIaI1VmAWjMhlrfuaGcx1OR2c7T7UNixx21ZEudfnL6gbhyPUzftC59zfexKJ6tUA7Cv5FYAbuqBhRK3P5WDpn5bXU4PvviCjSB39va9gV9H3GMzVJJVvZbDPTJttBQSOqsUym3KZE729xtnVA+xqOqIHYijXsTKx3anybXYNI6X6XIpqMm0el7gwwnuF8NHO5/jgoaXsXpmIIAgWT4XC7BIKa8ssNsXLzwN3O4teZxcnnvvxXzx1/TsU14YJnDmc3izhpaw2eeDCJ67hlv/MQ1Omdcgw8sl/xBjovauP2G2XfCiN5EPW3YoHJvThzdXWw+s++c8PLWrb0x+YICZ/s6VvjavumWoxjNR5SwDMuG2CjTM6l74jY7n18atY9sofNtuYjGbKiystnkHHdyXz52ebeeX3hwmNsf0wO/tvk/ELFt3y//fwt5TklWE2mUlJTCclsXnS1MET+vKfz+9u5pXRkn5DbaDN9O964UZkchkrPliHYBbDzk4fONesnZunin9/eCdj5wxjyTM/N/rcJeDJ/7uaX345wPZtp9my5TQ1NQY8PV2JrjU4PvTvWcye3XLesq6whrNHS/lR6vDzaZKQvUpn1TBSoq5PZH02rZCJV715QeOqqLS/VhsxOIp3X1rAmx+uJ6vWiJiaXsj7n2/mwyVbGT0shtnTBpIwRvRylbdhgm+JFqjzOGwhr47C417kqivBlItB/c8OGJh9utp4LpTVOeL64ZWhC+jrFWpJgmuPbG0pPybUpzC4fc+nXNljEE5yBWtzj/P5mEXIkHHf/q9JKj/PAG9xw0FZa0x5a9gtFzTWAd7NQ/LG+tsOo7tQGj69XTJ3gjj/5lbtfoGBbEitLzOmNRhYcugwm8+d43xFBWZBoLJGdOm7IqY+0/SkmBhujB/A9T8sZ1BIMDfGx3NNv364OLXeptS0T8DSb8M+L5SuEJvqrxT/AAqr0xAwk1y5m/5etpOYWcPbORidSaw+k6s7Qw9V88zNR9RrOFOx22HN0xU7iPUY2SgPhTVOldcbWwJdHLfE+ivDLmrOEW7xxLgPJV1zhLOV+wDYWvAVk4LusBlSU2Eooqgmk1gP26XP2hqNsXGM+any7Xg5B+Du5IfsAm4hI/zmcbh0JTpTBVsLviLUtRdBrtb/FrYXLrVUuxnkMw1Pp+bucw31ALuajugB9PYcg7uTDxpjGSfKNtPfe7JV44hJMLI+7yPHJi7Rarz8PXhq2d/JOHWerb/sszzE5mcWU6nWIJOJ3iWhMUHEDY5i2BUDGD41HmcX+/fq6P5hfLrvRVYv2creNUfJPpNLtbYGdy83/EN9GTq5HzNuFUNEomurSvQbFceab9reMNsdiOoXxuDaSgvHdoqfgZOzgqkLxnbmsKyStO8s/3t4GRm13jNKlZKgcD9U7vUPaWazmWpNDUW5avS6+nKdeemFPH/rh3y88znkdkpqjpktLsyGXtGfjd/vYu+ao2ScyqG8pAoXV2f8QnwYOK43E68fxZCJ1r3S7DFm9pBG2kCb6ctkMu56/kYmXTeKNV9v5+j2U5TklSFXyAmOFO+Ho2cOZu7dUyzJYkNjgsg5K5Ujb4irqzMLF45n4cLmYXitoSus4WwhkzXO12EPZZN7rq7aen4ujcbxyoL2MJpaNtQNHhDO0g//xuadyaz46zDJqeJ32GQys+fgOfYcPEeP2twji29NYNqk1v+tSlwAMmeUgZtbbib3Ryb3B4Vj4VbtTVcbz4Xy9vBbAViatpNcnZqFMQlMCGr+zNUwIXSUe0Aj42GcZzDZ2lIEBLK1Jdy//xvLMa2x/m98qN/Febd0FJekx4jR3PwmKSA0emx7dO06UktKeGXGdOKDg3F1cmLesu+anSeXyXh+6lTuGzWKX5OSeH/PXj47cJCfb76JALfWud817ROw2W9rERA4Vnb2onUulv7ekwE4XbETgNXn36VAd44eqj7IZQpqzFqqjKWEq/rZDBXp5z3REgrxa/ZLjA9cQLBrLHIUlOhzSCrfSlrV4dpSsGJJX1ML+UbW532MwVxNpLuYR6aHqi9+yjBcFG6YBRPlhgLOVu4jUyOG8fgpexDraTtxqLV5W5sz4PC8rwp7jG/SH7KECO0rWcGpiu308hyNj3NorY6GMn0+uboUimsy6eU5pkMNI6GqPpa8KyX6HA6W/sHB0sY7sTJkuCo8CXSJor/3JIb4zkKG9QWVSuHF3LCH+TX7RXSmSr5J/zcDfaYR6TYQpdzVci1OlW/jfG2Ikb9LBFOD725RD7Cp6agegELmzLSQe/kz53UEzPyc9QyDfWYS5T4YhcyJUr3oOXC8bCMlNdmEuMZZvr+XC1MWjGVKBz0YR/cP42/PXt+mmh7ebix4eA4LHp7jUPvpt463moukKc/+0L47Se2tb4umCVZHzRqMd4Bnp4zFGnVGsyevfQej3ohvsDcPvHELCVePsJmQ1GQ0c2D9MQBeu+szanR6MpJyOLL9NMOntOy956JSMnfxFOYuntJ2E+kAbRBDcx58z7oLe1O+PPRKu4zhcqerrOFsIQhgMJpwdmo53KWmprEhRGUjrKvh+4EBnnbL49rDv4mHii0UCjkzJvdnxuT+pGUWsXZzEpu2n6JELea0y80X81288PYq9hw8x1MPz7FbalhCorsT7iYavJ8bdB3lBh037HifjVP/i5uTC6V68e/CKJg4W1lgOSetqrCBoUTG2cp87oydiJNMTojKh49H3YFcJscomJA3WPtfyOYpwHmd2Lef0huVQtzUKDNUsq1wPz1UQYzya7tKhXCJGkbOlTQv3XOqsIho33r30u3p6Tw+cYIl+6/eZCK73HZseqinJ/8YM4ZFw4cz/etv+P3UKe4e0fiBVCGXI8O6YcZan4706yhpVecpN1S13LCd6e0pPhwN9JnGibJNGAU9+0pWNGs3LeQemwaCkX5Xk16VSIbmKFXGEtbnfdysTYRbPDdGPgfAj5n/R66uZRdUo6AnreowgOVfa/i7RHBDxLMOl2cFcd4tzRnsz9vNyYc7Yt7lz/OvA5CpOU6FoYjDpats9quQdWwFCLNgYrifGM+3Mf8zBKwbIXWmCrK0J8jSnuB0xU4WRL5oqQjUlDiPUVwf8TQrz79FtamKo+q1HFVbr/wR7jaA6yOesuv5U6cHtKjpiB5Af69JVAQVsq3wG8yCiSPqNRxRr2nWboz/DfT0GM4PmY6XhpSQ6E6UF1eSuDWp0Xszu1gYzce1IUxGvWgwf/STuxg+Nd7uOQonOWPniJ5gU+aPZe1S0SPo7JF0hwwj3YFPU3awKvs4q6Y6XsmtrZm7+UPmRgzivt4THWpfbTIwb8tHvDrsWkb4d48dxwuhq6zh7FFWriPQgbLRJaWaRq+9PKxXsvFtEOYYGebHc4+1ba4Ae/SMCuTviyZz3x0T2X0glaU/7eVsWn1+l007ThMbE8it14/usDFJdDZds+BBe2EWBO7ZvwQQw1zMgsD8KPH73tMjkGBXLxbt/YIAFw9iPetDSr2d3Xji6M+AmGMkIbAP0e5iXqHrI0Zy34GvkSNHQOD9EQtxVVzcc8oXaWJf8d69uCF8FgazgSePv43ebKDKqOW2qKuY28N+svHWcEkaRvZkZQGw7OhRxkdGkZiby+ozZ3hx2jRLmwhvb3ZmZDKzVy80egPv7dmN0dy8zOa6s2eprKlhQFAwni5KThQUUF6tI8aneQyvk1xOlK8vf5w6Td/AQGSAm1JJUG3m5KZ9Ajb7bS2JXSw2dW6Ph4lxH8bxso0UVJ+j2lSFs9wFNydvAl2i7FYsUcicWRD5IkfUa0kq30pxTSYGQSxlG+QSTT+viQz2nWmxPoap+rZoGLkj5h2SyreSrRWTbar159GayjGa9Shkzrg7+RDk2pPenmOJ976i1TlCbM0ZcHjeAO5OvtwS9RoA6ZojnCrfRo42iSqjGqOgRylX4eMcQogqjliPEcR6tE01I0fI053lt5yXLBVffJxD6OM1Hi/nAIuBRkDAaNZTYSjkTOUeKgxFZGqOcUS9mhF+1ksZgmjMuC9uCYdLV5JatR+1PheDuQY3hZgcsodbXwZ4TaaPl2OuynG118WWZmv1AMYE3Eik+yAOlvxBlvYkOlM5rgpPi2fQCL95RLsPpcrYtjXVJSS6Ejt+P9gox4RvsDcjpw/sxBE1piRXbQmdAVB5uLZoFGlKQFj973uNVm+npURH4Sy/tB9autoazhoZWcUOGUbOZdRXhQv098DThmGkf+/6fH2p6YUIghiy05EoFHImju1NwuhePP/WSgC27hI/i7/WHbukDCPm6s2YdL8hGE4imPNB5obcOR6Fx4PIlbUe0uYyagrHIHeZjLPvpzZ0NmBQ34eT1zMo3O9spg3Y1q/FVPUpxso3LK/lLuKDrbPfko6ba1OEKoxlj2Gq2QxCNXLngSg8H0euHNYmYzJpl2PS/oBgTAWUyJXDcfL8FzLnlvMPtQdymYyvx1ovAy9DxitDmhe/OKrOJMjVi9eGLrB63rzwocwLbx5q/v6IhRc8znSN+Ht+c+RcALYVHURvNvDhsGdJVJ/kh6xVkmGkJf42TPwSH8zJ4fUdO3B1cuaekSO5Pr5+1+eNWTN5atMmJn+5BH83N+4eMYJA9+Y3fGe5gqWJR8gqL8doNhPu5cWjCQlMi7MeV/bGzJk8t2Uzc75dho+rK48mJHDdgP5W+wRs9ttajpZ1vR/VAd6TGVAbWtNa5DIFw/3mMtxvbottp4Xcy7SQe+228VX2ICHw1gsaS2u4mDk3JcZ9aIsVUDoKg7maX3NepNJQbCknvCDyRbslhccGzOeT1LswmKtJrTxg1zACoFJ4khB4CwmBF5aYqSM0e6j6cHW4/USVHk5+PNG/uTeJhMSlwOqvtzV6PfvOSXZzcHQ0FerGu+4BDiYibcj5c/Vuw3WVeyQ6B1eFMxunP9TZw2h3uuIarin7Dqcxcmh0i+127qsPCYq3Ex4zJD4CV1dnqqsNlFfo2Hc4jbEjLj7f3oUgl8u4ozYctM4wkl9YjlkQWpWM1alBZZ26UsRdBZPmSwRzKXLX6cgUPRBMeZi0P2EuvQtl4HpkilCQ+yB3nYFZtw7BLG7yyOSN8zaadL+CTIlCdY1VbcC2fi1ytwU4u4wBcxmG0sUdPldxjI0LaRjKHkKmCMPJ/R4Ecxkm7XLMpbei9P8FmXPrjOtNMZY/i0m7DLnLFBSe8xDMGsy6X9GXzMfZbxlyZcdtcnY3dCYxubKPsxiuu7lgDzNCEnBVKIn1iKSwpm03I7vOakZCQkJCQkJCQkJCQkJCQkKig7kkPUZcnMVpfTDXtrfBoJAQ/rrttha1psb2ZGqs4xbs4WE9WLnQusuQo322Fr3ZwMly66UeJSTaggzNUSoNxYCYRwOw6y0CYliQnzKMgupz6EyV7T5GCQmJ9mXLz/saham4qJTMvavtXFjbAp+AxuXD8zOLqFRr8PRtOUFj5mkxkfKuv+pzUNVV4LkU6CppJOVdZiRdg+6yhlu14QQ3XTOSQDuJlvcnpnPidH0p81lTbO+0u7o6c93sofzw2wEA3v10E73fvBV/B/5WQUwIazKb7VbLcTRhLEBVVWMPDw9311aX7vX1diOztnz8mdR8mNk5YRLWcPZbArLGRSPkzoMwlP0Lc81OFG5i6IRCGe/3DAAAIABJREFUNR+zbhVmnZhYX+G+yNJeMJdirt6KXDUL5D52tW3pA8jkvsjkdd58bX8/aGmuQKPxiMcH4+TztuW1QjUbffE1GCvfveAQH7P+EAAm7TIU7otx8nrSckxwvx194WSMFS+gDLCdS7ArMcQ3iiG+HZvrKchFrJCWpc2j0qgltSqTR/vcBYDWVI1TC88ireWSNIzQchnmS4qk8jT0Zuvl0CS6Hx8f2A/A9yeOU6zVEurhwZrbbsfNuWMSrX54YD9/nD7Fpjv+ZnmvLq8IgIez9bK2TTELRst5Hk7NS2i3NadP5LBi2W6efsN67CPA3u1nyEovZMGdXStZJMD+nSl89/lW3D1duXXxZAYOu/gfn1ee+IWrFogx0vFDIi9aT+LyZd/ao3z48LJG7133j5ldLtTEN9ib2EHid/3c8SwMNUZeW/Qpj31+Nz6BXlbP0Vcb2PLTXpY8+4v4urZs79DJ/Ym6wEoZDfk0ZQe/ZiZSVF2JoTanmKezmHfhi7ELGegr9rEsbR/fpx0gT1dOmMqHRb3GcUPU8GZ6LbUTEPg4eTs/ZhxEa9QzKbg3AFEeF3YfztSU8HHydg6WZKCu0RLk6skN0cO4u5d4H92Qe4rVOSdwd1KyIfc0AA/1n0qVsYYlZ3cxKbg3b424waKnM+l5+OAvbC9Iwc1JyYJoMZH93/tOblS5YOya16k0VIvzGX0Lk0J6Wx3fmpwTfJaykyxNKaEqb26IHsYdsWNRyMQH5qu3fMzf4saxvzidzXlixSJnuYKEoDieGjTb8lkApFcV8/7pLRwoTkdr1BPo6sltPUdzR+zYVvXZGrrLGk5XreffT//Mk/+eDTTOEQKw5+A5XnpnteV1314hjB4eY1fzthvHsGPfWXJy1eQXlrPoX0tZfGsCVyT0wcPdpVl7rU5PyrkCDh3NYNOOZJ5+ZA4D+vSwqf/n2qNs3pnMjMn9GT0sxlKStylJZ3J5/cN1jd4bPcz+2K0xsF8YR09mA7Bm00nGjYxj/KguUtLViuFCphQNN4Kp3pgldxmPTBGGSScWEWhoGDHr/gSMKFRN8k9Y0bal3yE4ONeGyFVXNW7vPAiZczxm/V6gLhdk6x7CzbqVlv8r3BqHdMvk/siVQzHX7EIwlzYLWZIQuTJUTNT95pkvARkzQhIIcBGNamlV2QS7OvZM4iiXpmHkMuNIWUpnD6HdKa+pxlmu6DDjQGf1eeB8Dm/v2Q3A+7PnEB8URIlW16FjsIaXc6Dl/8kVuwAIDLT94G4WjKzP/wSdqQKgVaWP25Oxk/owdlLzGu1dgY2rjnDfo1cyYLBkwJDoXFKPZfLBv5biHeCJTC7jfGpBo7wbPeMjALilA6tItIZ7XrkJgCeufguzyczhLUncHv8Y8WN7E9E7FFd3F4wGI1VlWnLTCjhzOB19deMH09CYIB7+eJE1+VaxMvs4S1P38sPEu4hy9+fnjEO8mbSBddMeBMBHKS7gl6cf4KPkbfzfwNnE+/bguPo8Lx9fg8Fs5uaYkZY2QIvt/sw6xpdnd/H04DkM9Ytgd+E5AN49tYlQVesNWe5OLgSrPHlz+PUEunqSWJLFM0f/oq9XCBOCewGwo+Aszw2ZR6yn+Fvx3qnNXBUxiC/GLuT2XV+TXJ5PX+8QAL5L288j/afzz35XcLQ0mxeOiQ/T4W6+XBM5xNLv3tmPozPpGbHKeong3YViWfTnjq3i2cFzifftQUZlCU8f/Quj2cw9vesN4C8dX8MdcWNZPlHMZ5CvK+fxw7/xWcoOHh0wA4DC6koW7vyKPt4hvD9yAUEqT85WFOKndG/WryN9Okp3WMMNGxSJXC7n0NEM7nv0OwDCe/gSGeaHTCYjI6uY87XlbgHc3Vx44sErW/S48HB34bWnr+Php3+msLgSdZmGNz9az1sfryc40AsPd9FoZTSaqKyqtpTWdRRBgKTkXJKScwHw8XYjMtwPb08VCoWcqqpqMnNKKCppnJvIw92Fuxe2/rO8atZgfv7zEDV6IyaTmSde+o3oCH/CQsUHOa1OT4m6Cl3t/ebXr+5rdR8XimDMwKT9TvRiMOUjCFUg1HnJNKwwKEOuugFT1fvieYYkZM5ijkaT7ldkijDkLuNsa0ML+u2P43Otp2nOEfG98NoErnX5VgKbtbE7DlO65f/6Ijvl1s0lIBlGrDIndDIA0W5hVJtrGOZbny/UzUnF/7N33uFVVVkffm+/N733nhBICL1XKdJERFEUe++jM5YZy/jZ24y9YR0VxS4WREWR3nuoIUAS0nuvt57vj5NcCCkkkOSm7Pd5eG5yzj5rrRuSu/dZZ+3fuiqsY9chIjHSC9hbesTRIXQ6T65dy5x+/ZgZ3XpXl57uMzEvz95W+sJY+QY+opkOSF1NpMtw3DX+lJvz2VT4BQAlxiz6u43HXROASqHGLBmpNBeRW3eMpPINlJvlGyl/fRRDPGZ1aDz7d5/gs/fWoFIpqas18+K71wNQVlLNsw99Q0mhvMjxC3TnoWcvRaFQsPzbHaz6ZS9DR0dx8z2yQFjSgSy++WQDSpWSsuLq+ms8eOjZBSgUCn77YRfr/jiIzWZj8PAIrrtTnti++ngDe7enIkkSgSHyZHb/47K4bEvXtERuVglL3l3DwT0ZlBZV4eSi56FnL8XFVc+XH61nz3b5pmbs5P5cdu3JLjotnVv6wTp2bTmGj78bpcXtW0QKBCB3Yjm690Sz58L6B/L0d7IYpkbXPZcQDdtfnvjyHl6/5xNKCyow1ZnZs/ZQk1bDp9IgIjt90ThufeYK3NrQgeNM7CvNJMEziEgXuZ3hhaGDeWb/r6RUytV0I+pb0L6bvIGbYiYwL3QwAJEuPmRVl/Je8np7wuPd5A0AZxz3VdpO5gQnsCBsmH0MwJaCFDKq2y9U56Nz4f74Gfbvw5y9+Dx1G4fLc+2JEZ1KzfzQIeTVlgPw6uG/uDxiJAPcAwgwuJFdU2ZPjIzzjWJRfayRLj7sKk4H4Mu0HY0SIwDKViowFifLLZWvihzN3BC5M1K4szeXR4zgmxO7GiUpBnoEcs+Ak9u+ol19mRsyiL0lmfZj357YhUKh4K3Ri3BSa+32mvPbFp9tpSes4UYPj+SSC4by9Msr2LxDnneyckrJyiltMtbPx5VnHp5PZLhPm2yHBXvxv9ev5+XFf7Jh61EkSU5o5BVUABUtXufmasDVufmONw04OWkbfV9WXkNZeU2r10SG+/Dkg/MIPItqOH9fN5745zyefmUFdfXJjxOZxZyo317TgLNT02qYzsJm3guAufgaFEp3VE7XodAMkLfCWIsxl97a5BqV02VYq94C5GSIWjMQyXwEyXwYlcvfOVWi0mbe28g2cEb7ncnp8bQ9lua2GzQcO9vtPieTMGq3J6GFbR8KpV+zxwUnGejer8mxcd5Dmxl5bnTPVc05sOrGG888qBdRYa4mpaqLS9S6GJsksTkjnTn9mv5R9CafACU1NThrtGce2Ik09/GvVmhZGPYE32U8Sbm5AIDDFes5XLG+VVuxruOYG3QfqrNof9wSNpuNl574kdc+vhkfv8al8QV55by4+Do0WtnfA7d8TEZqIeHRflx0+WicXXScSClodE3K0Xw+/uGeJtdodWrWrjzAf9+/AYVCwcN3LuHooWxiBwbz14p9PPLCZcT0D0SynZxMc7NKWrymJQJDvHj4uct48oGvuOrm84iNl8uCD+3L4NC+DF76QP5Me+zepSQMk2+irFZbs+dcXPVs35jMm0tuQ0Li1sveOZcftaCP4uLhROTAUAqziqmpqkNn0BLWP5BJ80dx4a1T0Xfhov5cGDN7CB/vfZH1y3awc9UBThzOoiS/nLoaIxqdBr2TFp9AT0L7B5Ewrh/j5sqJhLPpZNMS0a6+/JFzmNzacgIN7qzJPYJepbEnKwBKjNUUG6tI8Gy8JWCQZzCLk9dRUFeJWqGk2CgnfFsb56d3Jb262H7Tfioxbr5nlRipsZhYkrKVtXnJ5NaWY5VsVJmN9i06AO4aAwA61cnqRk+dXA2jVaox2iz241EujZ+69neTEyYN21zayrEK+bM8sSSTD49tbHLeYrOirm/zm+DZ9DPYTWOgynxSVyKpPI8EjyB7UqQ1v23x2RZ6yhpucHwwBr2WFx5bwOYdcqXO76sPknQsj7KyGgwGLWHBXkwe14+L5wxFr29flau7m4FnHp5PWnoRq9YnsfdgBrn55VRWyh0pUMiaH8EBHsRG+zNqWDijh0Wi0bT+s557/iAGxASwcdsxDifnkJ1XRklpDUajGQkw6DX4+7oRG+3PpLHyem/86Oh2a4ucysQxMXz29o388Otedu9LJyevnNo6Ewa9Fnc3A2HBnsS3sv2no7FWfSx/IdWi8fwehSbOfs4mbW/2mlOrQmy1y8Ht31jrfgYUqJwuazTWWvVxs7Zbs9+ZtBTPmWKRrNko1P1PO5YJCv0peijtQ6Fq2I61BaVuHAp1195T9EaskhVVB+uKIN/6SNALEyNVFbX2dll6g2NvMLuCxLKjSL1YVOXyb7/hcGEBNWYzd/yy3H787tFjeGD8yafnJ8pKeWPbNrZnZVFSW4O/swuLBg3izlGNW2AtSZQz55/vSySrogJnrZZ4X1+enDKNaC+vVn025/eX5CO8vWM76WVlBLm6sWjQIG4ePgJVOyfV639cxt7cXKpMJvuxqNdfBWD+gDhemz3HfvyTvXtYkphITmUFIW7u3DZyJIsSmi6CzzROAt7cthWApfv3UWMyMTUyyl6xcjq+ughui/mAA2V/AXCscjuFxhPUWMqxSmY0Sj0GlSue2mCCnQYwwHUCfvqOb71XXFiJm7uhSVIEIKZ/gD3BAeDh5UxNjanJuLZck5tdSk5mCY/c9Zn9XIOtJ15ZxHefbSYvu5SF18m/D6MnxpKeWtjiNe0lI7WQ2PhgFPW/S/3igkg7dnI7Q3PnvH1diYjxR6FUoEBBeHT7yj4FAoDwuGDe3fKUo8PoEAwuemZfP5nZ1092iP/LI0aypySTWavewFWjJ8Dgxhujr8BLd3J7hj1pcNpU3jC3G1QaqizGU0+0OK6B5qYgzVkuJh/Z8yMplYU8PfQi4j0C0as0XLbu/UZjFM04bElvw9ZkzdL+NYxNkqi1yp+t98RN45LQpk8OT01QOKnOvB6UkJp9H835bYvPttCd13AD+wexYfk/mxyfMDqm0WtHEhnuw23XdawGWHSEL9ERXTsXBvi5c9eNU7rUZ8ucTEqiCmh0xlbzfYtXNeiImI33YjNuxlb7u11/pFn7p9k+k/3Oo/l4zhSLtWYZSt1UGh4PSuZ9SObD9cfO7rNTaZhfb/sLLFVvo/F4nSaPH6WaFjVaBGCT5KqbH7JX8UfeRoqMpXw06jm8tR6sK9iBTqXt0MqRXpcYWfzcL0ycKatgj58e7+BoOp+9pcmODqFT+fSSBRitVka8t5g35sxlepR8o61RNl5wOWu0BLi48MacC/BzdmZnTjaPrPqTOF9fpkTIGdvtWVm8sFEuRX5n7jz6eXtTVFPD1swMAlxczujzdL8b0k/w6Oq/eG7a+QwO8Ce1tJSHV/2JxWrlrtFj2vU+35s3H0mSeG3rFrZlyaW93yyURUTVp/j8fF8ir2/bylNTpzHYP4DEvFyeWLsGi1X+4LhmyJAzjmsYs+zwId7dKe9Zf2badIYHBrExI53/btpIkGvzqvNqhZZhnrLwWsNrV+Pp7UJFWQ2lxVV41pe6S5K8sFS2ok7fEi1dEx7li2+AO8+/cy1KpRKLxYqq/v8iKMSLB564mMqKWm699G0Avl71z1avaS8RMf5sWn3Y/t6OHspmzMT6J7QKRbPnnF31nDieb69iyUovbta2QCDoOg6WZvO/8dcxyiei2fMBBje8dM7sL8tmvN9JocYDpdkEGNxx1ehx0ejsyZTWxoG81SW5PJ/TOV5Z2ORYW9hUcJz7489nuLesf2SyWciqabqFoq2knhbHkfI8oPltKy2hVCjslSYpFQX4G5oX1m0P/Vz9+CkjkTqrGb2q+YqHBr8d5bO3r+EEjkepmwKAre4PLKV/Q+m0AKQabHWrwFZNSzf9Sv3M+i88sFa9j2TNQO36YLP2G9mG1u1LZiRrKpKtEqRKQEKyyZ8JNuMGULigULqhUNcn3qQ6JMsJJKkSrPWfa9ZceSyA0hWFwgOFOrL5eNrwXkGJZEnBXHwNSt0kJKkca81XoNChdr3vtPhbief0WLSysLTK+Tas1R9gsqSj1E1FoXRBsuZhM21HqRmI2v2FFuISLM9ZA8CvOWuZGTCJbzN/s59TKZT8kPWHSIy0hGST2Ls1xZ4Y6QvsLevdk6qTRmOvvtCpWxZC9XV25qGJJ58yhHt48OnePRwqKLAnRmrMJvvTID9nZ8Lc3Qlzd2d4YGPBpbb6fHPbNq4bMpSLBsj72SM8PLlq0GC+OLC/3YkRg1r+U9QolXZV/ub8vrV9G7ePGMnFA+TywChPTzLLy3lrxzbgZGKktXENY5bu28e8/nLZ4MKB8t9MtJcXG9PTSS87+0VvZ6NWq/jH/83nmX9+g0arwmKx8dSrV7Z6jdVq45UnfyIjrZCaaiOFeeVcc9uUVq8JDPFi7qUjeeiOJahUSmw2iWfeuBqtVs0/b/8EjUaNJEnMu2L0Ga/RtbOsGCBuUAiDRkTwz9s+QZJg1IR+xA0OtZ9v6dyIsTH848aPCAj2JCjE8fo0AkFfJqemjMzqUnz1Lbc4VaDg9tjJvJW0hmCDBwmeQRwozeazlG08PGh2ozFAq+NArlJ5bv9vjPQOZ4hXCLvrNTy2F6Xho2u/bkqIkyebC1OYERRPtcXI20fW2rvrnA3bi9L4Km0HY32jSCzJ5PdsWffl8SFzm4y11PuxSE0FE+8eMAWAv+/4hujk9ZwfFIdNkjheUYBFsnFRaPtapS6KHMU3J3Zx/87vuC12El46Z7JqSqmxmDg/8GRJ/t0DpnSYz96+hhM4HpVTfac+qRxr9ZdYyh9FofRCqZ+N2vVBTMWXN3+hQq6yUhkuxlr9KSg9TiZLTrd/im2gVfuSNQ1T4ZzGx8wHATCX3GD3rQuQt9bZzImYixt3dLGZdmAr2XEyVKUPWv8dzcbTlveq0MSi8foCa8ULWKrfB6kOpWYwKteHUGga31OeKZ5TY2lA7fYwSu1QrNWfYa3+H2BCofRDoRmC0rCg2ZgEMn/myw0p7o65hpFeCY0SI2HOQWTXFrR06VnR5sTIwvHP8vib1zBoZATb1srt2J7821L+/dqVTJqZQFJiBo/f9RnfbXkMgJ8+38LPX2ylMLcc/2APLrtJvmmdc9nJ7hRVlXVcNvYZPl/9Lz5/ezWbVh1EkuDia8dz/T3nN/L/8xdb+eWrbeRnl2Fw1hI9IJC7/j2P0Ei5PO6Baz8g9UgutTUmnr73i0bXXnn7FK6/dwa9jezaQvLr2r9fuDdSYzbz0Z7drE5NIbuiApskUWk0MjXyZLXHeRGRLBwoqxkv+OYrhvj7s3BgAhcPiEOnbn+OMLm4iD25Ofaqi1Ox2GyNKj06gpLaWopqahgc0Lg8cIh/AG/Ub4nJr65Co1S1Oi6/ugp/ZxfSykrtSZ1TifX27taJEYARY6MZMbZxC7y4QSFNWvWe+v2/nml+8mntmhkXDmXGhU0z0a99fEuLsbV0zZl48pWmyZ1FN05i0Y3NlxW3dO6Gu6dzw93T2+2/r1FnsrB05S7+3J5MfnEFCqUCP08XRsaFccPcUfh5nryR3ZiYCsCvmw+TlJ5PYWkVBp2GAeF+3DJ/HMNi5dLiyhojF9z3PiPjwnjtHxc363fd7uP88+3lPHDVFBbNGN75b1TgUHz0LrLQ52pZyFClUBLq7Ml98fIap+GG+5qoMagVSt5JXkdubTlBBnfui59uF1BtGAOccdyCsGFk15Ty8qE/qbWamR4of84/Mmg2Hx7d1O738Nzw+TyVuIJZq97AS+fMjTHj8dW1nOg5Ey8Mv4Tfsw/y8qFVGFQabuonb0c8VXj1zaQ1LEnZSp1VFrC8d8fXqJUqol19+WGK3MljaoCc2H9rzCLeT97AB0c3olaqiHDx5tZ+E9sdV6DBnc8m3sjrSau5fetSjDYL/no3boxp3IFjakD/DvEp1nC9l7KCaWgNF+Lken+bxktSHWUFU3DxfAONtn0P1hqoq/6E2qp38PTf1ex5lfNtqJxva3Jc6/NrM6NPonZ7HLXb462Oacl2c/YV6lh0gamt2jsVpXZsu8a3Fk9z71Xt+i9w/Zf8tcd/z3hjfDbxACj1s1HqZ595oKARRUb5MzLY0FSgVoECi3T2SfrmaPPdYL+BwaQm5zJoZASH9mYAEBzuTVJiBpNmJpByJJfYhBAAfvlqG5+/s5q7/z2P2IQQjuzP5J3n5F7OVrONC69s/Ef/3P1fMe3CoSy8eRJlxdWo1CdvKA/slFsdffTySv792pWEx/hRVlRF4vbURhoDz31wAyajhcsnPMcjL8k3NqOnyIuBM4kz9VQSRQmmnQf+WMnxkmJeOH8GCX7+6NVq5n25tNEYpULB01PlG8Y7R47m+8OHeGPbVt7btZPvLl+Ej1Pb9/jZJIlas5n7x0/gsvimW7Y6OikCUGeR901KLewvBzCoNXadkpbGGdSn7ENvxs/p25QEgt7Ikx+uZN2e41w0OYGooEFU1Zo4llnIXzuSueOSxjdCS1fKC83SylqmDIshwNuV/JJKftpwgPte/5Fvnr0efy9XXJ10zB4Xx/INB8ktqiDQp2mp/S+bD6FWKZk9Lq7JOUHvwmyzctWG/zElIJa3xixCp1RjsllYmXOIh3b/AMgtabVKeSm2KHKUvVtLa5xpnFKh4O9x0/l7XNME6fxmdDHORIJHMN9Nub3F8zOD4pkZJM+DnvXthw/Nf9J+fsX0vzX5+tQKjOa4N24a98a13tGrgfP8YxsJwZ7Oz9Puavb43QOm2KtOGoh182fxmKuaHd8en21BrOF6LpKtHBQaFB2mDSGvzxS0v7pUIOjNBOrlAohjVekEnpYc2VacSKRzSIf6a3NiJDYhhNRkeR/o4T1yWeachaPY/NdhAFKScolNkJ+affnuWhbeNIlp8+QJOCTSh7wsOePzxXtrmyRGho6J5qKrxgLYK0AaqK0XLlQowMvXlcAQLwJDvIgbGtZonN6gRVl/Q9fQQtDg1LvFV/f0kRJMlVKJArDaWu6Dvv5EGg9NnMTIIPl30GS1klFe3uL4QFdX7hkzlpuHj+D8JZ/yY9Jhbh0xss0+lQoFcb6+HCsuIsDl7J+ctYdAV1e8nZzYl5/HpPBw+/F9eXkE1muCuOl0uOp0rY5z08kdJcLdPUgqarrn/FiJeIIl6P3sOJzO2IRwHr2+cXWiTZKadCR47b5LAHDSNV60xkcG8O/3fmXbwXTmT5bLba84fxg/rT/AD+v2c/dljZ8gl1TUsHlfGpOGReHhYujotyToZhytyOdoRT5fTr4Zwynin5P9+vH64dUAlJlq8Wtlm42g99JX1nC9keryx9Aa5qLtoAoAhcKAp/+2DrElEPQmLguR/8beTfmKjJpcANbkbyOjJoctxXt5NK7lpP3Z0PbEyMBgvv5wPRazldRkObAn3rqGz99ejcVsJeVILlfePoXykmpKi6vs1SMN9B8kf7908RqKCyrwPqXaY8CQUFpi1CQ5Iz9zwQjuu/I9YgeFMOuSEUybNxStrldJpLQLm2RjX9kxR4fRJaiVSsI9PPkxKYkBPr4oFOCk0eLnfFLVP9TdnY3p6czu149qk5nXtm7GYm1cXrXy+DEqjbKy/0A/f1y0Wg4W5FNeV0uEh+cZfUJjv38fO447f1lOjJc3s2P6YZMkjhYXYbHZuCSu44V/FchdcV7dspkQNzcG+wewLy+X/+3dw+PnTWn3uKsHD+aJtbKo0ejgEIYHBrEjO4stmRn4tqN6RiDoiSREBbLzcAZf/rmbiyYl4GKQE4bNtWk8PSHSQHykPwB5xRX2YzEhPgzrH8LPGw5w28XjANCo5arF37YkYbXZmDdhYIe+F0H3JNjJA71Kw9LU7VwSNgwlClIqC3kjaQ0DPeR2nSIp0jfpS2u43ocNs3ETWkNTTRyBQNCxTPKVH1q7aJz5NuM3DCo9X2WsINI5hIcG3MoIz47VFRU18wKBQCAQCAQCgUAgEAj6LG2vGBkUTGZqAceTcuzbXdw8nQgK8+Z4Ug7px/OJHRiM0SgLZZ3el/1UvQOdofEWF10LT+MAFEr56d3fHruIK245j1U/7eHzxav59n8beGXpbfZ2nX2NY1WZVFtqHR1Gl/HSzFk8sXY1F3zxOZ56PQ+Mn8ilp2h7vDRzFo+t/ovzPv4f3k5O3DpiJH7OjX83NEoVnybuBSCjvByLzUaImxsPTpjIjOjGQp7N+QQa+T0/KpoPLprP2zu2s3jnDtRKJVGentw5anQTWx3FDUOHoVEqeX3rVnIqKwh2c+NfEybau8q0Z9zCgQlkVshPul/YuIE6s5kZMTE8ft5U3t25vdPeg0DQHXj85lm8+NlfvPbVehYv28zkodEsmDKYkXFNKxgz82Ux4u/W7GPfsRwKSiuprjVhNMu6P7bTBH0unz6URxavYPXOowB2PZEVmw7h5ebEhCGRnfnWBN0ED60Tb41ZxNtJa/nw6KZ6MU9XJvrF8LcBUx0dnsCB9LU1XG+hvGgBVvMhJKmaypLGIuwG13txqhfxBECqo6r0Hkx1q0ChQaubgrP78yiUjavESvIGItkqAAlXr0/R6htv7ywrmIbB5Q7Mxs2Y6v6QD7Ziz+5eqqKi+FoU9d1lXL0+6UBNFIGgaxnmEccwD3ktJSHZO3h2NG1OjPj4u6N30rFjfTLxw0/qFsQNCWXb2iM4u+rx9ndDkiQ8vJw5uj+LEeP72cclH8gCwDfAHRdX/VkF6xvgzlV3TGXB9RO4Ze7rrF6+l8tO6cqgVClQKBRYrS1rUfSwlzk9AAAgAElEQVQW9pQecXQIXcqIoCBWXH1ti+cH+wew/KprWrUxPSqK6VFRrY5pj0+AqZFRjTrfnCv/mjiJf51hzNWDh3D14DO3BDzTOKVCwYPj5W4ADa8NXNqMoKxA0Jvw8XDm5XvncyK3hF82HeK3LYdZtSOZKSNi+M9d81DWJ+UPpORy13+/A8DVWc8V5w+jX4gPbi56Sitquf+Nn5rYnjoiBj9PV75fuw+QEyNJJ/JJyS7i6lkjUAmB4z7DeN9oxvs2TbwL+jZ9bQ3XW3DzXgqSkZK8Qbh4vtMoiaGg8UPfuuqP0bvcgbvvcmzWXCpL70FZ9QZObo81GucVcAhJqqEkt2Ux3+ryx9C73Ia773KAVuzJ85YkVVJRfC1KpTsunh/IZxS6c3nrAkG3obOSItCOxAjIOiPrVx7ghr+fbH07YEgo33y4ntiBsuilQqHgytunsuStVfgHexKbEELygUx++EzuQ3zHw+3bk7dpldzfvrqyjpj4IJxcdBw/lENleQ3B4T6N34xaRVCYF6uXJwIQFRsACgUGJy1evr1rH+8eoWYuEDgEm2SjxFRBqamCEnMlpUa56qbEXGE/Xm6uwmQ1Y7KZMdrMmG0WTDYzpvrXBlQKJUqFEpVCiVqhQqvSoFdq0Sm16FVaXNROuKgNuGiccFU74amVtZm8tG71/9zx0bl36iTR24kI9OKehZO4c8EE3v5uI1/8sZuV25K4YLycHPzyz93UmeTKkI8fu4R+oScFwvckZzVrU6VUsmDqYN77QZ73UrOL+W2LLFR+4UShL9IStVYjubVFFJvKKTdXUW6uptxcBUCFuYpycxUV5mpqrEYsNgtmyYLFZsUsWTDb5H9WyYZKUS/ErlSjVqhQK9VoFCrUShVqhRq9Sour2gk3jTOuaidcNM64qZ1w1cj6UW5qJ3x0HvjpvXBSnd2DHIGgNcQarmeiUDghoar/WodC4dziWLVmCE6uDwKgUseiM1yM2dR8K11ovXumWjPIbqs1ewqFoT4pcjVKVRCuHm+Dou/qMZ4NFslKXl0xBXWlFBlLKTSWUWQsA6DCUk2VpYYqcy1VlhqMNjMWyVo/91ixSVL9PKNCpVDZO445qw3yP5UeN40z3loPvHXy+s1P50WwwRdntRBkPxseO/g6zyb8o8PsNfy1tGlVHTsomO3rjzBw2CkVI0PDyE4vtnegAZh/zThUaiWfv7Oawtxy/II8uOm+mQDMWjCifQHWt9r9eelWcrNKsFqs+Ad5cuM/ZjJuWtN2b/c/dymLn5VbA9+54C1cPZy44e8zmDF/eLv8dmfqrCaOVJxwdBgCQa+mzmoiq7aAzJo8MmsaXvPJri3ssL7pFskKp9qytN+GWqHCT+9JgN6bQIMvYU4BhDn5E+YUgJe2abvYvk5Dpymr1YZWc3LBqFYpOX90LF/8sZuC0ir7ccspFYh+no0T7L9sPNiin0vOG8THy+UuA79vTWL1zmPERfgTE+LT4jV9AQmJnNpCUqtyyK4tJKe2kJw6+bXUVNkhPhr+Pk8X4D4bnNUG/PVe+Ou88NN74a/3IlDvQ4RzIP56L5GUFLQbsYbrG6i1jVtjK5Qe9Vtmzt1Wy/bUVJbcjM2ajbv3MpEUOQPl5iqOVJzgaFUmGdV5ZNTkkXOOazyzzYL5tMVcienM/++eWjdCDH5EOAcC0M81lH4uYYQ5+aNUiCrTljhSkdqh9hr+YiTakBy5+s5pXH1n477yoZG+rDz0XJOxFy4aw4WLxjQ5fiourvpmrz2VsVMGNHo9EwOHhfPOsr+1aWx3R0Iit7aY1Ops0qqySa3OBiClKqvDbswEgr6OyWbmeFWWfaF6pPIEyZUZFNaVNtFK6o5YJCs5tUXk1BbBaU8hPbVu9HORNTNiXEOJcw0n3j2qxzwFH/P04nO6fvvjdzU5VlxeDcDCRz5l/JBIIgO9cXfRU1RWzW9bktBp1UwbcXIb6ITBkazbfRyARxav4IIJ8dTWmVi/N4WaOpN9y83peLk5MX2UXBq9fONBSipquOHCztMf6o6Umio5WplOcmUGyZXpACRXpvcobYVqSy2pVdmkVmU3OadXaQl3khex4c6BRDgHEuEUSKRLEB6a3lWlKmg/DfPH6es4sYbrI7RSTdJZtqyWFDS6SVgtx6mueAZn96c7LoYeTqGxjL2lR0is7waVVJFGXl2xg6M6SWl9xfGB8uONjutVWuLdohji0Y/B7jH0cw2zV0X2RpIqUto81irZsHbwZ6lIJXYTaq1GTlTnNpo8T1TnUms1Ojq0RnyU+jMfpf7s6DC6PY8PvIVx3oMcHYagGYpN5RwoO86RynSOVJzo1YvUUlMFO0rk7YgNrwoURLkEM9g9hpFe8Qz2iEGtaL2M11EMCPRt9L1CATq1mrTCUrJKywHwc3MhyEO+Cc0tqyS/oopoP29mJfRrYg/AzVkuV505dgC7j2SxYW8qNpsNHw9nhvcP5roLRhEWcLJ998WTB1FZLX8O/7BuP89/ugoPFwPTRvbjrksncMvz37QY/xXnDwPkihGNWsXssW1L8PdULJKVQ+Up7Cg5zI7iQ2TVFjg6pE6lzmpqlPA5lQC9N/FukfI/9yginANFdUkvpqU1XMO57oJYw7WdltZxClSAonG1ZzdBqfLF2f0pdE6XUlF0KSp1P/TOrWvl9VYkJA6Xp7GpaB+7S5PIrMl3dEhnRZ3VxJ7SI3ZdIme1gdFe8YzzHsxIrzgMqt6lHfPogVcd6l8kRrqYgroSUqtz7NUfDRNobm1xj3g6LRD0NOSbtVR2lyaxqySJtOocR4fkUCQkUqqySKnK4sfsdRhUOoZ6xDLJdxhjvRO61SS75NaFTY5tS8ngnqW/8NFNCwAYHxPe6Pz21Ezu+3IFo6OadpcB0Gvlae/fN8xo9nxzXDtnZKPXU/ny6ZYXnU76k2J8k4dG4+bcMyp12kOlpYatRQfYWXKI3aVHutVNoCPJqysmr66YNQWyBoCTSs8At3Di3aIY5tmfAa7y760oke55nLqOE2u4PohCjUodgbF2GSpNHA0F9wqFM0qV31kabdAeO4v9tM2g1gzGxfMNKkvvRqWOAECjm9T6Rb2EIxUnWFe4h02FiRSbyh0dTodTballbcFu1hbsRqNUM8ZrINP9RzPSS5aX6K4PutrDByOfadPcaLFZuWP34x3qWyRGOgmTzUx6da598kytyiatOqdHlRALBD2R/LoSdpXIQpe7SpPYV3ZM3Ky1Qq3VyNbiA2wtPoBWqWG0VzyzAsYyon6S7W5PuV/7YzMXDYtrkhBpYExUKBcNi+fVPzby9Z1XdnF0jVm14+TWpnmTeofoqoTE3lK5DfEfeVvZWnwAs61jFvO9mRprHXtKk9lTmszS9N9xUcttM4d79mekVxwjPePs4soCx9PcGg4Q6zgBAC4er1Jd/hjlhTNQKOUKQyfXh9A5NU3mt0ZN5X+pq/oASaoDkFsAK9So1bG4+/55TjFq9Rfg5PoglaW3A+DusxyVOuacbHZXqiw1rMnfxe95W+yVWn0Bs83CpqJ9bCrah1u9ePj5/qOZFzSJAL23g6M7O5xUBnx1Xm0er1FqOtS/QpKkhhR3c6tfkf4+Aw3ZSPmpQY68F7k6m+zaQmxS728bLGgesZWmayk0lrGhcA/rC/dyrDLD0eH0Cvx08mJvduA45gZOtE+6jmbY429x74zx3DipZSHvTzbt5o0/N5P49L1dGFljqmtNXPrIJwC4Oev45tkbUHSvHFO7KDCW8mfeNlbl76CgrsTR4fQ6FCiIdAlilGc8E3yH2LWBBJ1PsalcrOEETRDruO5NTm0RAMuy1vBX/o5GHf/6OgoUjPVOYEHIVBLce1a7+BprXbt08D5M/ZZboy5vr5sWcx6iYqSNWCQrGTV5pFWdfHqQWp1Nhbna0aEJBH2SElMFmwoTWV+4h6SKE6KMuYMpMJYC8NmJ3/gm4y9mBYzh0tDp9oSJo3DRa9mTnt1qYmT3iWxc9F2/JchosvDdmkRAwcptSZRUyPPDk7fM7rFJkdzaIr7OXMWa/J29VounOyAh2UVev8lcRZDBh8m+wznPd7i9S4Hg7Dl1DQeIdZxA0EM5XpXFNxmr2Fy0D0Cs/ZpBQrJXAg9yj+Hq8NkM8Whed6270d7mAGeRFGkVkRhphnJzVf2EmUNa/eSZWZMvFoUCgYMx2kysL9jDmoJd7C87LibELsJoM7E8ZyO/521lbuAEFoXNxF3j4pBYZib046tt+/j3MrnMeNGYwQR7uqNUKMgqLeeb7ftZcziFK8YM7vLYTBYrS1fuprLGSKifBy/eNQ+AsQnNb/vpzmTXFvJ1xp+sLdiFVTw573Jyaov4OuNPvs74kzCnAM7zHcZ5fsMBCDacrY5B30Cs4QSC3kd2bQFLTvzKpsJ9Yu3XDg6UH+fh/W+T4B7NbVEX0881zNEhdWv69FYak83MlqL9jSZPaFu/aYGgNUQJZseSVp3Db7mbWZO/ixprnaPD6fMYVDqujbiAi4Imd3nbuCqjibs++4ldaU3bpzYwPCKYd6+bj2t91ciHx9fxQ8ZuioyVmG0nb45cNXreHX09CR4hVJrrmPTnc6yc9iDvHlvDX7lyF5+rIsZxd//p9msyqot579hadhenUWqqwVfvyoLQkdwcMxmA/WWZXLf5A5ZNvodo18Y3sEcr8rh84zt8NfFOAK7c9C7fTrqbWLeARmMALt/4Dl9OvJN496Bz+XG1m3JzFR+nLeev/J1iK0E3JcE9mjmB45noMwRtB++v7kk0lM6fvo4TazhBRyDWcd2DCnM1S078yh95W0WS/hxRoGCa/0hujJyHt9bd0eE4ErGVpjmKjOX858hnjg5DIBCchtFmYkPhXn7L3QLIKuOC7kOt1cgHKT/yZ9527ou9ktgufALhotPy6S0LWZeUCsCmY+nkllUgAYEerkyICWdafDTK+r0rv2bv4/PULSwZfyvhzj58n7ETgFeSVrJiyn24a50a2f/Xnm+4IHgIN0RNpMRUjfq0xI+TWoef3o0Xhl2Or86VvaXpPLn/J/q7BzDRN5bBHqFEuvjyS3Yi/xgws9G1y7P2EusWQFx9smOwRyjfZ+zk0YR59jE/Z+0FINrVr0uTIhISq/K281Hqz1RaarrMr6D9HCxP4WB5Cu+pl3G+/2jmBI4n1Mnf0WF1OUVGWeNNrOMEgt6HhMQfedv4OHW5mJM6CAmJ1fk72VK0n+sj5nJRsPxAp7uJ7DsS0SdOIBAIBAKBQCAQCAQCQZ+lT1eMCASC7kV2bSHLczawOn+naInYAzhRncP9ia9xVfhsFoXOaFPf+Y5AqVAwLV5WWm94bYl9pRkM9Agm0sUXgLnBQwB4/uAvpFQVMtyrsf7HaJ8oFkWMASAS3yb2fHQujSpBQp29+CJtK0fKc5noGwvAxaHD+SJtK/f2n2GP1ybZ+D1nPzdFT7Zfe0XEGJ4/+Av/GDALJ7UWq2Tj92xZUO766Ilt/4GcIxk1ebx17FsOlqd0mU/BuVNpqeHH7HX8mL2OQe4x3B59CdEuIY4OSyAQCM6JjJo8Xj/6FUmiWrhTqLUaeS/lB9YV7gHgH7FXEu4UcIar+gYiMSIQCBxOcmU632euZnPRfiGq1cOwSjY+P/EbiaVH+Xf8jQAOE2ZtjmhXP1blHiKvtpwAgztr85MA0Kk0RLr4NBk/yKP1G8sai4nP0zazPj+Z3NoybJKNSouRSX6x9jEXBg/lzSOr2FEsb/cZ6xPNlsLjVJhr7YkZgJmBCbxy+HdW5uxnQdhINhYcpcwsJwRPHdcZSEh8n7kakDsPCWHKns3B8hQM7VTzFwgEgu6EhMTP2ev5JG2FaL/bBTRsU79nz0vcEjnfvrWmLyMSIwKBwCFISOwsOcx3mavFk+pewIHy49yz5yUAHh94KzGd9ORakuCnPYdYtlsWR80qKcdksTQ7dstjd3JZ2CgSSzKYu/ZVXDR6AvSy4NirI67EU+vc5Bq9qnUxy//bt4zUqkIeHzSfePcgdCoNizYubjTGW+fCRL9YltfrhYz1ieaX7ETO8xuAxymaJhqligVhI/k+YycLwkayIiuR8T4xAPjoXNv4E2k/ZeZKXjqylD2lRzrNh6BrGeoZS5ChaaJPIBAIujtFxjIAXk7+gn1lRx0cTd/DbLPwbsoy9pQlc3/sVbhpmq6N+goiMSIQCLoUi2RlXcFuvs9cTXpNnqPDEXQghfWLm3/te5MnBt7CEI/YM1zRfr7dsZ+nfl6NXiNPX1G+XvavW+JgeRbvj7mBkd6R5+x/U+Ex/jFgJsPqt+CYbBayakqbjLs4ZDj/3vc9AGWmGtbnH+Gl4Vc0GbcwfDQfp2xkb0k6GwqSeWbIgnOOsTVSq7J56tCHFBibxizouVwQON7RIQgEAkG7SSw7yotJSwC5K5rAcWwvPsjf9vyXJwbe2me3ZYrEiEAg6FJ2FB/ileQvHB2GoBOptRr5v4Pv82jcjYz1TuhQ219uSyTK14vPbrscAC9nQ6vjc2rLyKouxVffMRUYIU6ebC08zvkBA6m2GlmcvLrZbSiT/GPR17dSfTVpJS5qPRN8+zUZ5693Y4r/AF46/Bs6lZopAXEdEmdzbCs+yItJSzDaTJ3mQ9D1eGpdGSvaigoEgh6EhMR3matZcuJX0Rq+G1FoLOP+xNe5v/9VnOc73NHhdDkiMSIQCLqUcT6DCDT4kFtb5OhQBJ2I2Wbh+aRPeHLgbQz37N9hdjNLyrlj6pgzJkQa8NG5EOXqy/x1bwDYBWJDnby4d8AMpgfEt8v/04MX8OzB5cxd+ypeOmeui5rQbNJFrVAxN2QoAF+kbeH6qIktitMuihjDbds+4bKwUeiUnTMt/5W/g9ePfoVVLEB7HTP9x6JWqBwdhkAgELQJs83Cy8lL2VC419GhCJrBZDPzYtISMmvyuSZ8jqPD6VJEYkQgEHQpChRcGjyVt49/5+hQBJ2M2Wbh6UMf8Z8hf6O/a/iZL2gDzjotZmvbhELNNivXbf6A8/wG8PqIq9Gq1Jhssh7JnzkHeTTxezbOfBStUo2rRk/i3GfOaHOgRzBfTbyzTf4fiJvd6LUlnFRaAC4KGdYmu+1lZe5W3jz2jRA27oUoUDA7cJyjwxAIBII2UWmp4alDH3KoPNXRoQjOwBfpKykzVXJ3v4UoUDgkhpSqDACiXcK6xF/X9FYUCASCU5gRMKZbdS4RdB5Gm4mnD31EsbG8Q+ydPzCGvw4dx2SxYrK0niA5VpnHscp8bu13HqHOXvjr3Qh18iLUyYtJfrEYrWbKTY5vC/17zgGiXPwY7Bna4bbXFOwSSZFezHDP/gTovR0dhkAgEJyR/LoS7t/7mkiK9CB+zd3M84c/dVjnugf3/YcH9/2Hv+99lp+y/6LU1DFryZYQFSMCgaDL0So1XBQ0ic/Tf3d0KIIuoMRUwdOHP+KVof8455L/+2dN5Ob/LeOaD74B4Jpxwwj38cBJq20yNtjTE51Kw5dp25gfOhylQkFaZSEAbyWvIt49qMO0R9pLrdVEsbGaoxW5fJ+xkycHX9zhPvaWJvNq8hciKdKLmRs00dEhCAQCwRnJqS3i4f1v2UXaBT2HTUWJWA9beTT+xi7ftvna0EcBWFOwlZ+y/+Lz9J8Z6hHHVL8xjPEajEbZeifB9nJqYkQCB9XJCASCPse84Ml8l7WaOqsQguwLHK3M4NO0FdwSNf+c7Mx+5RNKq09WeTz83coWxx5+/j7eGHk1i5NX83HKBoxWC371iZAJfv24M3b6OcVyLhwpz+XunZ+hU2q4KXoSc4IGd6j9zJp8nkv6RGiK9GK8te6M9hro6DAEAoGgVbJqC3h439sUd/LTfkHnsbX4AC8mLeGRuBtQtaCX1hlEOAcDcFPkZVwfsYDdpQdZV7CdN499hlapYaLPCKb6jaW/67l3HQRRMSIQCByEq9qJmQFjWZ69wdGhCLqIH7LWMtIrjqHn0Mb38tHtSyCM9YlmrE/0WfvrLIZ5hbNl1v91im2jzcSzhz+m2uL4bUKCzmNWwNguXaAKBAJBe8mqLeBf+96i1FTh6FAE58jmon28nLyUfw24FqDLdUdUCiWjvQYz2mswSRUp/C/te/7I28QfeZsIdQpkYchsJvmOPCcfIjEiEAgcxoLgqazI2SRatfURJCTeOPo17498BO1Zlj/+fcb4Do6q97H4+DIyavIcHYagE1GgYJYQXRUIBN2YYmM5/96/WCRFehHrCnbjrXUHOOcK4PZSZzWysWgXf+RtIq06i9Feg7g+4mL0Kh0bC3fx9vGl5NYVcHnoBWftQzxqEAgEAoFAIBAIBAKBQNBnERUjAoHAYfjrvZjkM5T1hXscHUqnoFQocVbp0ao06JQatEpt/atcLSEhYbZZMNnMmGwWTDYTZeYqzPUtZXsjeXXFfJn+BzdEXtgh9kqqaymtrsHX1Rk3g75DbPZkdpYc5s+8bY4Oo1NQKpQ4qfQ4q/U4qfSoFSpUShUqhRK1QoVVstn/lgDMNjNGmxmj1USVpbZXidCO8orHT+fp6DAEAoGgWSotNTx6YDEFxlJHh9KhKFDgqnFqtKbTqeR1ndlmsc85JpuZOpusoVdprulV88+yrDUA+Og8uDj4vE71daI6G4A/8jayvnAnWqWGGf7jeSTudry1HvZx/VwiiHfrx7spX55TxYhIjAgEAoeyMHR6j0yM6FVaQgx+hDkFABBo8MFL64a31h0vnTteWjc8Na4oz0IDoMJcTYmpnBJTBdm1haRWZ5NWlUN6TS5AjxesXZa1hjmB4/HXe53V9bvSsnl+xVoAjuTKXWaemD+dK8YMpsZk5sVf1zF/WDwjIoI7LObuTq3VCMCbx75xcCRnh7vGhVAnf0Kd/Ak2+OKtdcdH52Ev2fXQumJQ6c7avkWyUmaqpNRUQYlZfi0ylpFVU0BWbQE5tYX2n2FP4IJAsaVMIBB0T0w2M48ffL/Hbun003sR6xJKlEswfjovfOuT0L46D3z1nu3uzGKRrBQZyyioK6XQWEq+sYTjlZkcrcqg2NhzBWk/SPmREIMfI73iOs3HfYnPAxDrGsnt0VcwwWc4akXz6YtI52BMNvM5+evTiRE3jRPXRZx9VslRlJmrHCZYOdIrjni3jlH+7c2EOfk7OoQeQ7RLCEM9YkksO+roUFokyOBDnFskkc7BhDn5E+YUgJ/es9OEp9w0zrhpnIlwDmK45wD78YYnDmlVOewuPcLesmQOlaee80TQ1VgkK0tO/GoX8GoPB7LyuPnjZWjV8sJkfEw4W46n2887aTUk5RRSVZfYpxIj32auAqCoB7RCVCtUxLtHEucaSZxbBAPcInDXuHS6Tx+dBz46jxbHNHRMyK4p5ERNLscqMzhelUlGTX630kHy1Xkwyive0WE4HDeNE0CPW8eJNVzPQKzjzp7Xj37FkYoTjg6jzUQ6BzHWexDxbhHEuobjpnHuUPtqhYoAvTcBeu8m50pMFSRXprO/7Dhbi/eTX1fSob47EwmJ/xz5jDeHPUCgwadTfLwy5GEAolxCzzjWXePG4/F3n5O/Pp0YcVE7cWXYLEeH0W5OVOc6bFId6hHLpSHTHOJb0HtZGDq92yRGDCodsa5h9TdskcS5RnT4JHm2NCRiolyCiXIJZmHodEw2M5uK9vFn3jb2lx3vMeWa6wp2c0XYDMLrK27aytt/bcXH1Ynv7roKAC8XJ+Iffa3RmFGRIaw6dKzDYu3uFBnL+CFrnaPDaBEnlZ4JPkMAGO09kBGeA86p+qOzaKhO8da6M9gjxn7cZDNzvCqL45WZHKlM50D5cYcmoGYHjDurSrTehotaToz0tHWcWMMJeivf1Cfo1xbsdnAkLdOwjhri0Y9xPoMZ6zUQv7OsXu0IvLRujPMexDjvQdwefQkpVVkAbCnaz/rCvWTXFjgstrZQZanh6cMf8drQ+9GrtB1uvy0JkQb0Ki1xbufWhbBPJ0YEAkH3YLjnAKJcgkmtyu5SvwoUxLiEMMJrACM85VLAAW4R7S6TdCRapYZpfiOZ5jeSvLpiVuRsZEXOZoy27r3dRkLiu8y/eLD/Ne26LjEjl2vGD8XLxanFMX5uzhRWVp9riD2GbzP/6pZVQ/FukcwJHM8k36HolB2/YOoqtEoN8W6RxLtFclH9sezaQg6UHWd/uZyA219+vNNLohuSIbMCRDcagUDQvdhecoglab86OowWcVYbmOE/hnlBkwC5Erg7Eu0SYn+9JmIOO0sO82PWum7z8LA5TlTn8l7KMv4Re2WH2/4i/RcArgib02QLTampnMSyJKb6je0wfyIxIhAIugWXhUznv0c+63Q/bhpnRnnFM8JzAMM9B3R6CX9XEqD35paoi7k0ZDrfZq7it9wt3fKGuYH1BXu4PuJCfFvZ3nA6JosVZ13rN9nVRhNaVc9Jbp0LpaZK/uhmYqsJ7tFcEz6bIR6xjg6l0wg2+BJs8GX2KS1zs2sL2VlymB0lhzhQdhyLZO1Qn2O8BgLgrXPvULsCuPXq95k0LY7rbp7s6FAEgh5HgbGUl48s7ZYVq95ad64Mm8l0/9GdUtHQmShQMNprIKO9BpJWncMX6SvZXLTP0WE1yx952xjpFc/E+urQjuL7rJUAXBoyE7Wqcdqizmrki/RfRGJEIBD0Pib7DuPTEyso6IT9le4aF8b7DGaSz1CGePTr9WXonlpXbo9ewEVBk3n16JcAHCxPcXBUTbFIVn7L3cz1EXPbfE2Unxe70rK5adLIZs9LEqxPTiM+2K+jwuzW/J7XfZJfnlpX7oi+lMm+wxwdikMINvgSHHweFwefR63VyJ7SI+woOczOksOUmirO2b4QXD17qirrUKtV6A0aR4ciEPQqrJKN/yQtocpS4+hQGqFXabksZDqXhU7r0RWLDUQ6B/FY/E0klh3l3ePLuqWw7RtHvybONaLLkvcSUGHp2OpgkRgRCATdApVCySXBU+1jBIwAACAASURBVHg/5YdztuWhcQWQkyG+QxnsHtPrkyHNEWjw4b9D7gFgefYGPklb0e222KzK28614XMA2vR/dMXowTz501+89Ju8R//yMYMBsNhsHM8v5r212zmYlc/rV3VMO+DujITEH7lbHR0GIP+t3Rd7pV33oa9jUOmY4DOECT5DkJA4WpnB+oI9bCpKpPAs9En89F6M6ETl/97O26+uZNLUOCZM7u/oUASCXsXnJ37jcEWao8NoxFS/kdwSNR8vrZujQ+lwhnrEsnjEQ/yUvY5P01Z0eGXiuVBlqeGt49/y5MBbz8lOndXEvrKkRsd2lR5Ec8pWGis21hfsIMTQsSLJvSIxUl1rIq+ggsqqWixWG14eslBiVFj33D8mEAiaZ3bAOL5MX0nlWTx5UCtUjPYeyMyAsYyq1wvpi8mQ02kQGpsffB7x7lE8efADSjrg6XVHUWwqZ2fJYQDGeCeccfzlowdxNK+QTzbJ4m4Nr8/9stY+5qZJI5mZ0K8Tou1e7C87RoGx1NFhcGXYLK6NmNNpXZp6OgoU9HcNp79rOLdGX0xSRRobChMB2FSYaO+G0xpzAsaJn+9ZItkk9uxMY9JUkVgStJ0lz/7IV6/8yntbniIirn0dzixmK7ePf5yEsf24760bOifAbkBSxQm+zfzL0WHYcVYb+FvMQqb4jXB0KJ2KSqHk0pBpJLhH89zhj88q2d5ZbC8+yIbCvedUOWqRLGwp3sv+siP2Y68kf9xojAIFAQZf7o1pf3fD1uixiRGT2cJvaw7xy+r9HEstwCad3Nc2fYLc3vKp+08+MbRYbSSn5APg4qwjPNhxCsQCgaB59Cotc4Mm8nXGn22+JsI5iJkBY5juN6rbdI/prvRzCeX1YQ/wxMH3SavOcXQ4dtYX7gXalhgBeOyiaVwwWH7y+9v+ZE4UlWGTJMJ9PJg3ZADD+0ib3o31N9eO5KbIeSwMPd/RYfQYFCiId4si3i0KgNujL+FQeSprCnaxoXAv1ZbaJteoFEpmBXTcHuqO5qZF77Lo2vHs3J7C1k2yGK3BoGXeghFce9NkFPX5nOzMEj7/eAP792ZQVlqNt68rF1w0jCuvm9DIXlVVHZfMfJkvf7yXJR+tZ+O6IyBJXHL5aG64bUojW0Cr9u67cwkpR/OprTXx5MPfNfJz1Q0TubHeHoDJaObFp35i68ajqDUqRo2N5p4H5uDscrKDUlvfg6CPU39PYrN2nzbfHY3JZubV5C+6ja5InFsEDw24Hn8Hdpjpavq7hvP28H/xnyNL2FOa7Ohw7LyXsowRngNwVhvO6noXtRP3xd6AhMRV2x4A4IORz6A/ZUuUUqFE1QmNEnpkYiQts4jHXlpOenbbtQhUSiVPvb6CnPxy3F0N/PThHWg0fUOcTyDoScwPnswPWWtb1U0wqHRM8xvJzICxxLqGdWF0PR9fnQcvDbmXf+57s9skR7YXHwTAbLOgUbZtWmpIfvSVJEhzbC0+4FD/lwRPEUmRc0SBggT3aBLco7kjegGbi/bzV/529pYetd9wjPMehGc3Lwl/5/U/ue1v07nulvMAOHwgizf++xsBAe7MnCuL8RmctPj4uvLIUxfj7e3CwX2ZvPLCCqL7yS27R49r3GbxmceWMX1WAldcM56y0mqUqpMVgA22gGbtNdh64dWrMJksXDrnFR59+hLGTjhZSaZRN14D/vTdThZeNY43P7yJwoJyXnzqZ774dCO3/e38Jn5b8yno/vz47ip8g72YeFHnVBaotWr+t/O5TrHdXfj8xO9kdZNWslP9RnJ//6t6VEfBjsJN48wzCXfwUvJSANZ1g1bJpaZKlqav5PboS87JjgIFkc5ylx6NQoNG2fkaUT0uMZKZU8rdj31NRVVdu65TKGDGxDiWLNtGeWUt2xNPMHGUmMQEgu6Gh8aV8/1H81vu5ibnAvTezAuaxKyAsWediRbI5abPDrqT+xNfI78TxG7bS41V/jzfW5bM6PrOG4LWSa/Jc9iWqH71ycibo+Y7xH9vRavUMNVvBFP9RlBoLGN1/g5W5W9nTmD3r0YYPiqSufOH278PDfNmf2IGPy/bZU+MeHm7cMtd0+1jgkK8+OHbHRxPzgWaJkaGjoxg/mWjZHvh3o3OnW7rdHsNtvQGDUqVXLKi1aoxGFoWYYyNC+L6W+XETnikD9NmDOTwgaxW/TbnU9D9WfHxOuZcJzoQnS0pVVn8kL32zAO7gAUhU7klan6f3mqoVCj5Z/9rAFAAa7tBcmRFzkYuDJpIsMH3nOw8P+j+DoqobfSoxIhNknjs5Z/tSREng5ZZ58UzbGAoPp4u3PXYV61eP2pIOEuWyW0Nd+4TiRGBoLuyIGQqv+dusT8xHeoRy/zg8xjjPbBPT34diZfWjecG3cnf977abPm+I9hdktQhiZHUghIWvL2UxKfv7YCouif7So86xK/qlAWYSmj4dBq+Og8Whc1kUdhMR4fSJsIjmmq6Rcf4s3n9yT3itbUmln21na2bjpKfV47NJlFdVceYCc3rAcUPDGnRX4MtoM32zkT/uKBG37u4GaiuMjbrt6N8Crqe/Iwiso/nOzqMHs3i48uwSY7dJnRT5DwAUbVYT4Om3oP187OjkyMWycpHqT/xxDkKsXY1YlUjEAgEAoFAIBAIBAKBoM/SIRUjVeZcKsyZALhpQnDRBJ3hirNjzeZkUtKLAAgP9uK1Jxbi5+3a5utjo0629DmaKrLFAkF3Jdjgy9/6LSTBXa7qCnMKcHBE3Zf8kkrcnPUYdO3fexls8OPumMv475HPOyGy9rO7g8TDKuqMmCzdp4VdZ5Bcme4Qv9P9RxHq1LHt8QQ9H4ul6dNjSZIaVfj995nlpKcVcv/DF9JvQCA6nZo7b/ioRZtaXctL1AZbQJvtnQmDU8vbbE7321E+uwu/fbqBXz9ZR2ZyLhqdmvjRMVzz8EX0HxEJQGVpNVfFPcCo8wfx+NK7m7Wx5de9PH3NO9z54pXMv316s7aBZu038OH/fcvGn3fz2f7/sOLjdfz8ntzxJC+jCBd3J2ZePZEbH19AVXkNV8c9yJBJA3j6m6aVgVtW7AHg6WsXc8cLi7j4jvP57o2VrP52G5lHZW2tjx7/jo8ePynIe+UDcwG4/rHGugjGGhNv3b+ULb/uoaayjsAIX+bdOpULbjgPhaJxBes3r//OJ08ts38/eubgZuNb8uyPAPz66Xo+2fMCHz+57Iz2TUYz3772OwDrfthB3olCLObG89wtTy/ksntmNfHXkazO38nhitRO9XEmFoXNFJUiLaBUKLm//9Xk1hVzpOKEQ2PZVnyQIxUnGOAW0Wk+7kt8nteGPnquZuwKwueUGCkzpbE1/0UK6hoLwPno4xnn9zBeuphzMd+E9dtOlg4/8Y+57UqKgLz1xtvTmeLSarLzu09rI0H348XFf7Bitfx7/fU7txAS4NFpvp5/eyV/bTpCQv8gXn38MtQqUcgFcEEP2FfvaMwWK5f++xOeve0Cpgw7u8/bqX4j2VFyuFsIdmXXFlBoLMNXd25/b1VGUwdF1H05VpXpEL+Xh85wiF9B9yaj/qHVqaQcyyf4/9k76zCrqvWPf05Od/cwwZBDNziUIKCASAkKJhbX9qdXxYt6Lbx2J2KggCjS3d0dM0x3d538/bFnztSpyUOcz/PwMLP32u9ea885e6/9XW8E1VWIOHboKg89PoYevYIAUCrVZGa0rNx0rS3ApD2xWIxIBOo2qBDSlmO4Fvjihd8AWPf9LgaNj2bUXQOpKKti++8HeW7ie7zz97P0HNoZJzcHhk7qw4F1JynOKwXAxbPhHHzb8gPIbKSMnjm4gf36tgG99utTkF3Mz2+vYdeqI4yY2h8AV08n4s+l4uAs5BZzdLFn9MzBbP5lH9kpefgENwzl2rr8IABSmYTRM4T+dBscgW+oF2lxmSx7aw1jZw9l0G29dMcER/npvUYfLlyKWCJm0v0jkcol7PjjEJ89+ysyuYxxcxvOUybMG0Gv4VGUFpbz2uxPTV1+SvLL+PfUD1AqVCbtf/7cr+xcJYSP3fvSZKL6hXHlRAK/vPMP/mE+vPzjAvzDvE2eszVUqqv5MXFtu57DFGN8BjA/dJJF+3CtIxVJeLXrAyw8+T5FylKL9uXX5E38t+dj7WY/tSKrTe21SBgpVaYDsCn1UdRaBeHOE3CRBaNFS4kylaTSnWxJe5xJQd/jLG+7ihGXrgqDDwlwb+D90RycHGzJLyyntLzadGMrVtoZrRY277mARqPl5PkUsnKKCfRzs3S3rFwnnLmaQZVC1Wo7CyNmcLLwMiXK8jboVeu4VJKIl1cfAF5dvRWNVsvb0+tWwB5btsakjbyyinbr37WASqsmvTK3w88b5RTS6kRqVm5MTh1PZO3q4/QZIHgAXDyXxu7tF3jq/ybq2vj5u3HiaAIjRnWhokLBsu/26PU0MYdaW4BJe1KpGP9Ad7ZvPkdYuDB3FIkEDxF3D8cWnbctxmBpLhyOY933QgLNuxaO4+E3Z+r2TX54DPf3/Tdfv/Q7X+z9DwDj7xnBnr+OsXOVkKvvzsfqRNLivFKObTvHsDv64uTm0MB+Y9uG7NeiUqg4vv083xx6HbmtYS+eKQtGs2nZXjYu3cP9/7lLt70ot5Rj284CMOi23jjX/I27D4rQ9QsgtFsAI6aYrkpjYy/ng40vIavxYJow7xbmRb/Ill/3NxFGnN0dcXYXztfYm8QgIvh0x6tG7ZcVVbD1twPcNm8EALOeEb5XvW/pQtrVbLb/fhBXLxej16st+Dttl8WSfgP0cu3M053vttj5ryc8bFx4qet8Xj73pUXzwZwovNwsr5ELJVeRiSR0dhKeJccLzhtsq9aqUWvb1ju4RcLI6fzvAOFLPzV4OY6yhiprb/eHWJ/6AKcKvifG943W97KGwmJhshvk3/IXR6m0ZjXeQmW3NVo14puwnJQV/YhEcFtMd7bvv8yAXiH4+7SfZ4qVG49D55PaxI6D1I67g8fxTfzfbWKvNVwqSeKWGmHkZHLTcsJ7riQiFokwNufUWuj+3lFkVxVYZKIzzDO6w89p5fpg2qxBnD2dwrdf7ADA1lbGrHuGMm5i3Yr886/ewSdLNnLvXZ/j6u7AjDlDmi1MNLYFmGXvhVfu4LMPNvPIvG8BcHax4/5HRjFuYvM+0205Bkuze/VR3c8T74tpsM/Vy4muA8I4uesixXmluHg60WdkV7yDPNj6m1Axrr4wsuvPI6iUasbfM6KJ/ca2Ddmvz8ynJ5h8yQ/tFkjPoZ3Z/Ot+7v33FKRy4ZVmx4pDqGvEqnFzhpq8DqaYsmCMTrQAwVMmqLMfWUltI06bYz8jQSiLG9KlaaqCkC7+aLVa8jIKcPVqnid9cyhVVfBX+u52s28Kd7kzL3e976YsydtSerlGcmdADKvTLFtB6I+UrSzuscCstp/ELgPg2/5vAvDWpa/arV/6aJEwklEh3OzCnSc1EUUAHGV+RDhP4mrJxtb1rhGSmhCD1kx6y2o8RZwcbduiS2ah1Wo4kLea4wWbKFHm8XTUjzjLBLe/s0W7kIlt6Orc+pu3leuTlxfexssLb7N0N6y0kvJKBcs2H2PniTgycouxkUvpEebHvNv6M6Crfs+5gpIK1h+4wL6zCcSn5VNepcDBTk5UsDczRvdidN+GlQ4OnksE4I/tp4hNzSWvWPDweP7zpq6tR757GonY/LCs2/1HsCZ9j8XL914pTdL9vPapebrKRPX5ct4Ubonq1GR7LXuuJJrlWXK9kl2Vb5HzdnU2fM2t3NzYyKW8+uY0o22iuvrz5dKHTNpydLRl28FX28RWLd2jg/h6meHqCN/99kiTbfMevIV5DzYs6drc817LpMfX5dp7sP8rBtsV5wvChUgkYtycYfz6nvC8iT+bQni08GzbtvwA3kEe9Inp2sS+Mdv17dcnqLP+sJbGTH54NG/d/zV7/zmuC5nZtvyATiAYcGvrxdyA8KYe6ja2MpRt4K1prn0XT0F8y0lt+nzOThHC2BqHE7U1q1K3W7SC3TOd5+Asc7DY+a9X5oZMYHfuSfKriy3Wh6MFF3Verqa8Tj/v+1qDeV9tnqrlgz9E0mhFTKVVM+fwc23a1xYJIwqNMBm3k7gbbGMncUepKWtZrwzg7mJPRaWC9KyW5QcpK68mO09wAfP3cTHYbk36aga6D8bfLkDv/sulFylRljDQfbDe/Y05lL+GI/nr6Od+G3tz/miwTyyScCD3T6swYsXKdUqtOPHIkpUkZxUS5O3K8F5hFJVWcuxSCocvJPHve8cyLabpBG3VrtN8t/YwTvY2RAR64uniQGpOEccupXDsUgqvP3gbk4Z207WXSoSVksggLyKDvNh3JoGEjHxG940kqJG3kdluvLW2RRLuDh7Px7HGy563N0nlmWgRkjYayrfjam9n1IaTTfu6E1uaQoVlYoY7ObRPYvWOYE/2l5wu/ItBnvMY7DmPUwWrOVnwJ0pNBQH20cT4PIGzTEjyrNJUsz/3W2JLdqPWKmv2P46LGYnlE8oOcqVkJ5mVl6hQFSIRSXGSeRNk34deblNxleufV9RyOO9njuT9jJPMhwfCf6uxeYiLxZvJrhTyrFWqC5GKbHCVBxDqOIheblOxk+if09Taq2WC/yt0dh5l8PxFinSWJczX/d7JcRCTA98yOe4b3EnrhkSjqfurPb5kDhKp/vute71ny7i5w/jt/XUAbF1+gMeig0m8kEb8uVTueXEyInHdc6fWvjHbje3XIpOb93oy9Pa+ePq7seGH3YyeMZjYU0kkXUpn2hNCmWtj5zUXWwebVttorX2fYE8GjO3JpmV7AcFLJLJ3CHGnk9n62wHGzBqiC2FqD4qVZaxN39du9k1xh/8I+rt3Nd3QShPsJDY8EjaNty8ttVgftGhZm74HgMciphttKxc3LCTgIBXme7aSpvM6GbIm7VtLi4SRWi+RvKoLBtvkVp1v8+o03aP8ScsqIiktn/jkPMJDmqeO7jx4Redt0qd7kMF2GzPXEmQfbFAYSSiLZ2/uLrOFkZMFW7kj4F90dhrQRBjxtgkhrzrdvAFYsQjNe720crPx5k9bAUjOKuSBSYN49M6hiGtEiUvJ2Tz07gqW/LaTQd1CCPBq+PIyc3QfIoO8GBEdhkxa5x76y5bjfLJyLz9vPt5AGBnYLbjB/zmFZSRk5DNxaNcWJ1+tz0jvvnyXsMaiq0KV6mpyqgrxsdUvvD8zfjjBHsZDzhxt23cia2mKlW276GAOzjIH3QTleqagOomzhWvZm1PnnptQdohCRSpzOwnVRTZlvEVC2UHd/sSyw+RXJzEv7EckIv2iW4W6iI3pb5BecbbBdrVWQX51EvnVSZwtWstQzwfo5zHLZD9LlTkoNBXsyv6My8XbmuxXa1VkV8WSXRXLuaIN3Bn0Dp424WZdAytWAALCfDi95xIAvUZ00Rum0Zj6XiG7Vx9lwX9nsXPVYcGbpFG+jVr75tpuCRKpmEn3x7DsrTUkX85gx4pDgIkQmmYuGlwrvPj9wzw/cQkAnz33C2KJGO9AD+5aOI7Zz040cXTr+Cd9L9UayyQ197fz5KGwKRY5943CCK/e9MrszJmiWNON24lt2UK0yfxOt2MvMT9q45dB7xvdP9l/jNH9zaVFUmonx1vp5HgryWW7OVfwM2ptXSJTlbaKswU/kVy2mwinCW3WUYCRg+syV7/31RYqq5RmH5tfWM73f+wHhHvirSNarjzaSewoUZrvklSszMXTRr/IIhKJ0LRx4hgrbYtYfH0+RK20PwkZ+Rw4m8iBs4kE+7jx6NQ6UQSga4gPk4d1R6XWsHZ/0wRSbk52jO4b2UAUAZhza18kYjFJmR0b1mIjljPGZ0CHnlMfSRWZBvc9HDMAV3vjD9VOXm7889S8tu7WNUO5uqrDz3kjiCIAmZWXOJy3jJ6udzDS51942IQCUKhIY1vmErZlLiGh7CA9XCcyyvcpfG27AFCizOJq6f4m9qrVZVSry1iV/JROFPGwCWWg5z2M9XueUT5P0tVlHBKRDI1Wzf7c7ziRv8KMnmrZlP5fLhdvQya2E/rj86TuXy+3KcjEwvegQlXAhvQ3rHMJK81i9MxBup+Xv78erZ449Uo9hQrG3zOC8feMoDivlNN7LrH/nxO6/CP67Buybch+c5kwPwaZjZSdKw+z/58TRPYOIbRbIKHdAvW2d6lJjpqbZtmw0eayb81xMhNzyEzM4euDb7Au62t+OP4W816e2q5JV6vUCtZnWM5b5KGwqW3uFXAzMie4fcs4m6JSXU2lupq9Oafa1O7ckDva1F6LPEZ6ut8DQFblcU7mf83pgh9wkHqhBSpUOWi0KgIchtDdbW5b9pXhAyKICvfhSnw2F+Myeej/fuHhOcMZ1i8cmUx/Mh6tFg6dTOCj73dQUCQkb40Z1JmwVsTi5VXnYdMMtctd7kdGRRzu8qaK+aXiQ/ja3Zxx27kFZew+FMvxs8kAxCfnUlhcgUajxcnRhuAADwb3CWXyrb1wNpITpra07kuPj2fCyO588fMeNu++gFQqZsywLjw+LwaZVEJsYg4f/yAkhrsSn427qwMzJvVl5u3Gs5JLpRKqqgURbsX6E+w+FEt6VhFarRZ/HxdGDIxk9uT+ONqbt0o9/dFvycptmtXb0d6Gzb/8yywbjVHVlCHcuPM8uw/FcjU5l5LSShwcbAgL8mTkkM5MHhtt8HtSy4ff7+CvTafoHx3Cx/+ZgVKlZs2WM+w8cJmUzELKy6txdhJekLqE+3D7mJ7cMijSqM3GlFcq2LDjHMfOJBOfnEtxaSUikQg3F3s83RyI7hbIwF6h9O0RbHJhR6XWGBwzYPa4W8qxSym6n/tFBeoV0SIChXjKyyk5ZtuViMW4O9uTW1SGWqNpVq6Q1jLBdyhr0/d22Pn0kdnKiisyiYRIHw/TDa9TlJq2iW1vDnaSG8MLp0yVSw/XSYz2fQqAMMfB/Bh/D6DlSslOAKLdJjPK50kAIpxG8H3cTLRoSK84R5Tz6Ab2dmULJTmLFILnZ1/3mYzwfpj6vobRTKaf+0z+THmGKnUpB3J/IMxJWNF2kxv2Xk0qP4qHTShTg97FUdp0ztLPfSa/Jz1OpbqYIkU6iWWHCXfq+DLnP/7RfqUYrbQf3QdHMv1JIb/Zn59uJjMph4G3RmPvZEteZhHnDlwhPDqYpz+Z3+C4oZOE5NhObg6s/GQTmUm53LeoaX6ZWvv1bQMm7TcXVy8nRkzpz9bf9lOYU8IsE94T/mHeBET4sHHZHqRyCT7BnlSUVtKlv+Bx1fuWLi3qh0qhIu1qFuUllZSXVKLVainMKebEjgvYO9vi4GJPsJm5U/Rxeu8lXcUbe8eOux9vyTpEqcoyld56uIQzxKOnRc59oxHtGkGUUwhXSpMt2o8t2Ye5zW+IRftgjBYJIxKR8IUcF/AZV4r/JqlsB6U1kwIv256EOY0n0uV2RC1zSDGISASvPTWJR19eTmlZFcnpBbz6/lps5FJCAurcrs9dFvry1OKVXE3Opbikzi3c29OJFx65tYHdk4XHyatuOBE/W3SK/Oq8Jn0oUOSzN3cXXZ27m93vEd4zWZ/+BTnVwofxTNEOcqqEF6qLJQeYHWw8ydiNyE+rDrF01SHUav2VFQqKKigoquD0hVRWrDvBh4umE9nJeH32pLR8vvxlDyvXn9BtW7XhJACzJ/fn6cUrKSmrW2nNzCnm06W7cHK0ZcJIw3/P4pJK/rVICIFKa5TfJj45j/jkPNbvOMfH/5lBaKDplzF3VwcKiipQKNvm5SY1o5AX3xGqiaRkNFwBKS6p5NSFVE5dSGXl+hO8/8o0gv0N5waqJTktn5KyKp5evJLYxIYv9AVFQk6NgycSOHgigYmjepiVPHbrXsFl98PvtlNW0XSVKDOnmMycYs5dyeDwyQSWfXifUXu14zY0ZqDZ424u2QV1uR7+3nuOv/eeM9i2tFz/Kv/B80lsPxZLXGou+SXlVFQpqVaqUKoss/ob6uCHv50nGZVN738dRZaFE8Be66gsIIxYQoxpLzo7j9T97CTzwcs2jNyqeN227i513q72Eldc5QEUKlIpUTb0ZCpUpHKlpC7bv69d1yaiSC0eNqEM9ryP3dmfoUXDyYI/ARjj+4zBfooQMcH/Vb2iSG3f+3nMYn+OUGklvfKsRYQRK9cvD70uxPt36deJtd/t5K8vt6FUKHH3cSWqXyfGzm4aklJbQWX0zMH8880OnNwcdGKJPvv1bQMm7beEKQvGsHPlYaRyKaOmDzLaViwR8/ryf/HtqyvZtvwgFWVVuHs74xvSulLkafHZPDpscYNtcaeTeWX6R4Bw3dZlfd1i+xPvi2H/WmF+O7fbC7rtDs52hPUM5v7XptFtYNuF09UmwFxTkxvCElhDaNqW6UFjeOvijxbtw+WSJFIrsgmyb5p0WB+/JQs5jWYFT0AqaihbFCqKOV10iVHe5qW2MIcWCSO1iEVSurrOoKvrjLbqj0lCAtz5cNF0Xn1/rS6RarVC1eDlLSe/tMH/tQT6ubHk5TtxcW7oElygyGdf3m6yq7J02w7lHzDYBx9bX2YEmV9Hu4fLLdhJHNmb8wdysR27s5fjYyt4icwMfplIp/5m27pRiOzkjVqtwdZGxoBeIQBEdwnAz8cFrUZLcnoBf285TX5hOYXFFSz6YB3LP33AaFjL4ZOJFBSV8+T9o3Cwt+Hb5fvILyznn61nycwpxsHehifmjwRAoVDx+bLdVCtUrFp/wqgw8toH60jPFgSRkYM7M6RfJ1yd7cnJL2XjzvNcuppFXkEZz7y+il8/fQAHO+Mujd++K3hSVVUrKSqp5Lk3/yQ5vWUvglm5JTz2yu8UlQhqvlgkImZIZwb36YSrsx1FJRXsPXKVA8fjSc8qYuGiFfz0wTzcXY0n6cotKOPFt/8iNjGH8BBPbovpTqCfG0UllZy6HZQINwAAIABJREFUIIh6tULHxl3n6dUtgEmjDav6f248ycc/7GywLdDXlcF9w/D1ckaj1ZKTV8rFuEwuXc3k9jHGM8nXH7ehMQPNHndz0dRzD44K9iYy0LAnWqB3XV6M2uNe/noD24/H4mxvy9CeocT0CcfZwRZ7Wzn/W76LssrWuxm3hAHu3fnHgpOhLCOizMdbD+BoI+ehGMuH/FgKqbjjyxVWqi3zWWwP3OUNq0Q5Sr3IJV6X/d7TpqEXp73UlUJFKgpNw1VTQRSpuwf0dL0dY1mpwp2GsTv7MwCSy4+Z7GegQ29dqI8hfGyjdD+XKS0nZlq5vhk+uR/DJxv3nm3MY+/ezWPvmp4LN8f2w2/O5OE3ZzarHwB2ToJX8ZAJvcxKQhoY6csbK5402mb+q3cy/9U79e77YPNLTbaFdg1gc+H3ZvQWnV1z7R/bfo73H/mBEVOE94Uu/cOQ2UjRarSUFJSz7fcDLJrxMUtPvaPzKmktJwuvAJBloSpowz17E+UUYpFz36gM84zGz86TTAsufAHsyjnBvFDz8uL8mbYZgLsCxyGVNJQtqtTV/Ja87toRRixF1whffvpgHj//dYR1287qXX2uj62NjLsm9OHeaYNw1JP9eazPeMb6jNd5iLxy/v+4w38qUU6N3elEOEod8bbxQSxqnjdMuGNfwh37AugqLtzMDO0XzqKnJhIzKBJbG/2xgzNv78d9zy0jI7uYtMxCTl1IpV9P/WVPQfAYeeahMdw1QVi5sLeVseiDdSiUKvYfi2fZh/MJr7cikFtQys+rjxCXlENVtdJgP1IyCnjtqUkAjLulYW6aKeN68cbHG9i+/zK5BWUsW3WIx+fFmHUNbG1k+HrJWhXm8dZnmwRxoEYweufFqQzr33DFYNLonqxYd4LPftpFQVE5n/y4i9efvd2k7XNXMpg4qgcvPT6+gSB1x1hBAOnTPZj3vtoCwJ8bTxkURq4m5fLZT7t1v0skYp5+YDRTxvdqkI+jlvzCcuxNiEv1x21ozECLxt0cvN3qSgz2CPPl3/eONeu4nSfiANh+PJZAb1eWvnw3bk4NBdv3l+/Ud2iH0N+tq0WFkTyF4RxOq4+fZ1jkzT1ZshF3fNWdIkUpKq0aqajjRZm2pnEFFxux8CJlK3EGhEWf+tT+rtE29JrJrGyYN6g2H4khHKWeiEUSNFo1pUphMUelqUYq1u8W72/Xw6i9Wpu1qLQ3jnhlxUpz2PuXIDSOmzvcwj1pHz5a+BPdBobz0vcL9O4PCPfhnQe/IeFcKr1j2qZ6y8ZMwwvEHcH0oNGmG1lpFiJEjPLqx/KULRbtx4G8M2YLI8bQAiWq8tZ3qB4dF7huxYoVK1asWLFixYoVK1asWLFyjdEij5FT+UI8ayenW3GV608cmllxgip1AZ2cbtW7v7U4OdryxLwYHpw1lPNXMrgQl0l+YTnl5dXY2Qkr/27O9nTr7Eef7kEGvQHq42EjrLz42frha+tHhGNnE0e0jJvdWwSEfDHjb+lmtI29nZx77hzEkq+FcqhxiTlGPUYARgysK1k6sE/dZzMs2LOBtwhA1wghCZZWK4RmGMoP0rdHcBNPkVrEIhHPPjyWA8fjqaxSsmHXeRbMHYFU0v6a47nL6bpcGlPG9QJo4jlRy6w7+rFx1znik/PYdegKCwtG4mXC3dLbw4nnFow1GL50+5ie/LbmKGmZhVxNyqGiUqHX0+OXv440yCWzYM5w7rytt8Hzephwg208bkNjhpaNuzkM6lb3eTx2KRWVWmPW3z42tS6n0ag+EU28RVJziiivNF0az0Yu3MIVyrbNRxLtGqHzDFBZoNJFkaLU4L7Sqmq6+LUuFvx6x0bS8Rn6VVo16ZW5hNj7dvi52xIR4iYeIbVITXjiNK6rUev1UcsviQ82uz9VmhIcxfo/z05S43m1mqK/8ocVKzcyFaWVbFi6h+DOfvQfa9rL6npDrdJQmFOCnZEiBBePCuHDLp5OBts0hwJFCUfym1bS6yi6OIfe0GE0i+/6gIPrTvD+tlfpFWP8XaitGelteY+RlIoso3lGqtQKzhRdarDteOF5ZPWe3Wo07Mk5SqCdeblKzKVFwsjZgp8AcLeJNCiM5FWd50rxmnYTRmqxtZHRPzqE/tFt9wUa7DEUF5mr6YZmcjhvDf72nQm2b/rhv1xyiDJVEf3d27a08Y1CfTGjtMx4iUq5TIq3R91DwcFOjo1cSrVCRaegprkfnJ3qHjIVRl5C64st+nB2tGVwn07sOhRLcUklsQnZdItseeZxc9m+/7Lu50mjTU8GBvcJIz45D41Gy8lzKYw3cTO+9ZauuhdvfYhEEB7iSVpmIVqtkJS1sTCiVKnZf6zmgV3z8j9zUvPimBvT3uNuDuEBnsT0EYSZPafi+d/vu3hmZkyD66ZUqTl4Lom+UYE41VQu8nWv+5wmNirJW1ZZzTs/bzfr/EE1eUv2n01k3MAoE63NRy6WEVzzApxQnt5mds2lSFlqMOQw0M2FgvJKPUfdPNgZCL1ob+JKU657YURsNBSoeYJ2tab1lRqMlditLcdrxYqVhiiqFKz9bhcikYidqw5TlFvC8189gMhUKbvrEIlUzOAJvdi9+ih2NdVoug4IRyKVUJhTwomd5zm56yJDb+9Lp+76SxQ3lx3Zx1Br9RdH6AimBpgXkm6l+QTZ+xDmEGCRuV19DuSdZXawfo1ApVVxMP8UZ4vq5vsfXGmYNFaECF87L56MuLdN+9VuOUZkYgcq1ddnZYHxvpPa1N6R/PWMl+tfSZKL7TiY96NVGDFA/ZwwKo3xm7SLU9NJpIO9nGqFCndX+yb7pJK6CbKh6jiAWaWdo8J92HUoFhAq1XSEMHI+NgMAsVhERKjplUXveisJjSu56KNH56blpRvj4VbnfVFV3bRqRVxiDtUKYXvfGm+f1pbObe9xN5f/3C/Uhl9YuJo/d51h54k4ooK9cbCVk1NURkJ6PmWV1ax97yGdMDKqr1Di+Os1B9l/NoEF760kKtib/JJyjl5MIdjHlT6dAzgVa/zBNWloN5ZuOMrGQxdJzMgn1M+dKoWSskoFXz0/vVXjCncUJliWeHiqtRrKVZU4Spt+b+8Z2pul+07w+Ggh2Zat7LpMldUqPGzaTrhvDkcLLjDWZ6BFzn0tIhfbUV8aGeP7rEmvk8bYSSzztzSESmt8AcKKlWsBRbWK1Z9vpby4Av8wb1756VH6jTa/WuT1xovfPcxfX2xj799CLpXdq49RXVmNo6sDoV0D+NeH93Dbvbe02fl255ww3aid8LBxYbinYa9iK61npHdfEhItK4wcL7xoUBhxlNrzTOf70KJlzuHnAPi2/5vY1nu+ikViJO2Q86zdZpRlqkxk4qaT2puRMlUB3rb6PVpc5T6UKi2T8fla4Ep8NgdPJgBwNSmH7NxSiksrqaxSUq1Q6l6qzcGYd4PcxMuT1ogHsquz6c9xfYGgtkJMe5OTJ4QbaDRaRs78sFnHlpabTtJnKqSlMVo9FzGvoEz3c7CfW7PsGaK9x91cnB0EQe77f8/mr91n2XLkMmeuZqBSqfFwcaBXpD+j+kTgVa8iTm3ozDf/N5MvVu/nbHwG5xMy8XJzZPKIHjx8x2B+2XzcpDDi6eLAty/O5Mu/DnApOZu4tFycHWzpEtJ618IwxwDhh+xWm2oRFaoqvcLI7EG9yC0tZ963KwF4KGYAYV7uyKVNH5DBHtfWS2db4W3bNt+l5nKi4DKV6mrsJJbxWLnWcJB6UKSo+44G2EfjJm+bFdu2ovH6udZEuE256vpc0LJyc+HoYs/vVz6wdDc6DFt7G+a8cDtzXmjbBPL6SK3Itqg3wWjv/kiaWeDCSvPo796NHxPXWbQPl0uSTM4nRIjo5CA8U2UiGTJx+4cRmy2MJJftpkyZ0WBbavl+ypSZTdqWq7KJLV6Dn/31WU5xR/ZWVFoV4331Z8xdmvgdXZ27MdhjmFn25GI7SpT5uMubrsCXq4qRijq+woClSUrL570vt3DuSobe/RKJGFu5FCcHW4pLzXObF4uN3Ehb4V0pN8PDoX6bqiply0/WDMorTOegMIQxD5lazMnLY4r6eTJMVZox22Y7j9sQaRVnCLTvZXC/XCph9tg+zB7bx2ybnfzc+d/CyXr3LZgyhAVThgBwsuAvLhZvI9JpBACDPOfo2nUO8uLjp6aafU6z++bQ/l5PxqgwUB527JIfyC0tR6kWQhCeXr7eoI2Lbz/TLn2zNN42lhFGKtRVbMs+ymT/ERY5/7VGgF1P0ivO6n5PrzhzzQkjUlHDSWe5yvhCTHZVbHt2x4oVK9c4u3NPWvT8I7zMn0NZaRmhDn44Se0pVXXMQq4+1FoNZ4riGOxhPCT+7Z7PdlCPBMwWRspV2cSWrKVEkaLbFl+yyWB7Z3kw/T2N1wi/VjmUvx9biZ1BYaRaU8WunO1mCyOhDj3Zl7sSf7tI5DUxwyqN8HK3P3clIQ43rvufPjJzinn05eWU1azeD+wVCsD4mG5Ehfvg7eGke4mOS8zh/ud/tlRXAVAoTXut1PdsqU3+297Y2cpQKFU4Odqy+OnmhX/5eDm3U68aUl9cqapuG8HIUuM+mLuMmSHN81BpK/q6T0MqklOpLumwc3paKFyjlgq1fpf+8T0iO7gn1x6OUnucZQ6UKNu2TJ05/JW2k9t8hTAmeQes3lzLRLmM4Vj+ckDwxDhZ8CddXMY2ESMsiYOsYVJxY8KHRqvmcrF5+Y2sWLFyY7Iv95TFzu1n50mkY5DFzn9+/2X++WobFw5eoSi3BBs7OR5+bvQYJuRwm/V/k/HrVBfCXZRTwtaf93B44ymSLqRSWVqFvbMd4b1CmPzYOIZPbZ6DgFql5p17Pwdg7+ojxEwfzEs/P4GknkdsRUklKz9Yx76/jpKVlIuNnYwuAyOY+dwdAPQeZfqdUoSIHi7hHMo/16z+tTWni2JNCiMdjdnCSDfXWXRznUWZMpO/kmcC0Nv9QXztGit7ImwkrjjLAxG1cTXgyiolqzedZOKoHri7Ns/NH+DEuRQqKhWIxSKjlSzyqvMY42M4aWygXRBXSi8Z3N+Y0T73sjThRT6NfZgAu0hEiMioFBJSKrXV3N/pPfMHcQPww4qDOlHk/hlDeHC2YYFJ1YoV/raioKiCcBO5fXPz60JG3Fw6JoTM092B4tJKqqqUuuTDkg6ohtMc6ud2ScsqahObjcfd3mPOr07iaN4fZFfGsSZ1EQBTgt5AhIg1qYsIchBiYTMqLlCuKmBa8DvEle6jRJHFEK95gCCquMh86e463uB50ivOc6LgT6QiGSXKHIId+jLUa77J/u3I+oTC6jSU2ipCHPrrjkmrOMPB3J91ySaVmiqmB7+HTGzHuaKNXCnehQYNgfbRes/jIbesMKLU6BfSXpjYdnHU1zORjkGcKLxsumEbk11VwJ+pOwCYE3Jbh5//WsJdHkxXl3EAXCzeQqEilXVpixjn9xIOUne9x1Sqi4kr2UMnR0FccpI1t/JM8wiw60mdy6SWuJLdRLveQYB9dIN2WjTszfmSQkVqu/bHihUr1y5ZVfmkVlgofhYYYcHcIr+8uZpf3lwNQETvUHoMi6K8pJL400ls/WUvAA/8d3aDY9Z+vZVf//sXjq72hPYIxsPXlfT4bE7vusDpXRd44cfHALj1HtNelhq1hnfnf8ne1UcAGDVrKC/+9DjienPcgswinr/1TdJiM/EP92HwxD4U5ZVwetcFTmwTRI4nP3+ASQ+PMXm+aNcIiwsjF0sSTbapUAtRA6tSN3O5JEH3e30+6fNqm/Wp2TlGHGV+uMpDAXCRh+BtZ9i1vK05fDKBr3/dx3e/H2D25P48dk/zJshb915kw06h/NRXb91Nzy4BetspNNXYGMkGbyOxpdLAaqY+PGwCeCTyU04UbCarMgHQ0stN+ND2d5+Ai+zmKj156rww8ZJKxNwzbZDRtlm5HbdCboirSTkM6GVcGbmSUPcgiQhp34luLdFdAolPzkOpUnMhVghpi+6q/zNtKaLCfJBKxKjUGk6cE7zN1GpNq8SMxuNu7zF72IQy3v8FMuIvMDXozSb7a0Ph7gh8Tbeti/NoViY/w2CvexEhIrn8BDNC/mfyXEWKDO4N+waA3xP/RReX0bjLja+ejPR5AolIihYN31+9h6Fe89CiZUvG/5gV+hGO0obJg4sUGVwu3smMkPcBEatTXiS78go+dg2r2thKhHE5SO0oV3V8FRhLZsS/HujsFGIRYQRgRargVTDIo4cuSe/NyigfwTM2vzqJ7KorpJSfZGn8HILs++JhE4pMbItSW02ZMpf86kTyqpMALX52wqpeewsjTjIfIpyExYerpfvRomV1yvNEuYzB2yYCmdiOEmUmcaV7KVKkE2jfm4zK82i05uf3smLFyo3BYQuW6AUY7mUZYeTwhpP88uZqHN0ceP3P5+g5ootun1ajJeliGgDOHo4Njpvy2DjCokMYPLEP0np5Dld9uJ7vXlrOqg+EUF9DwkhtFSWNWsN7933JnlWHGDNnOAAv/PBoA1EE4MNHvyUtNpO7X5rCfYtnIhILx8edTOTZUa8D8MXTP9F3bM8Gni366OFivOJmR5BYlo5CozTqffpN/AoAThddYoRnf72559qSFiVfDXMSVj3tJB4mWrYtp2o+mGq1BjczEmI2Zlj/cJ0wsv9YvEFhxFnmTGaV4cRD2VVZOEodDe7Xh5PUnZHec0w3vAmorBLCiGQyidGEqQA79ltm4l+fXYdiuXuKYXe44pJKjp5OAgQPiYjQjhG6xgzvwt9bTgPw+1ohU/m1JozY2sgY2DuUgycSKCgS3P7Xbj/LneNb/vBrPG5LjznAvqnbokQkJcxxCMllx7GVOBFk39usXELu8iBdiVpPm1CKFRlGhRGVVsHurC9RaqqQiGVUq8vRaDWUqwqwlTg1EUUAChQpFCkyWJ3ykm6bQmNY+HCXO1tEGFFp1cTn5BPo7oKN9OarPGOKKKdgi51bUePN8+bFH/is7ws4tfNE5VpGWlM6eXrwh+zM/phLxdtRa1UklR8lqfyo3mNEiJF0YBjSGF8hRrtYmUluVTxaNFwu3sZltjVo52vXldsDFrMy+UkK6oVNW7Fi5ebgaMEFi5y39hkSYSGhfWWNgLHg3bkNRBEAkVhEpx7652EuXs56w2WmPTmBH19dQaqBPIq12NjJ0Wq0vP/g1+xacZBx827huW8f0Z23PsmX0jm66TQBEb7M/8+MBvsj+3Zi3HyhxPG6r7exZdke7ls8w+i5Q+x9EdckudVYaCFKpVUTW5pCDxfDURynCi8C8EzU/fRx7drufWrRsm0Pt3vo4XYP3nbRphu3IbH1VuUH9+3U7OPrCyEX4pomja0lyqkbR/IPkV6Z1mRfdlUWh/MPEOXU/n+cGxU/HxdACI26aOTvsGbLGXYftnwiuItxmfy9+TR/bz7dZJ9Gq+XD73fo8mfcPqZnh4Wz9O4WqPNk2Xf0KvuOXuWrX/YaTTCak1fK4ZOmXdfaknunDUJU7/7+2dLdbN1rOBRNqVITn5xncH/jcZsaM7R+3CKRGJW2Wm9FBxFivWGD0W6TuFKym9iSPfRyMy+TfL4iGS0atGjJq07EVW5c9EktP02VppQJAS9xi/cCtAjXwUHqRqW6RE+FCS3u8mCcZN5MC36Hu4Lf486gtwh0MOz5Z2uhCiRqrYYnf13Hko17G2xf+OtaTqcYvm/cLPR0jUDaDqXqmkN2VQGvnvvKIsLZtYZUbMM4vxeZ2+lb+rjfhZdtBLYSJ0SIkYptcJUHEOY4lFu8H+OBiOW4y4Nxl3eMuGUrccZW4syskM8Y6bOQAPtobCXOiEUS7CQuBNhHM9r3aWaGfIKNxBF3G8uJblasWLEMVWoF54quWuTcPV0j6OkaoVsY6kgUVUouH4lDJBYRM2Nwm9iUSCW4ejmjVql1//Rh72zHx49/z47l+7nt/pE89+0jiMSiJqIIwKmahf1eMd2aeJIAdOoRpBNwrp4yPd+ViaX42rrja6s/7LOjuFJqXIRXadWotGo8Oyi8+7pahsvMKQaEVeiQgOZ7q7i52OPsaEtJWRUZRvIdTPC7nROFR3n70mKGeowgwC4QsUhMRmU6+/P2oNFqmODbvKSPV0tPkFkVr0u62phRPvc0y971zJhhXbgSL4hcLy/5h/l3CTeiyE7eSCRiUjIK2LrnIkdOJ9G9sx+xCTkoDdxU2hu5TIqXhyMffCe4jh86lciIARG4u9qTV1DGhp3ndeKOr5cz904z76aqVmsoq6imolKBUimMTaPVkp5VhIN9TQiDnQ0yExVxXntqEg+/+Ksu5Oi3NUfZtv8SwwdEEODjikQiorxCQUZ2ERfjskhMzWPEwIgWCYstpWeXAO6fMZQfVx4EhGS2b3yygd/WHGVg71C8PZxQKFXkF5aTllnIyfOpRHby5qu37jZos/64DY0ZaLNxixDR2SmG3xMX4izz5fbARSaPsZO4YCdxRovWbHd5W7ETG9PfpkSZQ6jjQNzkgSg1lWzP+oT86iTUNe7tBdUpDPO+H1+7KI7mLWdN6qs4SN3xsgkDQCyScqvfM6xPe1O3Mq3Rqpgc+Aaucn+i3SbxZ/KLiEVitFoNU4P+q1v5boyNBRNsZhSV4ufi1GDbzovxTO5tFabtJbb0dI3gVOEVi/YjtjSFl899yes9FuAqczJ9gIWI8XmcGJ/H9e4b7/9vxvv/2+Cx04LeN/s8njaduMX7sWb3r5bBnvMY7DnP7Pau8gCe6mJewlSJSM6eTW4s3xgICCuz44d1ZcFjExq0mxSw2OzztxePvbWSuORctn/7hKW7YsXKTcHFkgRUWsvMtaMtGNZRlFuMSqnG3dcVO0fDaRQMcWzLGfauPkLC2WQKs4qpLK+iulKBSmE6HPGvTzex6cddiCVipi68Ta8gUktumlBRbOMPO9n4w06jdssKzUvMHmzvC0BGpeHFyPYmqdy4V80gD8EJY3/eCe4Obv9y1a0SRspV2WRUHKVcmaV3JRWgj8eC1pyiAaVlQsJOXy/nBivQzcHd1YGSsiqjJWB9bf34V+RzLEv6nj25DT98bnJ35oU+QKC9+Ssq+3P/ZFfOr/jYhJJdnYSPTSiFyixAyALf121cywZznTJjYl+OnErkxLkU8grKdKJDY3p1DWTJK9N45vVVRj1L2pNukb688q8JPP36KgAOHo/n4PH4Ju28PZ346LUZ2NkafonUaLRMffhrKioVeiu0VFQqmPXE9w22yaQSHOxteOfFKXpDv9xc7Pn23bks/mgDACfPp5CTV8pfmwxnFZdKO36V+YFZQ3GqeeB8/eteqhUq4pNziU/ObZG9+uM2Z8zQ+nGP8m06QdeXc6Q+Zap8ernpL8erDyeZJxMDXmmwTSa2Y4L/SwaOgFmhH+vdHuLQjxCHfnr3dXO5lW4uhhNM10cutqx+rtJYc40YYpB7d4sLIyCII0+e/B+Luj1IpAVDfKyY5t7bBzB6YGey80t55TPDpa6tWLFyc3HWQt4iANGulqs2p9XUvL82871Sq9Hy1txP2bv6CI5uDgwc35uhd/THyd0BO0dbvnz2Z8qLjZfD3fjDTgZP6svhDSdZfNcHfHbwv7h46l9gqO1nRO9QOvU0/pz1D/Mxawy1woglc8skmhBGeroI+e++S1jBheI4IpxCsG20kDc7uHnOCsZo0Yw3u/IMADsynkep0a9KiRDjZhPWpsKIpmaCLDaiqJlCKhXcj0x5IEQ5deG/Pd4jsTyBnGrBu8HTxoswhwgkzXRfPlm4hcn+/6KX2xjevzSXBREfo9YKL8Z/p32Em9y3BSO5fpHJJHy4aDr/bD3D1n2XSEwRlMpqhVCCNSzYkzHDunD72J6IRSK6d/azmDAS3TUAP28Xln0oVO1Yuf4kuw5dIS2zEK0WAnxdiBnUmVmT++NgZzyHhFar1eXZMBelSk1RSUWDcsCNcXd14NPXhUpRx84ks23fJc5eTie/sAyFUo29nRw/bxe6hPswuE8nhvQLa1Yf2ooZk/oCgsfQuu1nOXY2mZT0fEpKq7CRS3Fzscfb05mBvUOIGdTZpL3acRsaM2CxcV8s3saZwnUE2PckwP7aKkXWXCxZkjXS14MVR8/SI9CXSB8P5BLh3lteraCw3HT4hpuDXXt30aIM8+zFtwlrLBYfXJ/c6iKeO/MJ80InMi1glC522cq1hZuzPW7O9oT4W9Z92ooVK9cW54otI4w4Se0JdfCzyLkBXL2cEUvEFOWUUF1RjY29eeHD+/4+yt7VR/AP8+GTfa/j4uXcYP8XzywzaePFpY8z+u5h/PDK76x4fx1vzPqI9zYLi2PSRh7jngHCPbvLwAie/PwBs/poilphxJKkVGSh0WoMzhn+SRcWz71tPChVletyjtSnLYUR68zFihUrVqxYsWLFihUrVqxYsXLT0iKPkTMFP+p+vsX3DTxtu/J30ixG+b+LXOxAXMkGShTJ3BrwSZt1FMDZyZaCogqKSlqe6K2sXAjHcTBDERSLJIQ7RhLu2DoXr1JlAUEO3YCaJI4aBVKxsKI9ynsuvyQtYqDHHa06x/WGRCJm2oQ+TJvQx2Tbpx4YzVMPjDa4/6XHx/PS4+P17lv7g/6YcoDunf3Yv/p5s2za2gir5vPuGsS8u4yXGDaERCI2eL62YkCvEJOlhY3x7ENjePYh0/XPW9oehMo986cPZv70tkly1doxtwfNCVWpJcC+xzXpXWLJBJ8Lxwxh4a9rWbD0rwbbX1m91azjL779THt065rB08aVAW5dOWKhSgKNUWpU/JCwlj05J1kYOZMop2vre2nFihUrVppSrVEQayIJZnsR7hhokaSrtdjY2xDZtxNXjsWzf80xXblcUyScTQZg2NQBTbxFMuKzqTDjXdXD3w2AB96cTfLFdA5vOMnnTy4F4OmvHmrQtu8YYX54aud5VEp1E4+SluBeVr1QAAAgAElEQVRp0zEJTY2h1KjIqirA365pFUWAT/q82qH9aZEwkl8llFCNdJlMJ6exAEjENthJ3PC07Y6PXR+2pT/NqfxvGOjVdhNTDzdHCooqKCgqJ6+gDE/35pXMLS2rIjtPSFJpbrnfUlUpZcoSXOSu2Escmt1nAAepC2XKAtzlfrjKvMioukqwvSCUyCV2lKuKW2TXihUrVm5kbonqxLqn57P1fByZRaVUKZWsOXmRweHBBLg5mzZwEzDBf9g1I4zUcrUsjWdOfcQo737MC52Ej4Wz3lu5/rDki5IVKzcbcaWpFku8Gurgb5Hz1mf6M5N4a86nfP3CrwR29iOqf8PysWmxQji/q7cLjq7C+6N3kPAin3I5vUHb8uIKPnnih2adXyQW8e9fFvL0Lf/RJVYN7R7I1IW36dqEdg9i6B39OLjuBF89u4wFS+7Bpl4If22y16NbzhA9oquun8Zwk18bCdMzq/IMCiMdTYuEEZW2CgAHaV2lBZnYnmp1ie73IIcRnCtc1qbCSI/O/sQl5gCwZe9F5k4d2Kzjdx2KRVuTY6drpPG4qrjSK/yR+iupFYKCOjdkPjFeo6nWVLEiZTlDPIcR6Rhl1nlDHHoQW3qMYIfudHYayPr0z+nvPhGAhLJTeNtak9VZubbYERvP1bwCHhnatD57Y06nZ/LD4RN8dpf+bNFHktMYFGKZ2vRWrn9CPFx5OKbuc7jpbCyzB0UzroflkrVdSwx074aPrTvZVY1LM1sWLVp25hxnb+4pJvoPY1aQ4EHlLr8+Ba207CKmP/cjP705lyVLd5CYkc/cif2ZNkYodf3ix2tJSMtj3JAuvHD/GMQ1GeL3n0xg4/6LXE7MJrewDFsbGV06efPgnUMA6B3VMKl2lULF8o3H2XboCln5JYhFIrzcHOnfPZh5dwjfA2/3usmsMfuNbbeE9rRfXqngyxX72HUsDoCyCgURwZ48NnM4NvKm09NqhYpf1h9j68HLZOaV6Cq4DeoRwoK7hhLg03D109C1BHTXsyOvpRUr1yqW8hYB6GTB/CK1xEwfzOWjV1n98UaeHPYaUQPC8evkTXlJBRlXs0mryXP41bF3cHQVPCGHTenPT4tXcmTjKZ4b8wYRvUMpzC7m1M7zBET40mN4F87vv2x2H+wcbXnj7+dZOFSoevj1C78S3CWAvmN76to8990j5E16l3XfbGf/mmOE9wrB3smOvIxCki+mAYIw80vcJ2YKI9fG8zirMg/cjLc5WXiBhPJUqtVNi1fMDWm7qIsWCSP2Ui8AypXZum0OUm8KFfEEOAgPe5nYjip123pCDO7bib+3nAbgt7+PMnpoFH7eLmYdW1hcwdKacqEAA3uHGmybWJ7AR7FLkIqldHPuwcWSumy9NmJbUiuSqcqpNFsYifGejVwsJAEc7DmV7KpEtmf/BICbzJcpgU+ZZceKlY5iTOdwxnQON93QDD7ec5Df581sE1tWrHg7N89T8EZHhIjZweP4JPYPS3dFLyqtmrXpe9mceQiA2/yGMD1wDF7XgAtvS1j81SbGDOqMXCbh+78OceSc4E7dJdQbP09n/t55luF9wxjWW0j2/Num4xSVVBLTPwIfDyey80tZu/scz/3vbwCWvzsfH4+6l/M3vt7MnhNXuSOmB1MDelJeqRDK1h65wiPThzbpjzH7jW23hPayr9Fqef6DNZy6nEZMP6FUZ3RnfzJyi3nxo7W4OjVMnKxSa3jqvdWcvpLOqAGRTB7Vk/yaZOYb9l3g4Jkkvn1tFp0CPHTHGLqWgN7raWqsQKuv5/VIXl4p27Zd4OTJJJJT8imtqeqoUmmwtZXh6elEUJA70T2DGDQonKCg5nmIabVw4GAs+/bFcvFiOoWF5ajVGlxdHegSJbw0jxjRmVGjuiIysyTltu2CF90776wD4N13ZzJwgPCdLCqqYMuWc+zdd4Xs7GJKSqpwdbXHx0d4SezTJ4TRo7oRGtpwBXvL1nO8955QAdDV1Z6VKxbqCjqYw+Yt51iypO54wKQNfdcGaHB9mntt9BFXltriY1tLp2vAYwTgkSX30G9sNOu/2calo1e5eioRW0dbPP3dmfaUsJjtE1z3mXDxcuZ/2xfx46sruHQkjstH4/H0d2P8fSO555VprPpwfbOEEQCfEC/+s+JpAP7vtrf575xP+PTAmwRGCt8DJ3dHPtr9HzZ8t4NdKw5y4VAsKoUadx8Xug8VihYMmzIADz8TKkMNTlLhcygVSSzmMQSQWZVvcN/qtC0ALE9ZT4i9P8kVGYTaB5BVlYdaq+ZW32Ft2pf6wojZ3ygPG0EQyKg4otvmbRvNpaJV+NsPxkHqRXzppgYeJW3BkH5hBPm7kZpRSElZFQsXrWDRkxPo3T3I6HGxCdm8/vEGcgvKAPB0d2T0UMOixrqMv3GWufBKt8U4SZ1ZcHx+g/2dnbpwsui42f12l9d96eViW2YE/9vsY61YaQ8WrFjDkNAgTqQJZbJyS8v5cc40HORyfjt+htVnLzA0NJjnR9fFWr63Yy/pxSWkFQmeYYUVlbw2fhRu9nbkl1fw5F/rySktx9/FiQ+mTiQuN59vDhzlQmY2C1as0dn5euYU3WqqFSvNZd6wPoR6mvfQv1m41WcQK1OFzO2ZlXkW7o1+FBphlWdt+l42ZhxgpHc/pgeNIeQayIrfHPp3D+bhu4YyemAec//9s64a2XPzR1NRpWDroctcSsjWCSMfPndnkzLu3cJ8WfSF8IJ05Fwyk0fW5RY6dj6ZQT1DeOmBsQ2O0Wi1eu+bxuw3tt0S2sv+/pMJnLqcxu23dOfVBQ1zhMX0j+DJd1fjWC8X3F/bz3D6SjqPzRzO/MkNvYVnjuvD7Bd/4u3vt/Hdf2brthu6lqD/epoaK9Dq63m9sXLVUX78cS8KA5XxysurKS+vJjk5j/37Y/nyqx3Mnzec+fPNy9OQkpLP2++sIzY2q8m+7OxisrOFBdY9ey+zfPkhFi++k8DA5ofm5eWVAnDo0FXeeXc9ZWVVTfbXtrlwIR1vL+cmwsjImC589tl2KiqqKSqq4MiReIYNM99zceuWc7qfx40TvACMiSLGrg3UXZ/WXhuA2NLkFh3XWkSICHa4dp4B/cdF039ctNntg7sEsPjPZ/Xuu3fRXdy76C69+xavfs6gzR7DuwCwsexnvftlNjKmLrytQZhNa3GVO5FXXdRm9ppLTrVhj9dt2QcAeCJiLqO9B3Pvkf/jg94vodSo+CRuGb62bRuC0yKPkXDnCQBcKPwdlaYSqdiOKNdpxBb/w7qUebp2/TyfaJte1iAWiXh+wa088/oqNFot2XklLHxtBVHhPvSPDiHAxxV7OzlV1cIELCu3hFPnUzlzKa2BnSfvH4VMajhpTXxZHKO9x+Ek1e9i5Cp3o1hhuQ+QFSttgVwq5fO7mrqfze3fC0dbOXE5dQquUq1mV1wimx+dT3GVMKGY9+ufjIoM43R6Jpklpfw09y7kEglzfl7J1dx8Ont5sGTyeMZ+mcG3s6Z22Lis3NjMHdLb0l245pCIxNwbIjyXl1z+xcK9MY1Kq2Z79lG2Zx+ln1sX7gwcRV+3qOsir0StR4JfTbK9LqE+un32tnLsbGWUVyp02xq/aAN0C6s7JiuvpMG+7hF+HLuQwu+bTnBHTA+dOGBITDZmv7HtltBe9g+fSwLQhSLVZ2CPEDzdHHVzORA8PGRSCbNv69ukvZ+XM2MGdmbj/otk5pbo/jaGriXov57tfS2vN/755yRff71T97udnZyIcG9c3YR8e1qNloLCcpKS8qioqNa169cv1Cz7V65k8n8vrqC0tE6kCAn2wD/ADZFIRFpaASkpdfOQhMRcnlj4M598fE8T0cIUeXllHDkSz6LXVqPRCDH1rq72uLk5UF5WTV5+qW47wKBBTT1mbWxkjBrVlQ0bBM/1LVvOmS2MZGUVc+ZsXbjKhAnGX76NXRugyfVpzbWpVFeTWWl4xb498bJ1w0YsN93QSrviLHWwqDBSqCg1uK9AIYijXZ2F76RYJEKhUSIXy7g7+HYWX/iMSX4j26wvLRJGghyGN/gfwFkWxLjAz7hY+AcaVATaDyHSZXLb9LIe/XoG8/SDo/n4h51oahKGXInP5kp8tokjBe6fMcSotwiASqvCVmJrcH+VuhKpuOkDtKUsS3yZ+Z3ebjN7VqyYQ/8g82OmZRIJg0ODWLh6nW7b/IF1FYW6+nohlwhio4eDPeUKRRMbVqxYaT9GevcDYGPmQc4Xx1u4N+ZzovAyJwovE2TvwxT/WxjjMxBbybU7UbaveXmWSoSV3to8F7VIxOIGL1ipWYWs3n6Gs7EZ5BSUUl6poFpZt/peO4+p5dUF41mydDuf/LaHr1cdYETfcO4cHU2/bvo9Y43Zb2y7JbSX/eya1Xl/L/3h0H6eTiSm160ipmcX4+3uqDf3CEBwTXWHlKxCnTBi6FoCeq9ne1/L6wmNRsvPvxzQ/T5nzhDm3TsMuZ7rr9VqiY3N5sDBWOKv5tCjh+mcYqWlVfxn8d+6F/8uXfx4/vmJhHXyatAuLk7wlnjr7XWkpORTWlrF4tf/5ttv7tfbF0OcP5/Gn38eQ6uFqVP6Mu2uAQQG1HkeKpVqjh9PBODixXS8vPSHTE2cEK0TRg4fuUpxcSUuLnZ629Zn67bzuhyH3boFEBLsYbCtudcGhOvT2muTUpGFFst8vr1trN6f1wIycYvkgDajUGFYeHaWOta0KcbP1gtvG3fiy1Lo6hyOncSWYqVhUaUltOmV8LLtTozfm21pUi/TJvQhwNeVj77fQVqWeQqXp7sjC+ePZGyNi5Ix/Gz9iSu9wnjfiU32adFyrvgMIfZtV4YwteJSm9myYsVcmhuPml9ewXMjh9PJo+mDTCLS7w4qEomoUqkMuoFbsWKlbaj1tniq82weP/EeSo1+1/drldSKbD6/uoqlSesZ4zOA2/2GE2TvY/rADqbxfdPYfe381UwWvr0KJwdbZo7rQ0SwJ86OthQWV/L8h2v0HuPp6sCSZ6aQnFHA+r0X2LT/ItsPX2Fk/wjeflLw8BOLRS22by7nrwrJBtvLfu2LmEhs/nPBqDZRs6/+n8PQtQR017MjruX1SF5+qS6fhZ2dnAcfiMHQR10kEhEV5UtUlPkhEb8tP0ROjvAyFBzswQf/uxs7u6aCaGRNoYT3l8zm/ge+o6JCQUpKPlu2nOOOO/o0aW+I48cTEYngtUVTiYlp+h4gk0kYMkTIdVP7vz66dvUnNNSTpKQ8VCoNO3ZcYNq0/ibPv3VrXRiNKW8Rc68NCNentdcmpUJ/qE5HcL3mmrrRsLQwUmBEGOnuInhlHS84TzfnCAa49+SLq78xwe8WThddIsi+bZP3tuhKaNEAkF5+mPzqSyjU5bptjRno9XTLe2eEQX06sfyzB9l/7CpHTidxKS6TguIKyiuqde6QLk72RIX7MKBXCKOHRCEzs+bzLV6j+TV5KatS/yDGaxQAGq2GjMp0NmSuJak8kUfD/2Xw+JSKi2aPQ6NVo7FgwhsrVuqj1mh4ad1W4vMLKKuuJqOkhH+NGIK3kwMarZbXNm1HXCOCVCqVLJlsPMZRLBIxoWtnpi/9nQAXYRXPUPUaK1astJ5AO29mB4/jl6SNlu5KiyhXVbI2fS9r0/cS7RrBRD8hsdowz15IReY9w68Vft90giqFiu8W30lkcN1q76lG4b36CPF354nZI3hkxjC++GMfv286wZaDwiLKhOHdWm3fnL4D7WbftyaJaUZuMS6OTT10s/IargL+P3vnHRbVlffxz/QZGHoHQapYEHuPXaNo1CSaxBQTY3qvu5u+yb6b3nvfdI3pGruxt9grKKKI9N5nYJj2/nFxABn6yIDeT548ztx77jm/OUw593t+JSzYi6Mns6muMaG2sxuenlMCQI+Axjda588lYJvPzpjL7ohcVvdZq6qqISenlOBgx9zEGgxGm9cFwKJbxzV5438OPz83pk6NY9myAwCsXHW4TTf/ADMSBtgVRdpKQkI8H38shBitXXu0RWHk6NEMsrOFTVy1WsHECX2abOuMucnQt87j/kLgK3qMdAmcLYxUmQ0YLSa7dswPFZwUNLWRHLODJ3NGl8W3aX8QqPblgZgFDrWlXTPxd/4bAJwsE1R0uVSDFPsLlgsljICwazJuRAzjRji2bOM4vwlkVWWwPm816/NWA7AkvS5ue1rgDAZ7Nf1F+HXqEw61R0TE0TSV80MmlfL6nMZix1e7DzA6Iowbh9TFg7+5aQcHM7O5Kr5vA7HjfOHjuWkTHWS1iIhIa5gfOpWDJcndKqTGHkdKT3Gk9BQA7gpXpgYMZ1rgqC7pSWIPs1nYMKpfEhZgxdZj9ppjNlswWywoFXVLM7lMypSRvViyej8FJZUd6r89tl+o/of3D+e3DUf4fcNh+tx+eYNz+5MyKCipbJATZProPhw8nsmPq/ezcM6IBu1zCsrZsOckfaMCbaE5zc0l0Gg+L+Rcdke8vV1tnhEATzyxlEcemc6gQR33lj6WmIVOJ+QkUankzXpo1GdAfJjt5j8lJQ+93oBLvfdIS8ye0zg/TXuYOiWOzz/fjMlkIeVUHqmp+QBERtovOLF2bd17aML43ri4NC10OGNu0p0ojIgeI10DpcS5wgiAzlyFp7RxCFuQpuHnSi1T8a/ed1wwO9o1E2cq1gMQ4TaVUf7/QiFtuVZyd+P6sAUM8x7B3uLd5FXnYsFCgCqQET6jiNb2avH6h2K/QELLZbwsVjPvnbxwf2CRrsU9I58h9aiQgOs/vzzKiITukUhyYkwEz63awLbTaZgswgLSS6Ph7jHDnGyZiIjI+UglUp7ss5D7D7zWbFKz7kS5UcevmZv4NXMTfd0jmRY4grF+g9DIWn9j1NmMHhjB5n2nePq9FSSM7UtVdQ1b959GX11jC+GoT1GZjuv++TWjB0QQEeKDh1ZNQYmONTuOo1LKmTAspkP9G2pMZOSWUFlVQ2GtKJBfVMHfR9LQuqhw16oJC/Sy9Q20qf+2MG5IFANiQ1i++RilteVfB8b2IL+4gtXbk4gI8WkgXMwaH8fmfaf45OcdJKflExcdRHG5HoAVW46hkMt48raprZpLoNF8tnUuLwXuu28KTz75EyaThcysEh57fAlRUf7MSBA2SCZO7GMrO9sWjh/Ptj0OC/VptTe3j29dqXar1UpuXrndvBv2UKsVREc5plKmp6cLo0bFsG2bEJZ1Tvi4555JjdoaDCY2b6kr2Zowo3Gy4fo4Y26yqwpa1e5C4Cd6jHQJnO0xAqA3GfBUOL8certmwksplKFTyTwuSlHkHNHaXq0SQc5HJXPBQ9H6L2C5pOsmmhMRAQj39uLbm+Y524xLEovVQo3FRI3FiKG25GmNxWj732Cu97jev8Zzz83CNQ2O2WljsDTuB+h2uSpEBLyV7jzReyFPHf0Qs9V+qGt3Jak8laTyVD45/Rtj/QYyNWAE/Twiu1xVm9kT+lOuM/D7xiO88uV6PNw0TBwWwz3XjuGu/yxt1N5dq+HyUb05cDyTbQdSsVgs+Hq6Mqh3CAuuGGYTLdrbf+LpHO598ecGxw6eyOTgCSFcxNvDhVUf3m3rG2hT/21BKpHw5mNX8tHSbWzaK3gF7TqSRq8wf15+aBb7kzJYuvZgXXuphNcfncP3K/eyamsS2w6ctnmUDIvryZ3zRjeYn+bmEmg0n22dy0uBIYPDeeP163nzrdVkZAiJcE+fzuf9D4TN0Y8+3sDwYZEkJMQzZkxMq/OWFRfVCV4pp/KYNPmVdtlXUV7V6rZenq5tzqvWHAnT423CyF8bEgG4884JyGQNN0S3bU+2Vezp0cOb/i0kpnXG3BQYSto1hiN4IfFzp40t0rXQm6vtHn/o4H9bvPbdQc84zI6WXRpERERERERERERERERERERELlIkVqstz7c9KdVuDvAqs6Acb85+EoXUFW91LEqpq93QkX5eNzjKVoeTU5WFr8ofhQNL7wIYLHpUbfCkWZ3zKQlBd7W6fZouh3v2t09F7ii3R85hbo/G7oIiraO7htKItB2jxUSpsZJSYwWlNRWUGiuoNFVRadRTaRZ2c3SmKnSmKqrNNVRbaoR/zQYMlhqbJ4jpEk3O/Fy/2xnl09/ZZnR71uft5q3kxc4244ITqPZhSsBwJgcMI1DddCnMi4F8/SZ0NaeI8GxdGG5x9R4AvNXDO9yXSMfpbms4s9nCxk3H+e23vSQn269gEhTkyaJbxzF5ct8W+3v55T9Z/1dim2ywx+uvz2fI4HC75871//LLfwIQGurNN1/f2eExz2GxWJl//UcU1ksS/OJ/5zXKCfKPf/7I/v1pANxxxwSunz+y2X47Y27qU2asZP6upzs8nohIR3l9wIPEeUQ1Ov5j+spGx6otBs7qsjlRkcqdkdcx0X9EozYtcL7mYdM72hVKk1z6OwD51UL5qSz930227crCyMen36e3e19uCLu5wfGPTr3L9MCZRGpbl/TofNoiigBtEkVEREScT6VJT05VIdnVheRUCcnp8g0lFBpKbf9XmPROtlJEBKYGjEBvquaT078525QLSm51Ed+fXc0PZ9fQz0MI950cMIyxvgNxlWucbJ1j8XeZCC6tT2p9quQ9AIYHfd/hvkQuPWQyKVOn9GPqlH6knilg3Vph7b9hYxJFtaEfOTmlvPjScnb9fYqnnpzVbF4Wdb0qK35+bsT1az68pCm8vVzbdZ0jkEolXH55HIsX77IdW7P2aANhpKCgggMHzta1nxrXYr+dPTf51cXt6l9ExNE0FbY9P2xmk9f8lrmOQ6XH2yOMNEm7hJHEUmH3KUAzgBF+j6NVBCHtAhlt20pRTSHeysY7S4dKDzDCZ7QTLBIREelKlBorSK3MJl2fy1l9Dum6PDL0uaLoIdKtmBMyHpVUyfunfsJykeUbOR8rVls1nmNlp/n41K8M9+7HpIChDPPu26klfzMrfqbalEu01wMAnCx5Gxd5GD3c5pJU+DwAOuNZzFY9vprLbO0O5N2Dt3oEpYaDGEwFDAn8HLnUlfRyYe2VVfkHPuqR9PJ+tN5YP5FTuRorZrzVw4j2eoDKmhRSyz6n3JBk6xdgUMCHSJCSXr642b6ABv0BpJZ+RlHVLsCCRhFKnG/L8d8iFw+REX7cfbfgcXLHHRPYuTOF77/fScopobLJxo1JREX5N+sZ4VUvYWtoqA/PPjvnwhp9gUiYHs+SJbs453e/a9cpKiqqcXMTyopu2JjIOaf8ESOi8PHRNtWVjc6em3wn5hcREamPuR3e0SN8BvBz5hqH2tEuNcNTGQ5AoGYIXqrGbi+djdFoxmo/6qdF2vOHaDtWDpdsZG/xSopqspEgwVsZDMBQ7wQGek3GfiSTiIhIZ1BlNnC8PA2AExVpnKrIIKUyg0JDqXMNExFxENODRuGtcueV499QZTY425xOo8ZiZHvhIbYXHsJd4coEv8FMCRxBjDb0go8dpL2CXVnXEOV1L1ghX/cXo0J+BaC3j+C+LpUosGJma8YUor3u59xaQCpRMdD/3Qb9hbkLHrhyqRuVNSm243pjBjmVKxkW9DUgYV/uIsoMx/BQxdHf92W2VQtlPAcHfNyov+b7olF/2ZXLiPd/A3dlH6xc3CKbSPPIZFLGjo1lzJhe/PfFZWzeLFRfWfHnoWaFkT59gm2PT5/Ow2oFB+ZF7TRCQrzo3z+UI0cyADCZzGzecoJZVwgh0ps21atGkxDfqj47e26Ka8ovXOciIm2gPUniCw0lKBzsmNGu3kb6/wOAbbn/wWApw1MZgVzqYjcjfKTbtI5ZaIfsvDKWLNvL3sNp5BVWYDS1T9yY8d8ebC3YRLhrBCHqHsjrlSuqNldTaWq+zKFW3rqyQlvyf2R7wS/EeY6jv+cErFjJrToDwMrsjyk15jHB/8Z2vQYREZG2U2nSc6g0hcOlJ0kqO8MZXXa7xVURke7CcO9+vDXwEf6b9D+yqvKdbU6nU27UsTx7G8uztxHuGsSUgBFMDhh6wUoEyiQafDQjKNBvwYoFH81oZBI1FquB40UvA2C26pFKlBgtFVitFiS1Hi1e6sGtHkdnPIXemM6+3Ntsx8wWXbtsttdX/f4GBbzPmbIvqTJmEe5xK34u49s1jsjFg1Qq4aabxtiEkdy8UqxWa5NVYAYMCEOtVlBdbaSsrIrdu08zcqTzN1nbw4yEATZhBASPmVlXDCQ7u5SUFCEfi5eXK6NGti40v7PnptRY2XIjEZFOoKl8evZyjADozFVsLdjLYK9+DrWjXcLIivRFtsdlNWnNtnW0MLL38FmefPUPqg3GDvc1K/gqPjr1Lu+efKPRuW/Svmjx+s+GftOqcfYVr2Jm8D0M9JrS6Fy4axx/5X4tCiOXCN1xV+RiwIqVkxXp7C5KZH/JcVIqMkQhROSSJNw1iPcHP847J5ewteBgyxdcpKTpcvgi9Q++PvMnI3zimB44kiHefQAcWvY31G0+KSXvAhJivB4CoKhqN0aL4I020P8djJYycitXNbjOXjL7pnBVRKOWBzEk8HMkyLBaTSCpvV4iwWwVyiBasbTYb/2+BDsa9qeRhxLn+yJGSxnbM69gYti2VtvZGdy4+Gf2pGcik0g48a+HnW1Ot8VkMiOXtz7sTFdZV2pTq1U3WxpXrVZw5Zwh/LhUyE/43vvriIlZ0KpQEwCrVUgIK5c7v7Dm+PGxvPe+UL5Yrzdw5EgGJSU6tmyt8xaZOjWuURnfpujsuSkThRGRLkJTa/JdRfbXKRqZmkn+I7kmNMGhdrRLGLk6/CeHGtFaKnUGXnhnZYdEkcgwX+Jig4mLDaa/Rxwv9HuZA6V7KTIUUWOpAWBX0XZ6u/fFV+nnELtrLNWEuvSxey7UpQ9G66Xj1twa8jOKWPPNFg5sOEbOmXwqS3W4eWkJjvJn+PSBJNw6AQ+f1u/wLX51Gd/8R3Bf/jH1fQC8AjwAOCLW8ykAACAASURBVJOYwaovN3Foy3EKs4qxWq14BXgQERfKsKnxTLt5HNJW/KAd2HiMtd9uJenvFEryy3Bx0xAaK7hEjp87goSFE1Co5ChUba+AVFNt5K/F29m18iBnjqVTWlCOUqXEr4c3gyb2Y/rC8YT3bX2Crs6YD2dzLo/CodIUthUeZHdRIiWiy6iICAAamYon+yxkmLdQQeKjU79cUuE19TFZzewoPMyOwsP4qTwBmB40mumBo/BWune4f60yBrO1CpCgVQq7xh6q/qSWfQrAgby7Ucn8cFPGNtuP1WrmWOFTAFQaUzFZKqk25xDleS+uighC3a9lX85tSCRSrFYrgwM/RiZRI0FKoKuwcPw7+zo08hAG+r9j66+5voAG/UklSvbmLkSKErDYQntELj6WLT/Ipk3HmTqlH8OHRxIU5Nlk26SkbF5/Y7Xt+bBhkS32f8MNI9m+PZnMrBJyc8u4866vWHTrWMaP741Wq27UXq+vISUll/3709iwMYmnn5pN377BdnruXFQqBZMmCev7FSsOYbVa2b0nle3bT9ratDaM5hydOTdlNc17xouIOJt3Bz3TqeO1SxhxUzS8Cas05lBuFFzJ3BU90CouzJfVuq1JlJYLSQ8lErhicn+mje9HsL8HcrmUK+/4BIvFykv/FJIVxUT4U15RzcHEDBYv20NxqZ5RgyO5Z8E4W5/+6gCmB17RYJx9JbsZ7zeJIV7DHGJ3L7fhnNUdw0cV0uhcqu4QMW6OGae7Y7VaWfzKMpa8vhyjoWF24pL8Mkryy0jclcJPb67kzleuZ/otbXfhLcoREk15BXjw/Uu/8/3Lf2C1NFQpqyqryT6dx6lDaSTcOqHZ/kxGM2/d8wUbluxocLzMUEFZYTIAx3Yks+LzDTy/9GHc2phF/dCWJN68+wvy0wsbHDcaTOiS9KQlZfLHx+u46j7BM+uOF+e3Sbhw9Hw4m+SKs2zM38e22p3wEvFHX0SkSaYECOVb4z2ieTdlKQdKTrRwxcVNQW1Ooe/SVrH47BpG+vRnVvBlDPDs1aF+hwZ+2eC5UubFiKAfmmx/fi4QAIlERn+/V5u8Jlh7JcHaK+2e6+PTuBxnc/0111dzdotcRFitJCVlkZSUBYCnpwuhoT54uGts3g+VldWcTS9qULJWq1Vz223j7HZZH61WzYsvXsM//vEj+QXllJToePOtNbz19hr8/T3QalWYTBYqaz1RzlW/6YokTBeEjxUrDgGwedNxTpzIBqBv3xB6hrWtfHhLcyO0qZufjsxNmbF9IXciIhcrHcpYUlpzhl15r9jK9p7DV92XUf5P4K1qX7nbpvj7UJrt8T0LxnPDnIaCglIhp9pgxNVFBUCQvwdB/h7ERgUwdWwf7n1mCT/8sQeNWsHCa0Y1OY6nwsuhdkdrB7Mm53NOVx7AVxWGBROF1YKQlKo7wkif2Wwr+Il6ZZQZ63edQ23oDrx19xes+77OLdc70JN+o2LQerpSXlTBsZ0nKSusQFeu5+17v6QoR1jE3vhE67N2F+fWLnxf/J3vXxLKTqtdVYT1DkHtoqIop4S8swWYjGZGTB/YYn9v3PkZm36qK9fmE+RF/8ti0biqKcgsAuDozmTOHs/iiVmv4h/a+h/IXSsO8N8FH2CqEUQijVZN/zGx+AR7YdDXcGLfabJP52G1WPnt/TW21/fk1/e2egxHz4cz0Jmq2Ji/j9U5Ozmjy3a2OSIi3Q5/tTcv9r+HDXl7+Sz1d8rFxTJmq8XmSRLmEsjs4LFMChiGRqZytmkiIhccF5eG7/PSUj2lpc1XY4uI8OOZp2cTFNi0d0l9QkO9+fTTW3n7nTVs25aM1SqEguTllZGX1/R17u4atNqu8zk8lzA1PNyXtLRC9uxNtZ2bMaNt3iLnaG5ugCbnp61zozNXtcs+EZHO4v4D/2nzNR8Mfq7d47VLGKkwCgry6oy7MVtriHJPwEMRhhUr5cYM0io2sjbzXmaGfoG7Mqzdxp3Pmdpdcw83DddeMaTReaVCRrXBiKGmcS1kHy9Xnrh3Gg88t5T/Ld3J2OExRPX0tTvOlIBpBKqDHGb39sJf0Cq8yDekk29Ib3DOXeFDUvmORtdcSsLIn59tALCJInKFjHvfvJkZt05AIq2LUzWbzPzx0Xq+eOZHLGYL3/6fEA4SFR/GyBmDWjXW2u+EMXYs24dvsBd3vHQ9l105DLmiLpZWX1HFrpUH6dm7ec+nXSsONBBFrv/HbG5+9upGHhvlxZW8c///2LFsH3lnC8/vphHn2rx2+6c2UWTm7ZO4/b/X4eKmadB2w487eee+L6mpFsLLNv/8N/Fj+zDztoktjgOOnY/OJqeqkD+yNrMubzfV5hpnmyMi0u2ZHDCMET79+PrMClbl7BTz8NSSrs/lg1M/81XaChICRzMnZBy+qtbd/ImIdEcSEuKJjQ1k+44UkpKyyM4upaREh8FgtJWn1WiU+Pu70ysmgDFjejF6dHSzuUXs4eGh4fl/X8WZMwVs2JjEoUPp5OaWUl5ejUSCLXQkONiTmJhAhg4JZ9iwSBSKziu73VpmJAzgo4832J6r1QomTrAfRt8ampoboMH8dGRuLtUQSpHuw9welwPweerP9HWPJswlCLlURoY+lyOlyVwRPAGFVG77XmonEmq9E9oljBwqqk3KJZFwZdhitIqGIsJA79tZkbGIg8VfMD6w7UpPU5RVCMpmr0h/5HbCBVRK4eXo9PY/6IP6hdIzxJuzWcWs2nSUBxbav3mc6N84SWpHuC+msVusiEBVZTVfP/9zg2P3v3MLCQsnNGork8uY++B0pFIJn/yrzp33w8e+Y9jl8chakShs+x97AfAN9uL9bS/gbWdnw8VNw+T5o1vsa8nry22Px109nIXPz7Pbzt1by9Pf3sd9Y57jzLEMu23q81XtfOhr3+/jrh7Og+8utNt28vzRlBdWNJiPH17+g2kLxiJXtvzxduR8dBZndNksPruWHYWHxRu3S4BKo4HLln9AhVH4Xl86eQFD/S58qVVnUW0WxNDLV33KGyNnMdzPcZsLrUErd+H+mGtJCBrNZ6m/c6T0VKeO35XRmar4JXMDv2dtYpzfIOaFTibStXGIrIjIxUBkpD+Rkf6dMlZEhB+33+a4CkdTp/Rr8G9nMG/eMObNc3xovKPnpj7VojAi0sU5VCqE+N7YcxYzgyY0OLc+bwfHylJ4pNdCh43XriyK2fo9ZOv3EOU+s5EoAqBVBBHtPpMc/b4OG1ifc0lXXTX23cS0roKyXF5ZTXm9DNn1iatNiLnvSLrd8yKdy4YlO6gs01NZJrhohsUGt5g7ZM49U/EPq/P2yU8vZPsfbXuv3f3aTXZFgNaSk5pP8r46d8kbWgjnkcllXPPwjBb7LckrY+tve9j62x7bsUUvXNvsNTMWTUTtqkLtKnwuinJKOLApscWx6tPR+egM0vW5vJj0Ffftf43thYdEUeQSQatQcWjuY2yddZ+zTekwZTXV6E3NJw+31v4HoJA6b1c0StuDV+Mf4N/97iDUJcBpdnRFzFYLm/L3c9/+13j22Cc8e+wTjpaJApKIiEj3Qm8ShRGRrs2e4sPsKT7MQM/G3ld93aPZXXTYoeOd21Juk+9bTW09e43Mu8k2Gpk3RotjkyW5aJRU6gxU6OyLHh5ugjCSnVfaZB+e7i4AFBY3bdvvWT+jkbkwPXBmB6wVaQ0HNh5r8HzsVcNadMWUyqSMvXIov763xnZs3/ojjJ83osXxtJ5C8tPL5gxth7V1JO2pWwT79fAmol/LO9iDJ8e12ObQliTMprpa3hH9QglqYcdG5aIkKl7YVU7clQLA0e3JDJ82oMXxHDUfF4pzpeS+O7ua1Tk7bdVmRC49ZJKuXw2pJV7Yv46E0N5M7dF0Mk+NTKhc1VWEoJE+cQz37sv6vD38cHa1LUGpiMC+4uO2f/u6R3Jjz+kM9mq+wkx346nV6/n58DFeSpjK1f378sqmbfx+NAmFTMqMPrE8MXEsCpmMpLx8/m/9ZgCO5ebhq3XlliEDWThscJN951VUsjZZ+N3akZZOckEhRTo9ZqsVD7WKSB9vxkWGM39gfzzUjStytBez1cojy1ax+oRQPWRG7168NTsBmdT+94zJIvz2/HokkTXJKSTnF1JSVYWbSkUvPx+mxcZw3cD+KGVdL8RDRMQeVqwYLGIYskjXRilVAnCiPJUQTcNNmuSKM6hkSoeOd+4XQNx6FRERERERERERERERERERueRoV46Rc+EzhdVNu+sXVB9zeNleP283KnUG0mqrfZxPSKAXh5IySUrJbbKPytr8I5VN5CEB2FG4jb7uLe/ui3SclINpDZ5HDQhv1XXRAxu2O76ndW7MMYOE6+ondW0PZ5MybY/D+/ZopmUdXv4eaD1dqSxtuuJD/fAcgPB+rev7/DCYgiY+I+fjqPlwNFas/Jm9nW/TVgJCbL+ISHfGYrWyI+8MCaG9nW1Km5FKpEwLHMkk/6GsytnBTxl/AVBcU+5ky7oWSeWpPH30I/q4h3NTzxkXnefI6aJiXt20ja/3HrAd+3afUBr9tuFDuHnJr5RV13n0ZpaW8eKGLbir1Vzdv2+j/j7csZv3d/yN2WLfE7BQp6dQp2dPeiZf7TnAV9ddTZ8Avw69Bktthr7H/1xt8xa5ok8sb8xOQNaEt+qZ4hLu+mWZ7XF9Sqqq2J2eye70TL7ee5Avrr2SCG/HVjYUEbkQmCzmlhuJiDiZhECh/PenqT+SWH6KCNceSIA0XRZbC/cyJ3iyQ8drlzASoZ0KwOHiLzla/C19va5DJhHyG5is1SSV/MjZys0M9rnLcZYCMRF+nMkopKhER3ZeGcEBHg3On6syk3hSKNmZk19GkH/DNiln8gHQqBRNjqM36Qh16dyEd5cqpQUNF9begR5NtGzI+ULA+f00haefe+sMa4GKkjpxw8u/dTYDuPtomxVGis8LA9v0064GlW9abV8zoWL1cdR8OJKz+lzeObmEE+VpzjZFpJvx9cm9fHNyH9n6Mnq4enJH75HMj6orMz199efc0VsIuduVl8a6zJMoZDLGB0bxwtBpuCnq8ld9mLiDpamHyK+qxFhvAemuVPP1+PkM8Gm98H/dhu9IKslDb6rh7u2/2I7f13cMj8bX5VQa/NtblNcIN5ZW4PNx1zIpuK7s/eqME/x5NhEXuZK1mSd4PH4ClcYaPjm+i4m17d4bfaWt/Z9nE/kwaSdnK4oJdvVgftRAFsWOaPIGsCUUUjlzQsaTECQkY16ds5OfMzZQVFPWrv4uVo6Xp/H00Y+I94xmYfgs+riHO9skh7D59BkKdXqenjweN5WKN7fuoKBSx9JDR8kqK8dNreLJScIittpk4pWNW6k2mfhm30G7wkifAD/MFgsahbAeuywijMEhIYR6umOxWkktKuGHg4cpqNRRpNfz4B8rWHPnwna/fy1WK0+sXAfAiqRkAGb3681rV0xvss+ssnLmf7+UYr0gzkslEqbFxjA+MhwvFw3F+irWnzzFxlOppJeWcuMPP7Ns0Y34ubq2y0YRkc7CLIYmi3QDrgsT8jP6q31YnbPVllMkSOPHHZHXMSVglEPHa5cw0t/7JgByq/ZxoOgTDhV/iavcDyugN+VjsZoIcR1FP68bHWkrwwaEs26rEM+7dU8K82c1zIswYlAEfLUJi0XYEXjpgzW88uRVuGqE+KNVm46RlJIDQM8eTedH8VX5UWEUd8IuNBazxVZm9hwqTetixdQuDRPw6ivs5505H7mDSrxV6+o8jpSttBlafn26Msd4RphNrfvBc9R8OAIrVpZlbeHL1OWYrOJOhkjb+C5lP+8c3crzQ6YR7xPE4aJs/r1vLSaLmZti6sq7P79/LQCLYkfw2+ULydaV8+jfy/kwcTtPDBR2Hv5IO8aXybv5ecotRLh5s+S0sCv+0sG/2DTzHjxVmsYGNMNX4+dTYzYx5Pe3eXf0lTax4/zkqgeuftSWnLX/L6/b7WtT9ileGj6DGA9f3jiymSvD+/PNhPnM3/AdAEklo+jrFcDWnFSe3rua/w5LIN47iNSKYp7csxKjxcK9fTtWZUopFW5k54SMZ0bQGP7K28PPmRvIqWq5HPmlxJHSUzx66G3G+A5gUcRsgjW+LV/UhTldVMxzUyeyYIggNrooFTz4x0oMJhMbUk7z56IF9Pave415FZV8vGsPx/PyqTIabQLIOSZGR/LGrOlc3kv4PJx/HmDhsEHM+t/3ZJSWkVZSyp70TEb1bEVVqvOEDitCrpTfjyXZjl0V15dXZl6OtBmh5V8r11Ksr7IJJx/Nnc2k6MgGbebF9+OrvQd4acMWCnQ6XvxrC+/MaTnZuoiIMzGL6yyRboCkNg3qJP+RTPIfecHHa5cwcs475PKQ90ku+520yg1U1GQB4KfuT6TbNGI8rkDSvqI3TTJ6SCQKuQyjycyKv442EkZ6hnjTNybIJn4cTMxg7p2fEhsVQFGJrkEIzmXDommKyQGXsy53FbOCr0QhdWxSF5E6pDIpKhclBn1d8idDVesSQVWfFwrl4ua4pGytQeVS9744X9xpjpYEi3OVZc7Ra3AEvYdFtc04ILRX42pRXZkyYyVvJP/AvuKklhuLiNjhg8Tt3NlnFFeGC2GQkW4+pFeW8kHi9gbCSJyX8Nl4pL+wsx3t7svsnv3YX5hla3OwKIt47yCi3H0AmNNTKPn43L41pJQXMqyN5YJd5ArbjZVKKsdF3vTvSku74SqZnKvC+5OjL+e1w5u4PmoQfb0CCHIRvL+ydGX09Qrg/cTt3NxrKLNrbQ938+b6qEEsPnWgw8JIfRRSOQlBo5kWOJJthYf4JWMDpyozW77wEmJH4WF2Fx1jVvBYbgpPwEXWub9XjmRqr7q109iIcNvjXn4+DUQRgP5BgYAgSmSXVxDl03BDSgLM6de40kB9XJVK7ho5jGfWCOFbSXn5rRJG6idBtQLPrvmLX4/UhX/Pje/HSwlTmxVF9mdmsztdeC/PHxQP0EgUOcetwwbz65FEkgsKWXPiJHmTxhHgpm3RThEBg7kCqUSBQtp9PxvdDdFjRESkMe0SRs4hlcjp43kNfTyvcZQ9zeLhpmHSmFiOnsji6ukDsVitjX7U7lkwjoee/wkAi8VKpd7A/qMNS/P6+7hx1bSBNMV4v0mU1pTyWvJLJAReQaA6CLm08VT5q8QShh3Fy9+D3LQC2/PinNZVPCg6r11bwlkcgZtnnZtsWWHrvYsqSpoPcTk/tCV2aCT3vXVz24zrZqRWZvFC4ufkG0pabiwiYodig57Cah3x3g0FwQHewbxXvY28qkoCNMJNSrxPY9HQQ6mmwlgntka7+7Iq/TjZ+nKCXdxZnyVUzVDL5DaxxFl4KjU2WwB81EKlNWXtb5TBYgIguTSfA4WZfJy0s1EfJosFeRPVN9qLVCJlvN9gxvsN5kjpKX7L3Mie4iSxrHYtJquZ37M2s7lgP4siZjM5YBhQtxvWHVDJ5QTWu9nXqpSo5XKqTSZifBt7w3hp6m5ydTXtr34RW09wKa9uXXlRrapOfHxh3UaWHjoKwDUDBOH0xYSpLc78yuPJtsdz4/u1OOa4qHCSCwoxW63sOpvBlXHNiz4idWzLf48ot/FEaC9ztimXDBZEYURE5Hw6JIw4g4cXTcLVRYW0iWSRg/qF8q97Lgfgjc/+wmhs6CoW5O/Bq09ehfa8nfn6PHnkMcqMpZisJj45/X6T7T4b+k07XoFIfXoPi2ogjKQcTGNMK0rHnjqU1uB5ryH2d3EuFGF9QmyPzx7PaqZlHVWV1ZTmNy+ixA6NZMXnG2zPTx9Jb6Z192d74WHeOPG9WDLOSUglUtRSJWqZEo1MhUqmRC1VoZYJxwB2FR7t8je31WZBDDjfynN2a2R1P3XNeWuc44boQewvzGTCnx/hplQRXOuN8fFl8/BWuTjG6HZyfjlzqZ0yxharlSqzkUf7j2duRHyj844WRc4n3jOaeM9oMqvyWZa1hQ15e6kyt+6G9mKnpKaCN5N/YF3ubgAe6nUdIZrmS7J3FTw1jXfztSol1SYTPq6NPxdyWd37zGhu/02Yu6puvWZqIlHr+bjVXvPWlh38cECISZ8/sD//mT4FoFVy1MEswftYJpHQx7/lpK9Bbm62x+cnaRVpGitWMvX7iXIb33JjEYfRnURZEZHOol3CyMGizwBwU4QQ7T7TbpuC6mMcLf6OScGvtt86O7hpW3azmzmpPwBD+vdkw44T5OSXoVLK6RMdxPgRMShayKsw2GuYQ2wVaZnh0waw+ee/bc+3/bGHW/49t9Hivz4Ws4Xty/Y1ODZ4cudWEeozvC68JTetgPTkbMJim0/GeGhLElZr8zeYgyfFIa1dTFrMFk7sPU1Oaj5Bkd1j4dwWVuXs4IOUn7v8TbczUUjlaGQqXGRqNDIVmloX/HPChSBqqOo9rv+8ocBR17auvcKOJ9z5zNz2SIvvW2cT5OKOj9qVI0XZjA2MsB0/XJRNkIs77sq2u2cfKcrmu4nXM8K/p0NslEmkSABTJ7gvSyUSenv6c7KsgEAXt5YvuED00PhzX/Q1LAy/gnV5ghCwInsb2WIuEo6WCZXU7tn/Kjf2nM41PSbbFbm6Emp5098XKnnz66rmvueP5eYBQnLX4/kF5JRVUFJdjb6mhmqTCYPR1GZbtUolPx0+xse79gDg5+rKs1MntulWMKe8AgCz1Uqf195t0/jl1a3Le9bVKK3JYHfhF2TqD2K0VOEq9yHeay4DvATP8B/TbiVKKwgYw3wX2q7bW/g1pyu3MD/8K9uxoyW/cbT0DyqMuSikLviqhDCssQEP4qUUChz8nv4ghYZTGC1VrM561nbtEJ+bGOF7WwPbjpT8ytGS36gw5eOmCGSQ93X09bgCgNMVW0ip2IBCoiG1cisjfO8AoMai42DxEnq6juTy4OdsfaWUb2B/8feU1WShVQTQ12MmA72vBbClATBYKvkyZRY3Ry1lT+HXpFZswQoM8JrLcN9FHZ5rZyOXdJ0ccyIiXYV2CSNHir+2Pc6rOsQo/38ilTRMmqU3FZCh29Yh4zpKoJ87N145vM3XXRM6/wJYI2KP8XNH8MUzSwEozi0lMyWXlV9s5Io7mi6/tOzj9eSn1y2svQI8GH912//OHaFHTBDRA8NtniuLX1nGE1/d0+w1v72/tsV+fYO9mDBPSC60celOLGYL7z7wFf/94/EulSi1o/yU8RdfnfnT2WZ0OhqZigC1Nz5KIfTLR+WJr9IDD6Ubngotngo3PJRatHINbnIXW5JLETDWJoqzFxctAe7rO5q3jm4lxNWjNvlqDv9L3sOzg6e2eawsXRnplSX4axwnKsilUnq6efNH2lF6e/ojQfBe8dc0zENQXzhpqoxpa3gobhz3bv+FmERfpvWIxWK1crKsAJPVylXhnSsku8o1XBUyAYArQ8ZzsCSZFdnb2V2ciOUSj3M3Wkx8fWYFu4uO8Xjsgi6doLW5fBzt2X0+XVTMU6vWcyAr2+55mVSKRiHHTa2itKptQkNWWTnPra3zvizQ6fj32g28POPyVvdR2YHwH5Ola4vJ9tCZivgt/QF8VVFMD/4PWrkvRTVn0Mg8W774PLL1h9lZ8AnTgp/HWxWB3lRMll5IYq2V173Hr+jxGmZrDf87NYepwc8S7ipUmJCdd09xrPQP9hR+xbiAh/BX9yav+jhb897FYjUT5zkHgLOVfzMh8HG8VeHsLvwcgF7ulzOrx+s2AcZXFU26bi+b895iQsCj+KtjKanJYHPe61hqf2OG+DQsHLE2+wV6uU1hkPd8qsylSLk41mJdXYgVEXEGHQqliXSbRlrFBsqNGUwMehm1TKzdDvBhSvM3yPa4L+bjC2BJ10eulHPvGwsA+O9NQtjSR49/j8ViZdYdk5HUC5mymC0s+2Q9nz21pEEfd758PXJl50eFXffYFby44ANAKKsbHOnPTU9dZfP4OEdVZTWfP7WEI9uOt6rfRf8Rdi32bzhKWWEFBzcn8vi0F7njxevpNyqmUXuDvoak3UIOhN2rD6Err+KxT27vyEu7oPyetfmiFkUUUjmhLgGEuQTSQ+NPiMaPEI0fAWof3BViCce28sL+dSxNPYShNlzmho0/IJdKGeLbA4DFk4Qqabf0GoZcKuPdY9vI1pcR4uLBPwZM5JrIAW0e01etJdrDjykrPwHqEqKGab34x4CJTOsR267X8tqIK3h+/1pmrvkCT6WGx+MncHWE4OH41pEtfJm82xYWBHD39l+QS6XEuPuyYnrbPtNTQmL4dOw1fJi4g4+SdiKXSIl09+HuPo4tbddWJEgY7NWbwV69KTSUsjp3F+ty/6bQ0Lr8Uhcrx8vTuP/AazwQcx0T/Ye0fEE3J7O0jGu/+7FBzpDLInoyp18f4gL9CXJ3w1UpeLsdzytg9lfft6n/Ir0epUzGA2NHs/FUKkdycvnlSCK9a0Nibhk6qMU+NAo5BpMJD7Wat2YntGn8YHfneWq1l8TS5UiQkBDyXxRSIZeRh7JHu/oyWqsACS5yH9wVQbgrggjUNM7TopCqkVqFNZNcorSNez77ir5lkPf19HIXhG5PZSjlNdnsK/rWJozIJEpi3S+n0pTPrgLBs72f5yx8VdFoFf5UGHPxVUWzr+gb+ntdRYz7ZNtr7Fs9i8TS5UBjYaSHyyD6e10FgBdh7ZqProjoMSIi0pgO3U2GacfRz+sGNmb/kxXpi5gU/DreqqarvXRHKkwVVBrL8VB64iJr3U1NvOeEes8kGC0G/i5aRoRrPH6qMGQSBYUGIXdEqu4w04PudLzh3YixVwmhS9f/YzZLXl+O2WTmw0e/ZfGry4gb3Qs3Ly0VJZUc23GSkvwy23VX3T8NgEnXOa7CQlsYd/Vwtv42jG2/7wXgh1eWseabrfS/LBaNVk1xrrDQP7bjJLpyPeF9exASHcCO5fub7devtpT0c4sfyK5xNwAAIABJREFU5Ll5b6Mr13N89ykenfJ/ePi4ERwdgNpFhaGqhuLcUvLSC7HW250aPr3pxMLOZE3OLgA+O/27ky1xDAqpnBhtKDFuwkKpl1sY0doehGj8kYk7MQ7j30Mu599DWrfLe2P0YG6MHtzk+TUJd9g9/lDcWB6KGwuA0WJm3l/fMDk4mk/HzkMllVNTm9B0ZfpxHt21jINzH0MpbfuicohvD/6cdpvdc4/Gj+fR+OZj7BNCe5MQ2hsAL5ULp+c/ZTu3fuZdjdpPDI5mYnDX/U32VXmyoGcCN4ZNY2/Jcdbk7GRPcdIl60VSZTbw2olvOVZ2mnui517UNy7vbf/bJorcP0bwknxorH3RztgOzympRMLyRTcR5ePNtQPiuOqbxeRVVPLyhi0ARPl4c1lE82FyAVotpVXV6I1GxoQL3/OyC5yfx5kUGk7hr45tUpxoC2GuI+jjkcBv6ffhr+5Nb48EYmtFDZmk9dUeq8zCOkpvKsFf3VCQ9tf0YW/RN+hMQsVJtUzIBSWX1OWkOeftIpMoMFkFD6AiwxlyqxI5UPSD3TEtVhNSSd3tUYC6b6vt7U7I2/Eb5ki8le6EuQQ61QaRroOnomuIyR3eZvdWxTAz7Es25zzF6sy7GBvwHGHa7p9AKaUimR8zvidDLwgYN/a8hfF+kzBYqlmavphRvmOI0drfNRzrd12D579kvMqUgFsY7jOrUdsDJWs5XXmQAZ6THP8iuhkLn5+HT7AXXz67lKrKakryymyiQ33UripufmYucx+c7gQrG/LE/+5BIpWy9Vchfr4op6RBzpRzRA/oyb+XPsyWX3e3KIycI25MLO9t/Tdv3Pk5x/cI8ehlRRWUFVU0e51vcNfz3DpQkswHp35ythkdQi6R0ds9nMFesfT3iKaXW5gY6nIRcqI0n+TSfH6Zcgsu8oZ/3wnB0bxxZDMlhipblRuRjiOVSBnh3Y8R3v0orilnQ94e1uXuJrMq39mmOYVVOTs4q8/hmb6Lusxi0dHsTs8AhBCzu0Y1n9ctu6z1ld/OIQFbeWA/rSsfz53NDd//RLVJEDkfWraSX2+5gXCvpsNEhvQIIbmgEKPZzMFsIRHr0B4hTbbv/liRtFPUFzxE6pAgYVzAwwz2uYETZWvYW/g1B4sFb9+rQt/HRd66dYq52cTswoaQXKqyjXk+5/KF1F1hxWSpYrjvInp72F9D1hdF6vd/sSFBgkIqx2hpew4fRxDnEcWTfRY6ZWwRkaZwSPyBRubNtJD3+Tv/dTblPMUgnzvwUDomYZ0zOKNL5e2TryGXyunrHkdS+THbOZVUTYb+LNX5VU0KI+eTUrGPCf432j3X0yWOtTlfOMTui4FZd07msiuHsvqrzexZc5js03noyvVoPV0Jjgpg2OXxJCycgFdA55bnbQq5Us7T397HtAVjWfPNFo7vOU1pQTmu7hpCa5OxTrxmJNNvGY9cKW8xQev59IgJ4p1Nz3FwUyLbl+3j2I5kinJK0JVXoVQr8PL3oEdMIP1G9wJg5IxBRPQLdfjr7AiZVfm8dPwru7khujqucg3Dvfsx2rc/Q7z6oJFdnAskkTpCXT1Ry+R8c3Iv8yIHIAVOlQs7km8e2Uycd6AoilxAvJXuXBM6hWtCp3C8PI11eYLQvDX/IHpz90xo2R4Sy1J59NA7vBh3D0FdOO9Ie9HVGAFQymXNJnUFWFGvbG576R8YwMszL+eRZasAoezvnT//wa+3XG+rYHM+V/SNZfFBoaLNl7uFDY2LWRjxVkZwonwNJquhgddFfZRSVwyWykbHiwypdttr5f4M9bmZAV7XsuTMzQCcLF/HQO+6DURBvJDYcnw0uF4hhD5pZJ7kVR8n1LWuamFe1XG0cn9U0tZ/H0uQ4KOKpsSQhlbecqWhix0XmZoyO3/PzkAvVioT6YJcvD6BIiIiIiIiIiIiIiIiIiIiIi3gsIyVUomC0QFP4amKYl/B+2gVbdsZ7yyy88p46cM1AHzwn+vstvkz+3fcFR483fd53OTu3Lnvlgbne7n15kDpPrvX2kMpVZOpP4GvqnESq0z9CRRNKPOXKl7+Htzwrznc8K85DunPkX01xdCp8QydGt9iuxEJA1mr+7bN/Q+a2I9BExsnLmsPnTEf56ixGHkx6St0pqqWG3cRZBIpw737MSlgGCO8+7WqpK3IxYOnSsOnY6/hnaNb+ThpJwaLicDa6jTjgqJ4uDYXiciFp497OH3cwwG4J2ouOwuPsCF/LwdKki+JPCQ5VYU8dvgdXo6/n54XWSx+qKcHZbnV6GuMHM7OBWBAcOPXuOTgEdYmpzhkzCv6xJJSIHh/fbRzN2eKS3h42So+u+ZKW4Ll+gwLDWFMeE92pJ3lr5TTALy2eRuPjRvTZK6RnPIKThYWMT4y3CE2dyZxnnM4VrqMtVnPM8TnJjQyT8qNORitVURqhe+9QE0cJ8qENXRP15FoFf6kVe4gtyoRN0WAra/TFVupsejwU8eglLpSUJ1MtUUIiTo/oatUIsdDGUJy+Tp8VFFIAIVUg4vcB2rDY4b4LGBP4Ze4KwJtVWkOl/zCZf73t/l1DvddyOqsZ/Eq6kmkdhxWLBQbzmBB8FiJdW995aLujkamoszoHI+RqkvIA1Ck++DwFX9fz+vwVEawJecZR3ftEIpKdRxKzGi2zenKFCb5X46b3N3ueU+lF2U1rc+gP9R7BiuzP+as7hiBmkhAQl71GQCOlm5hlO+Vre5LRKQ78dnp30nT2S/F2JXwUGiZFSws/KYHjbKV0xW5NLksMILLAiOcbYZIPZRSBRP8hzDBfwglNeVsyN/L+tw9pOtznW3aBaWkpoInDn/AawMeINQloOULugkz+/TiWG4eAPf+JlQpu3f0cPoG+COTSjlTXMyyY8fZduYsA4ODSMzLx2huHGrRVh4eJyRrTyksZP3J02xNTeO1Tdt4ctI4u+3fnD2dud8sIas2z8nnf+9jRVIyk6MjCfPyRCaVUmkwkF5axpHsXFIKi5gSE9UthRGtwp+rwt5jd+EXrMj8JyZrDVq5X4Owl6E+N6M3FQOwPuf/MFuNhGtHMy7gYVsOEQCZRM7Rkl8pM+ZgsZpwVwQy0ldIfh2hHdNo7EmB/2Jb3rssTbsNtcydkb63E+sxzXY+3utqpBIZewu/psKUj5sigFF+d9DHo23VggDCtaOZ0eNF9hV9x/6iH5BK5HgpQxnkfUOb++ruuMjVThu7yuT4UBpz4eVI1HOQau9zeN8dxaL/DovuE+R+O1p/je5jLPrFYClEIg1E5rsKJB1PjizSNO0SRm6J2dns+WCX4cwK+4Zig2NUfkei07X8QTRZTahlTX9ZVJurkLch6eJ4//l4KvzZW7yKExVCvLS3UvComRF8FwO9pra6LxGR7sL+khOszGn9D4Az8Fa6Mz/scqYFjhQTqYqIdBO8lO7M6zGZeT0mc7IinbW5f7M5f/9Fm4Ok1FjBM8c+4Z2BjwLgpez+CVlvHjqIbWfOsjMtnfxKYcf6+XUbG7UbGhrC5/Ou5JYff+VITsdFsHN+IW/OSuDa737kRH4h/9uzn1g/X67u37j6iI+LCz/fPJ9Hl68G4O+zGeSUV/D9gcNNjqGQdd9qQj6qSGaEvNTkeaXUhSlBT9k9V9/TIlw7mnBt6ysGBmniuDb882bbxHnOsZXmPZ8ot/FEuQmFH9QyD+6N3dTg/A0RDT11e7qOpKfryGbHU0m1jfq52HCVOe8mu8oi5hhpDmvNXiwVbyHzfAcU/cBcdOFFEUsZSJSXtPhywXzEtYogtIqgC9V9u9FVtfxBDFIHk1KRzLTAGY3OWbFytOwwPV3aklxWwgCvyQzwmtyGa7o2u9cc5t/Xvcv4q4fz5Fd3O9ucLkXGyRzuGPZ0o+OjZg7i34sfcIJFnY/BUsP7KUudbUaTKKUK5odN5eoeE1FJW186UEREpGvRyy2MXm5h3BV1FdsKDrEmdxfHyk472yyHk19dzAuJwo3jawMe6PZCrlIm43/XXsWSQ0dZnngcgJTCIqqNJjzUamL9fZnRuxfXDIhDKpEwKCTIIcLIOTQKBZ/MncPV3yymWF/Fs2v+IsLbi0Ehjdetfq6ufHf9PAB2pJ1leWIyBzKzyNfpMJjMaJVKeni6ExcYwLjIcCZGid5mIt0DD4Wr08a+EB4jFxNW4yEk8nAk6pnCAVn4BR/TXPEfpKrpSNSX7ob9JRc8r9M3V/pLYJzfJL4/+xU/Z/zIeL+JAFisFrKrsliZs5w03Rnujro0bnBF2o5viDf/+PR2yoqEXbCUg2lsslPC92Lmh7NryasudrYZdhno2YuHe11PgNrb2aaIiIg4CKVUweSAYUwOGEaGXgjRWJO7i/W5u6kw6Z1snWNIrjgLwBvJ3/NUn1s7bdyXEqbyUoL9hfKuB+5q8rqBwUGkPPFIk+dlUik3DR7ATYMHtGjDM1Mm8MyUCS22++GGa1psc44QD3d2P9i2jZ0x4T0ZE959qy6KiNTHS2k/ZUBncME8/NpZcrrLYSkGSWcKVxashh2gsl/G+lLhkhNGKvUtK5Tj/CaQVZXB+rzVrM8T3CeXpH9nOz8tcAaDvYY2dXkjDGY9WwuWkqk/TrXZ/gLtnpgPWt2fSNdG46pi8vw6F9J9fx29pISRAkMpy7K2ONuMRkglUm4Mm8b1PachoXGiPRERkYuDc7k47oi8klvCZ7Kl4AArs3fYhIXuzraCQ6zw2M4VwZc52xQREZFujDPD8mosRnSmKlzlDg7bsOgxlz6A1bAZJBqkLjci1T6ILZCuNgmwKX8wcr9tWCrfxVK9BrAidV2IVFsn5lqr/8RS+RFWs/DbIZEGI3G5DqnrIkAImbOa07BUvo+1ZjdYipFI/ZG4zEfq2oLoatVhLlkEKJF5fQYSDeaShVhrDtWeFzZXTbnRwtiaOcg83mx2TKDRuBb9t1j132M1Z4LEFYm8L1L355DIo2xtzMXzsRqTwKrHXHqP7bhUey9S7aOtmfWLhi4jjLz7v8axpReCxJM5rWp3fdgChnmPYG/xbvKqc7FgIUAVyAifUURre7VpzFU5n3C64gBxnuPRyFpfb11EpDvybdpKaixGZ5vRAC+lO0/2uYX+HtHONkVEpFvT74m3mzwXHeDDskdu7kRrWkYpVTA1YARTA0ZwsiKd5dlb2ZJ/AJO144k8ncnnqX8w0KsXPTT+zjZFRESkm+JMjxGAAkOJw4URi/4bpG7/Qqp9GKvxIJby50DWA6lmbqO25tIHBMHB9Y5aD426/EBWwzbMZc8g8/g/UNRWnTSlYi57CjAhdRUEBInEFYk0AKnH2yDzx1qzD0vZU0jkfZCoxp83Yq04Y63EXLwIpB7IPD+A2uqkMs+PAavwOirfwVrzNzLvH2uvrbtlb2pMoMG41po9WCpeEcaQx4ClEKthFxJZwwpgMq+vwGrAlD8Umec7SFSTas9075DN9tBlhJGfVx5wtgmNiNb2arMIYo9TFfu5OvQxorSDHWBV10IiFXfeRerIrS5iY37rS1l3Br4qT16Jv58QjZ+zTRER6fb4ublSqhdcoB1RJaQz6eUWxuOxN3FbxBxW5GxnZfZ2p5Wq7Cg1FiOvnfiOtwY+jFzSfZN9ioh0Rd74zzI2r0ukT/8evPz+TcjlF0l4xnk4uwJfvqGEcNdgh/YpUY1B6nKj8FgeBTV7seq/BzvCiEQ5CqnLgtpnUQ3OWSrfR+qyAIl6dt1BWThSl+ux6BfbhBGkfkjd/lnXp6YnVv3XWI2JjYQRiURTK4osBFkQMs+3aXAr3iDpqQKQgsSl8YtsYkyg4bhWHSABqR8SWSjIQpEoBjXuT6IRxgJAZX/MS4T6wogVRP/y87FYzVSahIWTVu6GtB2xa2arCXfFxXlTplDJSUvK4qsXfiFxVwrGGhMAkf1DufbhGYya2fgDWFpQzvofdrB77WHSkrKoqqwCwMVNQ1T/MGbdOYkxs4Y0uGbfX0d5Zu7bPPbRbcSN6cXXL/zKoa1CwjZdmR6fIC/GzB7CgqeuROOqajTm6aPp/PDqco7tPAlARbEOq9XaqN2Sk2/jFeBh106AqsqqZu3sKHnphSx5YwUABzYkUpxfhpunC/GX9eb6f8wivG9Io2vqJ3u99fl5XPfIDFZ9vYUVn28k83QeSpWC8L4h3P/mgkbX6yuEuf/5ndVsX76f3LMFqNRKYodGcs3DCQwc16dN9v+WuQmL1dKel35BCFB780r8/QSqfZxtiojIRcHmp++0Pa401FCqq2LO299SbTQ50aq24aV0Y0HPBK4LncJfeXv4LXMTWVUFzjarzaRUpLM8aytX95jobFNERC4arFb4a9URLBYrh/enkZdTSkjoxZmTzNm51goMpQ7vUyJrKHAg7421ep39tko7IkEtVlMyVuMBLLpPmmhhAuRg1WPRfYnVsBGrOQuwgKUCicre97Icc8ndWM3ZyL2X0G7/hCbGBBqMK1GNR6qZh7loHhJFPBKXa5Cq59g8VEQa02U8Rs4R1dOXqJ4XTkQ4fbaA02cLW2yXrk9jWdZvnKg4jtEiJGxVSJX0duvDnJCrCXMJb/WYvd1Hkli2lQn+N7bX7C5L3tkiHpn6Ip6+bgwY1wdduXCjfWT7CV644X0efm8h028Z1+CaPz/fyA+vLkfr4UJ4vx541woR2an5HNp6nENbj/P4J7cz5frGpd72rD3M588uRSaTEj8mFoBqvYFjO0/y2wdrST2Szit//qPBNSmH0nhs2ssgkZBQa4t/Dx+O7znF9uX7AVj43NVE9Q/Dzbsu1Ol8OwG8AzxaZWd7OLH3NE9f/ZZtDmOHRNB3ZDRFOSVsW7aPnSsP8PQ39zIyYWCTfRTnlvLpk0tY8eUm+o3sxajYYHJS80jafco2z3Vty/jnFa8CkJmSS3CkPyOmDaCsqILDW49zYGMiD7y9gBm3TmiV/TpTFWtzu0YuFU+FEDf72oAH8Vd5Odma7o09AVFEBECrUqJVKZFIuueeilKqYEbQGBKCRrO94DA/ZgiL59TKLCdb1noWp69lSsBw3J1YXUJE5GJCIoEpM+LZvC6RwSMiCQq5eNcQgWofJEiw4pzf+YLqkgvQq53X0tRvVJMCgQWsVUi1j9gNwREQbqHNZf8A0ymk7i8iUcSBRI25aLbdK6ymVKQuY7CaUrFUvILU/dnmX0oTtH5MKVL3F5C63o2l6lcsle9irfwUmc9SkPq2a+yLnS4njCRMiGP+7NYnNm0rP/yxh4+/29psm9OVKbx18lWMFiNhLuH4qnyxYqXQUMDRssP8P3vnHd9kvf3xd0ZHmu69J5TSsqHsLUs2iIIIuL0u9Lq315/XddWr14kDcbIEAQVZssqGsguFDlq6955pM35/PJ00adImJYB5v168aJJvvs85T5s83+d8z/mcSxXxPB3+AmH23Q06Zoi8D1tzviat6jy+su5Yi9vW043xvLNT/pibcwcvMfuRifzjnQWtymrO7L/Iy7P/y1cvrmb49AE4ujUHHGY+dAuhvQMYMrkvUuvWf4LrP93O8td+Zf2n27QGHA78foJh0/rz0oqHsbZtrn3LSy/k0RH/4sz+i1yKvUxEdHPE+Od3NlFXW89rvzx2VYbHZD598ke2/hCDvZMd0ZP6tDqWMXZ2lLqaOt5a8iXVFbW88tOjAIya1fw5uBR7mZdmfch/HviGb2Pfxt1X+4V6/8ZY5I4ylp94B6/A5i+9opzSVr8DgI+Xfk9mktD+cMEz07n71TlNv8OkM1d4Zsp7fPncSvqPi8InWH+wck/+ietCW0QiEvNy5D0A1zwosjHrN2IK9vFu7/f5LfNXTpWepFZVi4eNJ+M8b2GMx9g2wq916jq2527lWPFRihSFyCQyIh2jmO03Fw8bQT/gyTOPMdxtJPMDmr8nzpWd5dOkj4ly7M1T4c8AUKgo4MW453gk7DEGukQb5Uvj79JcCyYLFq4VIkSM8ujHKA8h6Hy06Dw/p229IQIkVcoaVqZv55EwXYt3CxYsdJRnX5/Fs6/PMrcZXY612ApXG0eKFGVmOX6+wvSBEY0y+arH8Yg63OpWjMgqAo0yCa7S42hzPEUMYofnEVk3rNk1dWiUGdpjLhJ3xI6vIpLNQlW8EKRhiO0WdtA23ccEHbEeiQ9i+8cRy+9HWTgRdc0mxPIHWo8RSRAKR26sEllTY3Bg5L7bv+jw5CvWPdbh9zg5mlid+Crs7fSnD23IXIdUJOW5nq8QLG/djz61KoVPEj9gQ+Y6not42aBjHi7ciLOVJ9XKCpIrtGup3KiBETsHGQ+8eXsbrZF+o3syYsZADmyKZf+mWKbf35za5eTuoLMEZc6jk/j+/9aToUMkVyIV8+Qnd7cKigB4BbozZu5gtv4QQ+LpK60CIxePX0YkFjFkSttMiyG39mPrDzEknW3brcAYOztKzIZYCrNLGDVrUKuASCMR0WHMeWwSq97fzO9f7+L+/9PekrAkr4yXVvyjVVAEwM3HudXj9EvZxO48h1+Y0L1hySuzW/0Ou/cLZtJdI9myfA87fznI3a/O0evD9ZItcn/oLLOKrFYqK/hv4vso1UrGeoxHIpJwpOgwv6T9iJVIygj3UU1jVRoVHyd+SFJlIgNdBjHKfQzl9WUcKjpAXFkcL0a8gq/Ml2C7EDKq01sdJ6kiETuJHSlVyWjQIEJEesOYYHmo0X4oroMglwUL5mCoWy+GuEVxsOAsP175k6yafHOb1C5bsw8x12+c2dPiLViwcOPhY+tutsBIXm2RyefU1B1BXf0LIuvhaOpPoan9E7Hjmx2eR2z/JKqSR1FXdkNkO7nhWTUoE0GjQiSbDYBIEoBGcRBsp6BRV6Ku/B9CmY1uRFa9kTh9gKrsKUTSIETWIzpkm6HH1NRuR6OpQCTtBWJ7qD8P6jJE0mAts0oRSYJQ12xELO0BIhEikR2I/14C3wYHRibc2mI3veH+SVFbz4ZVR+k3KISgUA+kVhLSUws5HZvCo890rg+ycxcHRuQGBEauVKcy3nNCm6AIQIg8lFEe49iTr71eTRs3cyvesL6BbbIpGuk7OoIDm2JJPJUK9xtWAy2RinH2cKQopxSVUo3kKsGrsD5BOHtoV9H2CBB0JBpLURpRKdVIJGLEWoRiG21XVNcZZJ+hdnaUcwcvATBoYm+dYwZP7suq9zdzem88/J/2MXYOMvqMjNB7vNMx8QBNY8WStvaHNJQPJWsJGl1NVk0+lysz9Y7ravo5hzPHb6y5zQDg1ch/IRUJf1+jPcbywrlnOFh4oFVgZF/BHpIqE5nrN4+pPtObnh/vOYHXL7zMj2kreCniVYLlIcQU7G01f3JlEiPcR/JX3k6ya7Lwk/mTUZOOg9QBN2vjNVUUqo59JixYuJlozCIZ7t6HP3MOsTJtG+X1VeY2SytKjYo/svfzYOhsc5tiwYKFGww/mQfnyy6b5dipVdlNGzumQuL0AeraP1FX/AdEtojlD7VTDqMbkc0tSFy+Ql35BeqqZQ3PShFJQxHL/9E0Tuz0H9Tlr6EsGAtiN8TyBxAZEEwQ2U5BrLqCqnQpEtd1rdrn6sPgY4qs0VT+hFqVDigRSfwROzyDyGaC7nkr3kBVNB3Ezkjsn0Ekm2uwXTcDN6fMsgULFixYsGDBggULFixYsGDBggEYnDGy8L5RbZ5766X13P/4BGbPH9zq+a2bTnHy6GUmTuvbYYOcHLo2Y8RBS8eSq7EWW2Mvtdf5ulxqh5XIulPHV2tUiG+i1npOrrrPk6tnc3eXqzmxK44Dm06QEpdBcb6QwldbWYuith5lne4UtKtLQlrSlPVwlVhkeP9gzuy/yLlDCW26rJzee6FpjDZa2glQnF9mkJ0dpTBbqLP08NedCu3hJ7xWkFWsc8zVJTS6aJxj248xrf7XRmWp/l3SQ4XnDDpuVyIRiXmk2/VRZ3+L58SmbBEAB6kDPrY+FChap+THFh9HKpIywWtSq+fdbdwZ5BLN4aJDFCoKCZGH8GfOZkrqhL8TBysHrlSnMtN3NrHFx7lceRk/mT/p1WlaM906g0J9c2SMvP7bX/wWe57xkWF8tmRmU/eUlYdPs+1sIhlFpag1Gvxdnbglqht3jxqAg63hiu1KlZpNJy+wIy6JxNxCSqtrcLC1oZuXG5N6CTpU8wb3xlpq2Pd+YYXweVt95CwHEq+QWVxGTV09LnIZfQN9mNm/J+Mi9e8safNbm89Ap/w2Ne2dR4BJvbp36DyaColIzEzfUYzzHMj3qZvZnnPkutTd2ZF7lEVBtyKTWLoNWLBgwXBM3S63I9SoFGTXFOInM03TDYm7kM0vaSp90YJYyDqXeifrHtOAyGYcEq3dZVqMseqDxO13vXOJ7Ra3aA3c8Jz8YcTyh7WPd3gOeE7ra4YeU2QzHonNeL3jmsZbD0Tittng8dcb37ywkvUf/9n0+JMDb9JzSMdK640SXz12KIm7/zG2zfN9+gex7KMdHZrrtSenAhDk37VtNQ0ppenvPJBLFReZ7D2tzWsaNFwoO08/lwEGH1OjUXOo8DdOFG+jvL6Qf/ZYgaOVcAN7rnQvVmIbejqaprPJtaa9hhWNi8eWHQs0ag3v3PsVBzbFYu8sJ3pi76aWvg4ucmzlNnz1wqo25TCNSLSUfOhj0UuziDucwDt3L2PWw0L6mLuvCwknU9n+0358Qz3bdM7RZifAsGn9DbKzs7TbAMSA7iBSK8NuGjRqYa6wPoEAhPYK0DnWJ0R/SuCRojiDjtuVzPAdRaBd+yJZ1wovW682z1mJrVFqWgfTChT5uFi7YC1uG2j1shV8yVPkNmmGZNYIATpZnQylWkmQPIgQeSiXq5IY7TGGjOp0RrqPbjNXZ7jZNEaS84oorKjivm9/A+Byfuva5sTcQhJzC/kt9jzLH5hLmKf+a9GVwhIe//F3UgtaC8iVVNUQm5JJbIpQXvbTodMsu2c2IR7tiwFvPn2RNzfuBqBtuQmNAAAgAElEQVS6rvX5zyurZGdcEjvjkhjePYiP7ppmUCCjpd/afG78vyN+mxp95xEgNiXT4PPYFThI7Xii+3zGew7i48RVZNfo7253LalS1vBX7jFm+pnm82/BgjF89NZmtv9xmuFjevDGB/NRKJRsWnsMgJi/LpCdWYJGo8Hb15kRYyO4beEw5PaGBfUmDRb0It7+ZCHRw7qhUWvYu/M8OzafIS21gPKyGpyd7QDwD3Ineng3bl80TOd8i2d9Ql6Odo0Nub0NG/e80BHXW1FdpWD7H2c4dTyFlKQ8KsqqEYlFOLsIXaRc3R3o3S+QgUND6TswRGfzFAClUs3OLWcAOLD7IqnJeZSXVSO3tyU4zJOR43oydfYArKw7FjwOMWNgBIQuYKYKjFiwYCxGBUZkMmviz2USENx6lzo+LhPbq8Qx9TF5dKQxphiMh5s9owa3Hz2aFzCfjxPe59uUZQx1G45rQ71+UV0hRwoPUlpfwu0BC8it1S686W3r0+rxkaJNHCvazEDXKezPX9PqNbFIwqGC9TdsYKS0sG02SCNFOUJ/8paaIAf/OMGBTbH4hHjyv12v4OTu0OZ9y55fZVIbew0P54Xl/+Cde5ax+gMhEqpWa3D1cuLWu0ez5JU52F2VqXSt7fRs0EcpbCcbpKAxq8TPeIE9d19hjohBwg330o+XdHqualUtiRXp+gd2IdZiKxYGdU7XqCuwERu+a6sv3CVChLOVM05WzmTXCF0yRCIR3rY+2EnkhNl342DhAapVVRTXFRNiAuFV4LrVU+gsmcVlPPLDJlILhM/YlD7hjAwPxkUuI7esgo0nLnA+M4/88koeXL6BP565G3sb3ZmB2SXlLF62luKqGsQiERN7dWdUD2G+4qoadl9IZt/FFAAyikq555t1/PbEXbg7aG+r+sepi7y8bntT/NNGKmX2wEgGhvghs7Yiu6ScP89c4lxGLoeT0rjv2/X88sh8bKTtX8Zb+q3NZ6BDfpsaQ84jwL6LKQadx66ml1MYnw94ni+T17Mr77hZbNDF7vzYmy4wciwjgyEBzYH70zk5LI89wRczZ3Ronu9PnmJD/AWmdA8H4LGhQ1q9vuvyZZKLinh48GBtb7fQSa6kFFBcVMkLj/5MWmpBm9dTk/NJTc5n2++nee/zRQSFGH6DXFxYSU11HW88t5bTsamtXissqGj6v6Za0W5gxMXNnpKiKupMmAUMsGd7HJ+9v5WqSkWb13JrhPVxbnYp8ecyOH44ia9Xac8cAMhML+L1Z9aQmdZWrLSstJqzJ69w9uQVNq45ylsfL8Q/yPAAd6i9n8Fju4KUqsymjmAWLJgbowIjM+YN4tP3/+Tc6TTCwr0RiSAlKY89O+KYd5fuLyFz4uXuyLsvtC9Q9vr5lyivLyOt+gqxxdo7bbwV/y+d7/9m0I+tHp8q3skMv6WEO0S3CYx42gRRqLj+WwLq4vLZdBQ1ddjI2i6kz+4XBEXDBzSn9jeWpIyYMUBrsCE7JZ/qCtNmYZQWlLPshVUMndqPl79/BKBNV5urudZ2DhgXyY6fDxC78xyTF7ctWwM4vuMsAP3G9NT6ekfoP1YIRJ6JuQiAsl5lcLbJ1Zwvu4xaozbaJmMY5zkQB6mdWW3oDN62PiRXJlGnrmuTNZJXK7RS9mxo2RsiDyFPITxXp66ju4NQphFm343fMteRXCncQAbLg01iW36t7iDdjYhaoyE+K5//LhQyAaf0CW/1+h1D+vDCmm1sPZtAXnklX+8+xjNTtX8WAV5et4PiqhokYhGfLp7J2J6tA1JzB0Xx00GhC9l/tsRQWFHFe5tj+HDh1DZz5ZRW8Oam3Wg04CIXgrQ/PHR7UxlJI3cN78//dhxk+b5Y4rPy+XjbQV6cMdZgv7X5DHTIb1NjyHkE+OngKb3n8Vohk9jwTI+76O4QyFfJQgbS9VBek1iRTn5tMZ43UXeajw4dZu2C+UbPc+/AAdhIpZTUaL9uTwgLY0KY4eKHFgwjJ6uEV59aTXpaIWMmCOuOQcO64eRsR0F+OTs3nyEhPpuiggpeevwXlv/6KHYGlLwDFBVW8O5rGzgdm4qPnwtDR4Xj5eNMbW0dWenC9ev44SQGj+je7jyfrrgfgNoaIUuvrLSal59cScaVzmeFbfr1OF9+uL3psW+AK4OHdcPTxwmNWkNBnrCpePFCFonxWdw6S3cWel5OGU89+D1lJdVN3QNHjetJ9HDhPJaVVHMo5hJHDySSnVnCsw//yJe/PISrm+5S95Y4SO1ws3EyW2ea5BugLbqFvw9GBUYWPTAGLx9nNq+P5XCMcBPs6+/K489NZcqMGzf6N9xtpEnnK6svwN1Ge0RWJBKh1ty4PaNrqxV8/eJqHvvv4ladWc7ExHNk62ls7WxatZ9t7ByTnpDdZq6q8ho+/edPJrfxwtEkSvLK8Ap0R6Uy7Ab+Wts5YuYg/Lr9zqHNp4jZIOxCjpnbvHOVcDKVjV/+hY3MmhkPGl4vqIvgSD+GTevPkT9PA/DVC6t46O35WLcIcCnrlMT+FUfvkT2wd9IddDhflmK0PcYyw/fa3ciZkiGuw0iouMRfeTuY5tO8A1qoKORESSwh8lDcbYQdtGB5CBfLhW5CFcpypjSU+gXZBSMWiTlZcgI3azccpNq7NnWUPEWJ/kE3GMO7B7UJDjQiFol4ddZ49l1Mobquno0nL/Dk5BFItZTvnU7LbirxuGNInzY3840sGSksdjeeuEBibiE7zyeSVz4aL8fWC9afD52mpqF05rmpwo7/1UERAJEI/jl5JIeT0ojPymftsXM8MDZab/aELr/FDXnbhvptagw9jyCcS33n8Voz03cUTlbCuf/w0i8or4Nr+aGic9dNZy5jSCwsZNnx45zPy+OBjZsA+Gb2LACKaqp5fPMW8qsqAfB1cOTjaVMRAa/+tYvUkhJq6usZFRzMUyP0Z+P+fOYMv52/wPCgQJ4fdWNeS65XNGoNyZdyeOWdeU2BkZZMnzOQ9/61kb07zlNYUMHKFQd4cKn2jhlX88evsRQXVbLkobEsvG+U1s6DarUGRa1hZaG2MquG/52w6uRGEQgbxF9/3KB1IRHz6DNTmD53YFNQ42qKCyuR2enO0vvwzd8pK6lGLBbxxgdCkHDoqNbf55Nn9mPDqqN89b+dFBdVsuyjHbzytuGaa+H2gRxRmKck+nJlhlmOa8GCNowKjIhEMGl6XyZN77jI6vXMXP87TDqfq7UP2dVJuFq3reO7WHYEb5lpxBLNwahZg9i77igndp+nW78gahtSBs/sv4hapebh9+7EsUXUesT0Afz01kaO7zjHc1PfI6xPECX5QuT89L4L+IV50Wt4OOcPJ5rMxn5jIgnrE8jvX+3i9692tXpNJrfBO9iTKXePYuZDtzTpoWizE6Akv1yvnQc2xVJRWk11mbAzdTlOKDNJT8hh9YdbkDvKkDvKiBgUil83QUdCaiXhtZ8e5cVZH/LuvV8B8NtnO/AL86I4t5S4w4mIxSKe//YhgwVW9fH0F/fxSvZ/Adjy3V4ObT5JaO9A7BxkFOWUkHYxi6ryGn6Me7/dwEiymS9qPRyCCLP3N6sNnWWk+yhOl55kY9ZvpFenESoPo1xZzqHCA0hEEpYE3ds0NkQews5cQbupVl1Dd3thYWQttibALpCzpafp4WB8NlEjN1vGCMAtUe3vCDvZ2TKyRzA745IoqarhYnY+vQPa6tZsPZvQ9POcgVF6jzuqRzCJuYWo1BqOJWcwc0Dr39OOc8L3iNzGmlv79mh3LpFIEHN9c+Nu6pQq/jqfzJ3D2r8Gm8pvU2Pq82gOxngIwS+pSMLb8d+bPXPkcOHNERgJd3fnwylTGJe1guVzWmf5ZpdX8NO8eVhLhJvXBWvXklxURHc3N/41fhxWEgkqjYbR3y7nnyOG620EurhfPxxsbEgsvL50Y24WBgwJ1RoUARCJRTz+3K0cPZBITXUdOzef4d5HxiOV6g/MFhdVMmVmfxY9oLt8TCwWtRt06ApW/3CwaRPu3kfHM2PeoHbHu7rrDvBeOJvB2ZNXAJg2d2CbgEhL5i4cyo4tZ0hNzufA7ngK/zkJd4+2Gc/aiHQKMZtWXEldBVeqBGmCYLmPntEWLHQtRgVGWlJUUIGNrRX2DrammvKmYZTnHWzJ+oJ8RRoAZ0t3k18r3CzHlx9iQeCr5jTPKKY/OJ5FL83i+zd/49z+S001muH9g5n/9LQmYdVGnNwdeP/PF/jhzd+4eDyZSydScPcRhPQmLx7FXS/MZP0n200WGKmtVvDtq2vJSMql94hwPAOEoIJYLEKj0VBdWcvFY8kse34V1RW13PnsdJ12Arj7uOi18937vkatJTMlKzmXH/+9oenxvW/MY/5TzengwVH+fHHgDVZ/uAWA49vPkhKXjr2znBEzBjL/6al06xtkkvMCgtjtf3e8DMDW7/exd/0x4o8lo6xX4uLpROTQ7oyYPgA3b92dgEAQzjIng93031Bdr4hFYh7v9iTbc7dyuOgQZ0pPI5PY0dMxitm+c5oEWAGC7EKoVgm6H85WznjYNNdih8m7caUqlRATdaQBKLgJM0a6eekPKkb5ebEzLgmAhNxCrQGCs2nCIk4iFtHDR39NvLdT8+I0rbD1ec0vryS3TKiHj/TzNKjrSr/A5sXjqStZegMjpvLb1JjyPJqbEe59eaTbbXyZvN6sdiRWpKPUqJDeRN3vribS07MpKALgJrOjsq4OhVLJm3v3UV1fh41ESnltLWq1Gom467OfLOhmxNiIdl93cJQxaFg3DuyOp6y0mssJOfSIMkz34s57TZvhbSzKehVH9wsBX0cnGXPmD9HzjvbZ99f5pp8nG5CJHz2sG6nJ+ajVGs7EpjJhah+DjhPpaN4N2pMlQtWBJTBiwRhE7akXG4jRgZHN60+w8rv9FBcJKY0eXo4seXAsk2feuKU0pqaX02hkEnv256/BWixjX94qvGyFL6E7Al+mu0P70eTrkSFT+rK9bEXT4zdWP2HwewN7+PD6ysd1vr7opVksemlWq+cGTejd6njamP/U1FaBBoDlr/7K9h/38/ovjzN8hvYazpK8MhZGPM2etUeaAiOdtRNga/Hydu1sDzcfZx7/7yLhQeP/eggI99F7bnRhZSN8Bcx6eEJTx56OUFJXQVl9ZaeObSoGurS/6LqWzPG7jTl+2tNXX4x4RevzEpGEaT4zWpXSaMNeas/yQT9ofe3OwLu4M/CuDtmqj+yatkJ5Nzoucv2Be48WZSklldVax+Q0BDJUag19X/mkQzaU1dS2elxQ0Sxy2/LGvz18nJvH5Zfr//yZym9TY8rzeD0ww3cUSRUZ/JV3zGw21KnruVyZSQ8H0wXRzYVIJKJWqUSt0TSVfQFIdCx+j2RkUFZby+czplNaW8uWhEvXylQL7RAcqj/o2T3ChwO7hVLRlOR8gwIjXj5O+Phd+w5V7XE5MReFQtgg7DcopMMdYq4m/pxQaigWiwjtrj9Y7eHl1PRzZnpboVZddLcPRCqSmK0c8FRDYOQ2//Zb414LslPy2Lp8D2f2XiA7JY+ailqk1sJa2dnDkcAIX3qNiGDknGgCehjW0UdZr2LnTzEc2HCc1Lh0yosqkDvZERwVwMg5g5l6/zisbAxrWjLJeiEAb29+gejJfYWuTGsPs+PHGADSLmZSXlSJs7sj/j18iJ7cl9ufnt5qjs+e+J7NX/3V9Pi9rS8xYEJvvcd+Zeb7xG4/0/T4h4sf4xvWtgujLp+BTvsNkHDiMhs/2865/RcpLSjH0dWeiOgwpv9jIoMm9Wm6pzEGo2bYuukUyz/fxby7htEj0hcNkHAhiy8/2o5CUc/M26ONNtBQyitrKa+spba2HlmDsKajvS0O9tdHBkuY/QDC7IUbcw0aRHqTOy2YglN7LyC1krTJXGmJs4cjtjJrKktvri4c14LcWsMvvF2Bg9SOcIdAs9pwM1JSV0GBotTcZpgcqVj/ItW6RW15Tb32LgVVtXWdtkGlbl1qUa1orn+3sTLskmxr1byQqFTot8VUfpsaU57H64VHut1GfHkKWWYMLF4sT70pAiNikYhpPcKZs3IV/o6OejvR9PX25oujx7h/w0Y87eVEuAs35NX19bz61y4SCwupVwk3fsnFRTw7ciTe9vY8v30HycXFVNbVkV1ewRPDhhHqen3dcN/IODrrF0Z3a1FOUlZi2FrMTYswvrlp7IYD4B9ofOvzRpFWtVrD1OFvdei9lRWGB4+txFIiHIM5X3a5Q8cwFY3HrVPXYy3uWFdTU/Lnt7v54p8/oKxvHSBSKYXHeWkF5KUVELvjLD+88SurU7/A1Ud3VnVmkpAV+fqcD8lMbN3JtKywgrMx8ZyNiWfjp9t464/n8Q83PGOmOLeUmspa3pj3Eaf3nG/zemF2MYXZxdRU1LYJjExaPLpVYGT3qoN6AyOl+eWc2iWUW0UOE0q6dAVFMpNytPoMnfd7/cd/8u1Lq9C0uPYX55ZyePNJDm8+yaxHJ+ET4ql3Hn0YFRhZ9/NhHn9+KhNbpGoNGdEdX39Xfvluf5cGRtRqDYdOXGZ7zAXOJ2RTpOOL1MPVnt4RfkwZG8XQASGtdh2uJbm1KZTW5aPSaBeBinKyCH51BXJHO5T1+cQfSyZqWFtlco1aw8r3/6CmSsGgiYalHFpoJrfWvDXZkY4hliBjF5BQkWZuE7oEhQE3/C3H2FlrX6DJrKUolEocZbZ8cOetHbKhZbYHCLoijdTWGyYS2HKcIa11TeW3qTHlebxekElseDhsLq+d/9psNiRWmE736d/f7mDn0QR6d/Ph0+dvuyaivC351/jWYuP9fXzaBEhaPl5354I2c9iJxXw0Vfff13/bec2C8UgNKA+0tm6+HWnsDqN3XiMEUruK6qrm1rwyufHaJi3n6yiGNhtoZIBLD7MFRurUwu88ruyy2bKALx1P5tOlK9CoNdg72zFpyRi69Q/GwdmeqgohizIjIZuzMRe5eDSJgRN7txsUyUsv5Kmx/wdAWUE5IrGIUXMGEz2lH07uDpQVlHPo9xMc/fMU2Sl5PDvh33x5/B1c9ZSvN1KUXcK7iz/n9J7z+IR4MnS6sPnuFeRBbZWCrORcjm8/w+Bb21Zw9IgOI6CHLxkNDSYOborlic/vw8ZOd0eofeuONAWIJi3WrevT6Lc2nxvPRUf83v+bkIH5zQsrAZBIJUy+Zwz9x0UhsZKSHp/J1u/28vuXOzsUWNKFUYGRvJxSempJd4uI8iM/p+t2G5NS83nni+0kpebrHVtQXMmewwnsOZxAz27evPTYFEJNJF5pKL9lfEB8+SGcrNyRiLQvOC2Bka7hjqdu5Z17vuLFWR8w8JZe+AQLO0gikYjivDIuHEmiIKsYzwA3Hvj37Wa29sYj38w6FP522qPVFozjZg2MFFZWEU773/+5Zc2lKa722nc6PR3tKa2upaaunmHdAo3SMPB2at4pzSmtaGdkM9klzeO8DCi/MZXfpsaU5/F6YpBrJANdIprq5q81pghYaxo25bYeiket1nDyYgY5BWUEeFsyKSx0DIVCf6CjsfwEwPYai6WaElvb5jW+od1w2p1PZkVdnRJ7B1teemtuh97r6e2kf1ALBrr05KcrWzv0HlNztCjObIGR3asONmUjvLv1JXoM0i1aXppfTnWl9tbfjXx4/1eUFQgZP2KJmDfWP83Qaa1L+iffM5YNn2zlq+d+oTi3lGXP/MwrK5caZO8fy3ZSnFvKktfnsfCl2Yi1BK3VKjWKGu2ZmRMXj2bFq2sAqKms5fDmk4ybr7uL1+5VBwGwtrVi9LyhOsc1+q3LZzDcb2Wdki+f/rHpsUgs4s2NzxI9uYWu2uxo5jxxK89PepuEE8YH9owKjHh6O5EQn41/UOt0sYT47A5/IA0lLiGbp99cR00nvnAuJufy6Cur+ej1eUR2v3YCP0kVsdwT8h4BdtePFsLfhVGzo/nPFgc2fvkXCSdTiN15DhACIw4ucgLCfZn18ASm3jsGOweZma298SirM6++SIAlMNIl3KyBkYScQoZ3b7/E4GJWc8C9h4/2YMKAYD8Sc4W0/LPpOQwINkwoUBuu9nYEuTuTVlhKfFY+tQ2ZG7btlNWcTmtuI95SiFUXpvLb1JjyPF5vzAu4xYyBEeM7SjUm104dEcnOowkM6RWIn6dhO5m62BubRFlVLbPH6q9lt3DzUFpUBd3aH1PY0J0QwMWl/fbj1zMuLbowZmcY/zl083CgvKyG2tp6BgwORdKFGVvdHQJwtJJTXm++svJ9+ad4KHQOVmKT9QYxmIpiwW+RWERwVEC7Y509HXH2dNT5+oXDiZyNiW96PO3BW7QGCADmPjmVHT/GkHo+gwMbjlGYLejFufu6tmtDcW4pU+4dy6JXdQfMxBIxMh2SEhPuGsn3r68FhOz53asO6gyMZF/OIyFWCDoMmzEIex3lcS39bs9n0O731T4f+fMUxS0SLcYvGNE6KNKAzN6WJz6/j8eGatfy6wg3x/aMBQsWLFiwYMGCBQsWLFiwYMGC4TQJlxgVkpt1x2A+/2Ar+bllDeKrGhIuZPPrz4e5//FbjDfzKmpq63n9wz9aZYv0i/Rn9JDuhAV54OJkh421lNqGlLyi0kouXylg//Fk4i4JLUUrqxW8+uEfrPr0Pmw7oIRrDCM8buNc6V6sxNbIJU6IRG3jUfZSS3pqV9FnZAR9RlqydbqCcqV5BWv9ZcYLLVlojVKjIqH85swY2RmXyL2jB+p8vaSqhoOJVwBws7cjQkcL2Vv79mDN0bMAfL//pNGZDtP6RfDlrqPU1NWz5YyQZTAvupfWsWqNht9iBaE1qUTMLb30bMViOr9NjanP4/VEP+dwAuy8yKjOu+bHLq2rMJmI4WsPTua1BycbPY9ao+HtFX9hJRVbMkb+ZlxOymPAkNB2xyRdahZpDA2/cTNBu0f4IJWKUSrVnDlxBZVKbVSWR6++gaQm56OsV3ExLpNe/bpObF6EiIEuEezNP9llx9BHpbKao0XnGeVx7TubBkYIHWY0ag3fv/4rD723UGt5iiHs+/Vwq8eT7x7T7vjoKf1IPZ+BWqXmzN4LAEy4S7/Ewp0vzu6UfQDufq70HxcFwKnd5zn5VxxlBeU4ebTNhGksowGYuEi3XS391ucztPX7ap9P/nWu1ePxC3SX+nQfEIJPiCc5BshstIdRGSNzFgzh3kfGs2ntMV5c+gsvLV3JprXHuefhccy4zfQtaDfuOENBsZC6by+34ePXb+fzfy/gjukDGdg7kNBAd/y8nQkLcicsyJ3BfYO5c1Y0y96+k/++ehv2ckFUJr+wgo0t2g11NTZiO86V7uWb5H/yccK9fHTp7jb/LFi4EalUtl9j2dV42FoCiqbmbGkS1arrrxWqKTiXkcvqI2dZfeRsm9fUGg1v/763qZTltuheOjUvBoX4NZWm7Im/zEfbDqBSty90l1tWwYGEK1pfWzisH852QrrrR9sO8NG2AyTkaO9q8smOQ1zMFi78swdG4eVor3VcSxr9vhq1RtMhv02Nqc/j9cYId/MIemvQUKQoM8uxdXExNY+Kqpvze8VC+xzYE9/u62Wl1Zw4KqTpu7jKCe1+4wZGbGytGDhE0KYoLqpk66ZTRs03dlJU08/rVx4xai5DGO7etkzhWmOudufTHrwFuZNQIrLhk63c1+sZNn2+nYrijpeMxx9NAoRSFrFETGif9ktZPfybJSkyk3LJTMrVewyvQHeju7BMXDyaiQ1Cqiqlir2/av8b27P6EACu3s4MmqT7utbSb30+Q1u/ryblXHqrx90HtB9gDeltfODQ6CKumbdHM/P2aMpKqlEo6vHwcqKrGr8cOJbU9PNrT0wluq/h7eiG9A/h9Sem8vy7GwHYfyyJO2ddm3bCu/N+ZrTHfHo7j0EqNl5USqIl4+RaYa4e59eaWXu+ZJJvJI9FjDW3Kdc1jUri5kIm0a2gbaFzHC48p3/QDYhIBP6uzrz1+x4ADiReYXxkGO72duSXV7LhxAXiMoQLs6+LIw+OG9zufP+ZP4X5X6wmu6Sc72JO8OeZBMZFhhLo5oxELKaiVkFmsXBzGpeRS3JeEeMjwxjVI7jNXC5yGe/cMYWlP/1BWbVw87jgi9XMGhBJdKg/dtZWZJdW8OeZS5xNF3ZWQzxceWG6/h2Zln5r87nRPkP9BppanlbU1lFVq0DToNRZp1SRWVyG3MYaB1sbgzqYGHIeATKLy/Sex+uNaNdI1qT/pX9gF1Cj7nw3i67g+PmbMwutM/zd1nCXzmexef0JZsxru2GqUWv4/INtTUKlU2b171IdjWvBgntGcvxwEhoNfP3xTuRyG8ZP0Z0lpaxXkZFWREi3tje5vfsHMWBIKKeOpXA4JoHln+0C4N5Hx+s8TwV55Vy5nE/0cP3ZhFcz2DUSW4k1tarOt1I3lpMllyiuK8fVWreGR1fg5OHIe1tf4j/3fElmUg7Zl/P48umf+ObFVQxr0MqY+sB4BhrQwbIgswgQxE8BpsoXG2xHpaHtqn2N3xgcOVu4D/7UwZaailp2rzrI7MdaZwheOp5MVrKwRhh/54h2s2ha+t0Rn0G736X5zQF+iVTSrq4LYHBHn/YwmbqNUqnCTm7TZUERgPQcoQOGj6cTI9pRC9bF8EFh+Hk7k5VbSnr2teum0dNxOA5WLjhamUbQzhyiRI3UqfW3fbxRKK+vwUosQSa5cRXQzU29mf8eLIER06JBw5GiOHOb0SVoNPD5kpk8/tMfAMRcTCHmYkqbcd5ODnx7/1y9LWtd7e1Y/egCnluzjeOXM8gtq9CaldESK4nu9pJjIkL4bMlMXly7HYDymlrWHY9j3fG2v48BwX58sniGQW11W/qty2fQ73dGUSkLl62lqrYOhVL75z69qJTJ769oemwjlSK3tWbVI/MJcNO+YDH1ebye6GYfgAgRmuby5WuGOW9sriA3JacAACAASURBVEat1nA07oq5zbhu+Dut4UQi8PFz4bP3t3L8cDIAw8f0wMVVTlFBBds3nyHhglDq7uXjxIK7R15T+xpRqdRUVQrBxOoqBfX1QgBJrdaQnVmCXG6DndwGK2v93z1RfQNY9MAYfv42hro6Je+9vpFffzrMwKGhuHs6Ul+vorhQ6CyWlV7M2VNXCAv35uNv79U634tvzmHpPcvJyynj15+FUoW9O88zbHQPfP1cEEvFVFcqyMkq4dKFLNJSChg+pkenAiPWYiuiXSM5UHDtsuqvRq1RszP3GAsCJ17zY/eIDuOb0/9h58/72fjpNtIuZqGsU3Jg43EADmw8TmifIB7+YBH9xkXpnKe6vPPZ1I0tcfUhtTb+e6SxPe/ouUPY8WMMCbGXyUrOxa+bd9OYxmwRoCm7RBem9rtlRx1rmf71jo0JOloZfVY3rz/Byu/2U1wkpBp5eDmy5MGxTJ5p+vqw6oYTFGJEu92QADeyckub5roW1Ktr2Jz1BdtyvkEmcUBE2+jR0vBvDJ7PxgR1w52l3swZAqbk7XPbmOQbyS0+Fv2RzqIyYwaRVCRBKroxbpBuFOLLUimpK9c/8AbF3taajU8uAuDnQ6fZEZdIemEpGiDA1YkJvbpx96iB2NsYdnF1d5Dz/YPzOJyUxp9nEjidlkVBeRUKpQq5jTX+rsLuRqSfF6N6BDMmIqTd+cZEhLD9OWFxvOrIGfZeTCG9qJTaOiWuchm9A72Z3i+Cib26d8pvbT4DBvmtVKsprqzu0HEVSiWKSiVKPeUx+s4jgL+ro8Hn8XrBWmyFt8yNnBrj2+d2FEUnAiOznl5ObqH2z7+9nQ27v3rM4Lm27L9AXHI2SekFJGcWoqgTbsiLy6oZsuQjne9bMj2ax+5ov7ZeqVKz5cAF9hxPBCA5o5Cyyhrs7WwI9Xdn/KDuzBrXG2up7uvD29/t5I+Y87xy/ySmjYzk0zX72XowHqlUzMQhPVi6YDRWUgkJafn89+e9XLoiaMW4OcmZP6k/Cybr7ragj7/TGk6jgf/7cAH/enYNxw4Kv6/G/1vi4eXIu58tQnYNW/Wq1RoWTvuYqiqFzta6NdV13DP3s6bHUisJcnsb3nh/PlF9dXcuWfzgGBwcZXz3+S4UCiUpyXmkJHdOb8jZRc4nK+7n3Vc3cPbkFUDICvljXazO90jb+dvXx2iPAWYNjABszNrLbL8x2Jph41JqLWXq/eOZev944o8ksuPHGPY1lJjUVNaSci6NF6a8wz8+WMTcJ27VOoet3Ia62nrsGzosvfTT4wYf39OIe9zOMnHxaHb8GAMIeiJLXp8HCMGKfesE37v1CyakV/vdelr63RGfQbvf1rbNv/96hf6grqre+HsSowIjWzedYvnnu5h317AG8VVIuJDFlx9tR6GoZ+btpi1VcXOWk1tg3KK9oUU1Lk7aWw11BVHOo4lybj/K1hFMIajWWTqz2LoeUWs0HClIYZJvpLlNuaGRmDEwYc5dt5uVXfnHzW1Cl1KvVCFryIh4aNxgHjKgbMQQhncP0tsO11CcGrRGHrllKI/cMtQkczb6bYzPIR6uXHjvKZPYowtTnsfrBVdrR7MERjpT5ujmJKe4rJq6euOzCr767RAFJaZv556eW8KzH28iLadt1m9pRQ2nLmZw6mIGa3ac4qNn5hDk0366+ZXsIj5be4A1O5q1INbuPA3AwlsH8fh76ylvoY2SXVDGxyv34SC3ZdrIzq0f/m5rODu5DV+tfJiNawTtiP2748nOLEaj0eDj58LIcT25beFQ7OTXNgNUo9E0beoairJe1SQdoI/Z8wczZmIU2zad4tTxFDKuFFJRXoO1jRXOrsINs4enIwOHhjFyXPsbdK5u9nywbAmnjgkZf3t2xHHhbAbFRZXUKZTI7Kzx9nMhPMKH6OHdGDKiY8Hzlgx162X2tr3l9VVsyTnAPH/TN/LoCJHDwokcFs5D/xFa6G74dBur39uEsl7F18//wuAp/fAP92nzPjcfF8qLKqmtErKQBtzSC4kRwaqupveoCLyCPMhLK2DP6kNNgZEzey9Q2tBKW1+2CLT22xQ+O3s4kpcm6K0p65SUF1Xi6KZbV63UyBgBGBkYWffzYR5/fioTpzbXWw0Z0R1ff1d++W6/yQMjPbt5k1tQTk5e50XF0rOEvuIRLdKEuppIxxHk1qZQWpePSmN8tN6cF9XiugqTzDN823/4dPACBrkFsTc3AYDHj63m4+g7mOQbyZniDB49torDt74AwM8pR1mZcpycmjL8ZM7c130484Jad1moqK9l6Nb32D3pKT6/tI+/suPRAItDh7C053gAFh8U0rwvleVSrazjieNrmt7/j/DRPNEwDkChrueFkxvYm5uAlVj4cI/07MarfabiYKW9L7g2dmbH82dmHHKpNTuzL/LPyFuoVCr4LukgY7zC+XDQvKaxjX4COn2dtedL7u02nGOFqezOuYSVWMJITyFl8mrbtmbG8XXiAdKrivGROTEveAB3hw1DIhITX5bD7fu+BmDD2Ifp4dT8mUgoy2Xuvq/4dcxDRDn76vTNHNH8RsxdxnOzUV5fxZ68E+Y2o0u59gUN1wd/V7+vB+wkhl8rTElndCxW/OtOAGoU9ZRVCCnRT36wgSs5xR2e64sXb0epat69e+rDjeQVV+Bkb8uyl+/Q+T4XB92bVrmF5Tz07zWUVNQgFokYFy3c/A3vE4KTg4zSimpiTiZz4HQKmfmlPPLOr/z81iLcnOQ65zx0NpXismqeumss9jIblq0/SGFpFRv3xpFdWI69nQ1P3jmmSZz409UxKOqUrN1x6oYMjJhqDdcR6utV2MqsuPNeoUym8f/OsvP466YwC4lEbLK5dOHiKmfhfaNQjFFxKT2X0joFnra2LBv5EECHS7kbu/vo6/LTku8u7wVgW9Zp1o9+Wu94qUjCOM9B/J4V0yHbTM36jD3M8B2FjQm0GY2lUZR18Wu3IbO35ZsXVqJRazj65ynmhU9rM77XiB6kns9A2ZApd/FYMr1G9LimNncEkUjEhEUjWfn2RrIv55F4MoXwgaFNJUQSqYRx83V3hGmkpd+m8Dm0TyAJJy43PU4+ncqACbr1eq5cyDTqeGBkYCQvp5SeUW3b60VE+ZGfU2rM1FqZNr43e48kkppRyJXMIoJbqNkaQnxSDpkNuwxTx2lvhdgV/JbxAfHlh3Cyckci0n5BjHLS35apESux1Gx1y8V1plG6j3LyJaEsl0FuQZwuFlSHg+RunCnOYJJvJJfKcunlLPxtrU49zheX9vFK76n0cvHlXEkWb5/bSn1DevadIa0DcE/HrmN6QB/u7z6CIkUV0hYLxG+GCWn0CpWSEdve54NB8xjrFQ7QFPxoZGXKce7pNpzVox8gt0bw+4WTG/g6cT/PRk3qkL/785J4o98Mwhw8+F/8bmYG9OHbYYtZcvB7LpXlEuHk3cpPoI2vLf1869xW7u42rMm2F05uAGhl26H8ZN44u4V/9Z1OLxdfrlQU8dqZP1Cq1TwUPopIJx/6uvgD8GvaSV7r0/zlvinjDN0cPNsNigBmvWApNSrUGjViMwrZ3UxsyTlodjFdCxZuNsz1/WRMRp3MxgqZjbBWsbLq3I7f1ZkaVg07hxKJmDD/zqWK/9+3O4SgiFjE+0/OYlT/tjeHM0b3YvX2k/xvVQxFZVV8/Ms+3nqs7Y1LI1eyi3l28XhunyiUf8tsrXj58y3U1Ss5cOoyK99eTLeA5vbVBSWV/PDHMRLT86lR1Dedp45wM6zhOoTmxgvNmlKD7nRxKssS/+LtfvOJcPSjuK7yute2m+w91OyBkbL6SrZkH+Q2//H6B19D+o1tDog2ZoRczdg7hrP5611Nj9d/tOW6DoyAkBGy8m2hQcmBDcfo3j+Eo1uETLroyX31Cp9Ca79N4fOACb3ZtmJv0+M9aw7pDIxkJedy5UKGUccDI9v1eno7kRCf3eb5hPhsPL2djJlaK0MHhDBxVE8A3vl8O5U6/iC1kV9UwVufbgNgxKAwRkZ3XLy1syRVxHJPyHs8Eb6cx7ov0/qvo9hIzLPjUGSii2ovF18SyoV6y1NFGZwqyuD24IGcLRGifRfLcunVcFO+LGE/93UbwYyAPoTYuzMroC93hw3jq4QYvkpo+8U9xCOEhSGDCbF3Z5BbEP1cm2viZBJr4Z9UuCjZiKXYSa2xk1q3CYz0cvZlacQ4whw8GOHZjRGe3Zjm35vTxR3/4NlIpMwK6Ms0/97UqOq4I3gQ/VwD8JY5klVd2sZPbb62JMrZp5Vt0/x7t7Hty4QYFoYMZpp/b4LkbozxDueO4IGsvdKcFXBnyGDuDBnM5oxzVCuFFFuVRs2WzDhmBepv22bOWmkQsnosGI9So2JL9kH9Ay1YsNAhqszU0tz6OthlNSVnk7I5dVG4vs0d10drUKSRO6cMJCxACL7sjk3UW9IzZmDzenBo7+Cmn8P83VsFRQAiQ4RWshoN5BV1PvviRl/D3ex8EL+ZY4XJJpnrfFkmAXI3Jvr0IUDuRl+X679cMETuSw+HIHo4mNfWXzN2UaHsmLZVZ4lZd4SaSv0txfeubW5pGxTlr3VM71ERrW7gD28+yfKXV7crrFqQWUTsdvNpu/iGehE1XNgoPrL5FBePJ1OcK9yfTFximBxES78N8Rna93v4jIG4eDnh4iXEFHatPMipXW0F6ZV1Sj5buqLN853BqIyRWXcM5vMPtpKfW9agMaIh4UI2v/58mPsf75q6sJcfm4JYLGJHTDwLn1jBnCn9GNQniCA/V+zlNohFIuobfgml5TWkZhRy9FQqm3edo6a2nui+Qbzx1PQusU0XIzxu41zpXqzE1sglToi07CDZSzvWdsnZyoFcVZGpTDSYAkUpdep6o1NBo5x9+TbxIPVqFQnlQhuoz4Ys4PNLe6lXq7hUlss/eoyiWFFFkaKSXi6tMxd6u/jxZcI+APJrK/C0dWh6rTELwlh6ubTNhnK0klFZ3/E2iE5WMqB5MeRiI6TlWYulKNRKnX5Cs68t/bzaNseG+VvallSez5niDL5NOtBmTqVahVQsYYqfoKr9/oUdbM2KY17QQPbnJVFWV8MMf/0tyWzMvOtRUleBTGbpTGMsu/KO39SiqxYsmItqlf6FdlfgYHXtdNSuBX8dvdT08/TR+jN+h/cJ4XJGIWq1hhPx6dw6QnvZi7WVFE/X5vWDXGaNjbUURZ2SUL+2WclO9rKmn6tqO6/XcaOv4W5m1BoNx4uSucXbNJnlJYpK5FLzrVM62yx0lp/QDv79Sz+ZzpgOUl5fxdeXN/Bsj0VdfqzPnvgeRfXX9B4VQc8h3fHr7o3c0Q6VUkXuFUHn4siWk5zdFw+AXzdvhtzaX+d8L/7wGEuHvwpAXnohv364mb1rDjNsxkB8Qz0RSyVUl1WTk5rPpdjLpMVnMnzGQKKnmL55iaFMXDyaC4cTSb+U1ZSp4eBq39Su2BAa/dbmM9Ahv61srHjkv0sAeGfRZ6hVal6Z+T5T7h1Lv3FRWFlLyUzMYcePMWQkZNN9QAhJp1KNOgdGBUbmLBiCRCJm5Xf7KSkWRHqcXeTc8/A4ZtzWtl+5sfy65SRXMovIaohgFZdW8d2aQ3y3RmglJBKBCBHqdtL28gsrWPLUD5RV1KCoU6IxIMVv/7pnjLLbRmzHudLfOFm8TeeY13v90aE53W2cya299hdVtUZNWnUu3e3bVybWR29nP1IqC7hYlkOIvbCz42JtR6DclYtlOSRX5BPl7IuiUUfiql9TyxRU2VU7L6baibEz4U2/6Ko+1lfXf+vyU3hKeLKln/psU2s01KjqWNpzPHMC2n7ZSBuyYxqzZOYFDeDXKyeZFzSQ3zPOMtwzDI8WwSZdmLtdboGiBF/ZtVfwvpmoVtXy05U/zW2GBQs3JcUK8wQcHaW6dTVuROKScgAQi0V0D/TQMxq8WgQ70nPbCrU24mTfVgNGLrNGUafEVYtIv1TSfO1WqtrvttQeN/oazli+u7yX3zNiKVRUUK8WNjMdrGz5LPo+opz8qaivZfyuN9kyTtCZ+zppF3tyz6MB7gwazsPhza1cd+ScZUXyPjKri/CSOTEnYDB3BY8AmkvZMqqK+CZ5N6eKUymtq8LdxoE5AdHcEza2aZ4HjwrdIRPLs6lW1fHcqV+aXrsvbByPhHesfezS2O+JK02nSilsWEVvexmAKb79+Hff1jo7a64cZm3aYXJryvCxc2ZJyGhmB0RrHQPoHKdBw7dJe/gt/RjVKgUjPSIIkHdMdqCR0R7CTf+K1D8oVJheHsFQdufFMt4zmgEuXVuKIhKJUNTUcWLnOU7sPNfu2IAevry58VmsbXXfbzh7OvLJwTcBeHfJ55zdF09BZhF/LNup8z2maMFrDGPmDeXLp36krraev37eD8DYO4Z1yK5Gvw31Gdr3e+wdwwDISytkxWtrUClV/Pntbv78dnercXc8O4NBE/vw/OS3DbZVqy1GvRuYeXs0M2+PblJp9vByQtTZ8KQePv1+b7uvazTordlMy+q4iJix7M77mdEe8+ntPAapidJb3W2cTTJPZ0itzDL6ouolc8ROYk1MXhIDXAObnu/r6s/e3AQcrGzxsnVEgwZXGznnSrMY7tmc7hpXkoW3TEit6ogQaiMSRIgQodJ0fmFjSrxljlr9hGZfO+KnWCSih6M3l8vz8ZLprwtcEBzNd0mHOFWUTkxuIu8MmG3QcdysTV8y1xEKFLoXvBYMY1XadkrMIMhnwcLNTml9BaX11/6zJRVJbrqMkbxi4Tyq1RpG3Pu/Dr23vJ2ya5t2FuTWVnqWyEZoZ9zoazhj2JZ9hlWpB/lu2MME2rmzIeM4/7u0lY1jnsXpqr/bl06vAoRgwpLQ0ZQoKlt1wztSmMQ75zfxUtRsopz8uVJVwFvnN6BsCLbc2xD4sJNa42nryFv95uNu48DZkjT+HbeBcEdfhnsI5QOfRt8DQJ1ayYRdb/F2vwWM9BS6xVh1ogPfBwMWoUbDN0m7OFGUwjdDBcFV6VUbY+vSjvJ10i6ej5pJpJM/50szeD/+D5QaFfMCh7YZA+gc92fWaX5MieGFqFn0cQnkaGESnyfsAMDbtmPrtcYNvFl+o/kupWObt6bms6S1fDXoxS7VtfvkwJvsXnWQC4cTyErKpbSwgrraOqGLkIewjg7tE8SI2dGMv3MEUgP0l1y9hc/5Bztf5dSuOPasOcSFw4kU55ZSV1uPzMEW72BPwgeEED2lb7sZKNcCuZMdw2cOYt+vR1A3BH4nLjJcA7MRV29nrT4DnfZ7/nMz6DumJxs+3UbcgUuUFVXg6GpPRHQYMx+dzIBbelFsAn1TowIjCRey6NEgvurk0vYiXF+norysGjcP/TvPNzM9HYfjYOWCo5Xpdrbdrc13Ub1UkcYkb+PbSEa5+LI96zxP9mwuu+rr4s+3iQebRD9FiPhH+Gg+u7gHP5kzvVx8iSvJ4qfLR3mx95ROH1sqlhAod+WPjLOEO3ohEglZGIZkSXQFV/sJGO3rYxFjefL4WsISYpjg2xO1RkNyeT5KjZqZAa31Q7xkjozz7sF757djI5Ey3qf91nGNeNq6dtguU5JenWvW49/oZNbk83vWfnOb0aW8edtE3rytYzt9NwN/V7+vJ65U5ZjluJ62Log6nUB/fVJV0/myFVU7mR0Sse7z1FWbfHBzrOE6y7mSdCKd/AmWC5k/t/r24z8XfielMp/+LsGtxg5yEzaK7ggSdo0b39PI8uTd3BE0jCm+wpomQO7G3IDB/JYutAZuDIy42TiwtEfzOirAzo3VVw5xqTyrKTDSKIjaGBCwFkuNyhy2bcjylYokiEUinXMtv7yHJaGjudVXyO4NkruTVV3M8uS9TQGPq8foGrcu7SiTfPow01/oZBgs9+BYQRIAGdWdy1C61Xs4a9L/MpteEkBubRErUjfzSNhtXXYM3zAvFr/WdfMPmNC73Y4qhrKzbpUJrNHNy78s5eVflppkLlP53EjE4G7t2ubq42z0+bG0c7BgwYIFCxYsWLBgwYIFCxYs/G0xKmPkpSdW8sOGpaSnFhAQ5N4qa+Tg3ov85/WNKBRKukf48PYnCwFBg6SzfP3uXcaYazbq1TVszvqCbTnfIJM4aN3JWRr+TYfmdLcxXwnDyZJL+gcZQG9nP2JyE+nfomtMP9cA0qqKmBHQLPy5KHQIUpGYLxL2kVNThq/Miacib2FuoHEpZ28PmMVb57Yyd+8ynK3teDJyPLO06HFcK1r6CRjt6zjvHnw2ZAFfJ+znm8QDSMUSgu3deLD7SK3jF4YO5r5DP3JH8CBsDGz16GXTMdFgU5NYYXxrrr8rGjR8mbwepaZ9xXALFix0jnOlpulq0VG8bTunKXA9I7ORUlevxEFuy78fmdqh93q7XX9ZyzfDGq49nn51Bk+/OkPra6H2nuzOjSO3phRvmTMxefHYSKzaZIMA9HYO1DJDM8kVeZwrSeeHy/u0vq7UqJCKJFSr6liVepD9+RfJrSlFpVFTqRQ0OMxJSV0VxYpKIp1aNw2Icvbn2+TdFCjKkYokWsdcPc7DxpH0qsKm7JlGQh2ETkqdzRiRS2XM9R/Hz1e2dur9puKPrP2E2wdyi1e0/sEWLHQSowIjlRW13DX9YxQKJTY2Ul5//w6ih3UDYMUXe7jr/tEMHtGdz97fyk9f7wPgiRd195PXR1S4jzHmmo0o59FEORvW6shQPMx4Q5pfW0xmTT7+Mk+j5nmkxxge6TGm1XMh9u5cmPVGm7ELQqJZENL+l6GDla3W9+qiv2sgv419WOtrv49/VOvzj0WM5bGIsQYfA2CSbySTfAVFfBdru1Y2brnl8VZjDfFTm22NNl1t2xivcMZ4hRtkZ2Oa56wA/W16GzF3KU1SRToaNDdd2vi1YH3Gbk6XJJjbDAsWbloOFZ41y3ED7LzNctyuxN3FnrLKWmoV9QyOCkQiubETnm+GNVxnmRs4mLMlacyO+RB7qS1eMic+6H8XLtZtN05tJLpvU9QaDbWqOh4On8gMP+1dM6QN2iBvnF1HamU+r/SeQ09HP2wkViw69LlpHDIChaoeaKuP2PjIVmxNlbJW65irxzVy9XqoM/ooVzPHbyy/Z8VQXl9l9FzG8EnSGvztPM3eRtjCzYvR4qsP/XMSt0zpzeGYBFZ8sacpMJKdWczoCVH4+rtw7yPj+eD/fjfa2BuVSMcRTT9XKIuxEtlgKzFOMT5Ibt6Fz6HCs8wPsNSv30xszYojzMGDfq6Gi7I5WdljI7ZGoe58/bcxVKtqSaxIt1wkO8iFshR+tHSisWChy8iozjObBlKovG2rebNjZOy6X7gflzMKqVeqOH85h77h16GPHeDvvoaLL8vki8H3MdA1tNNziEUiujv4kFKRh6ceYdHDhYks7TGFfg0aJnVqJVnV2psxiEXXTpzfS+aEq7U9F8oyGereven5C6UZeNkKovv2VjZax1w9DgSNlcSK1tpGKZX5Rtspk9gwz388K1I3Gz2XMdSrlbx5YTmf9n8WNzNmXVm4eTEqMCK1kjB9zkBEYhETpvbhq493NL2mVmuwthailIEh7hQVmKdl3fXCieKt7M9fS6VS6KLRKMQ61nMh/VwmdHg+X5kHMokNNSrdautdyV+5xyyBkRucGlUdRbVC9P9SeS6/XjnJv/vN7PA8/naeXK78f/buOz6qMmvg+G96JpNk0nsjpEAaVToIggiKgh2w11XXLruWte2q66prXfW1srp2xa4ICFIUpAgklNCTkF4ndWYy/f1jyEBIr5PyfP3kQyZz594zcTJz7rnPc56Cng6vwzZX7BGFkU6oteh5+uB7/WZFJkEYjL4s+MVtx473aj7k3t3UKmcjyuo6I1abvcmytx1x9qQkvlznHIHz4co/BnxhZCjncMXGagoMOoJU7a+Y156bE2bzl10fMezoL5wVmoLd4eBYfSk2u/Pz7dwI5zTkCLU/2yqOcFZoCgarmTeO/NzqNFK5REakxp+VhbtJ8A5FggS1XEmgquenZEmQcF38TN44/DPhaj+StZHsr87n49zN3DdyQYvbAC1uB3BR1ASey/qesf7DSPONZrcuhx2VxwAIUHl1K9aFEWfyQ9FvlLl5NUCduZbH97/Fv9KdI641crVb4xEGl24VRgICvSjIqyQqNpCykhr09SYyd+a6VqExm6yAs0iicPPazO60q2o1a0veZ3LgIsLVzmpvofEwAKuK38biMHGGf+emGEmQMNwrkn01x3o83o4oNJazt+Yoadp4txxf6L4D1SX8aeuHgLN7+o0J0zg3svPdo0d4x7i1MLKlYg/XD2t5LrPQlNlu4akDy6k01bg7FEEYtCpM1awr3eGWY3vKPIjV9L9pxzFhfhzJK8dud7B+xxHOnpTUqcePSYpkQmoM2/cdZ9OuY7z62a/ceolzNG5r02pKdXUcK6hgSvqwbsff04ZyDheg8mKYVzAXb3oBAKlESqSnP7cnncOskJRO7WtG8EieH3cVy4/+wn+PbUAulRGjCeTauKbTtB9Lv5in933Dog3/xk+p4cq46W0WOh5Lu4Rns75jyW+voFV6clviXBa0Ml2nuxbHTEEukfHWkbWUGGsIU/tye+I5rpVlTt8GaHW7CyLHU2Ss4uWDP9FgMzMzJJn7kp2Fk9b6sHSUUqrghriFPH3gvW7tpyccrS/gr3v+A8A/025Dq+he0UcQGnWrWjF/4VjuumE5SckRHD1czIw5ybz4zx8oLtARExfEqu92s/T6Gaz5PoPYOPfMZewPtpR/zbnhfyLd9yzXzxK8xwPgrwxjU9mnnS6MgPOqkLs+VAE+z18nCiMD2NiAaHac91C395PkE8OPxZt7IKKuKTSWkVl9mFG+HeulMlRZHTaeyvqv2xpCCsJQsTznO7c1NU7VDkcq6Xr/DZvNTr3RjN7oHMlgsTifh93uoKCsGo1agFgzjAAAIABJREFUhUatRCnvXN+CuZNGsHab84LQE++s5tDxMlLiQpHJpK5jVVTrSU8Ib3U0yD9umc+1j39MSUUtH/y4gzW/O5uITh87nMhgLTKZlHqDmcLyarKOlZBdWMmMscP7ZWEEhl4OZ7E7X0vX//4GM4JH8O9xV6KSyjHbbawt3sMjmZ/zy5xHUErleCs82DH/nx3a77SgJKYFtV1oS9ZG8sHU29vc5lSj/GL4aGrPLFl6e9I5wDltbnNJ9EQuiZ7Y7W2kEgm3Jc7ltsS5ze7ricLOjKAx/FD0G3tr3J9HZNcXAvCXzFd4Ov3PBCjF1Bqh+7pVGFl6/XRCwnzJ2pvP5BmJnHeRs2pZWlyDf4AXd93wLp++vxmVSs7f/724RwIeiKotpUSoW37TjlAnUm3p2vy/eK+O94LoDX/ossiqzSbZp+tzRIWBb4R3rLtD4JvCjaIw0gr7iSkzzx78H9t1+90cjdBVdVYDzx/6iAVhUxnnP1I0HO6ntlTsYX3ZTrcdf4xf50ZigLPoseCut9AbTTSYrS1uY2gwc/Gy5a7bCrkML7WSZ+5eyKiE8HaPcea4eM6blsyPv2VhMlv54MeWR9Tcc8XMVgsjfj6eLH9sCY+8vpKdB/Ip1dUBsGJtRqvHVXSygNOX+ksOB/RJHne0rsT17/LJt6CWnWwYOjU4idcOr6HGYuiRKTZC77k1/mLu2PVcv5mOm28o5S+Zr/DPtNsG5YpcA5HZbmFT+W62Ve7jb8nXuzucTun2/JbZ89OYPb/p8PvwSOccuNfev4nso6WEhvvhox26c8C0iiCKjEcIUDX/sC8yHkGraL5EWUckere9jFlfeCf7W54ffbdI0oewSM9gNHI1eqvRbTFsq9xPtr6wfzYddCObw86Lhz8G4Nfy1k8ehP7P4XCwrXIf2yr3EeoRwLlhU5gbOkkMIe5Hyhp0/OfI526NYXJA56dDOhwOKms6t9qExWqjqs6IqZVCSksevXkeE9Ni+WHTPg4dL6POYMJDqcDPx5kfxkUEkBTb9ujiAK2G1x+8lO37jrP6xIiRzCNFVFTXY7bY8PRQEh7kw8jYECaPGsbUUf1ztAj0nxwO6JM8LtzTeW6gkin4LHcL50eOQyKRkFtfzuuH1zBSGyGKIgPAME04l0bN5tO8n90dikuxsYI7d/2b+5KuYGJAqrvDGbLyDCX8VLyFtaU7qLcaBmSDXInD4Th1/afT3xWbrw0ldNq2yu/ZUPYRUwMvJlydgAMHRSd6jGwp/5rZodcw3n9+l/Z93fZ/UNLQtbXJe8qNcYu4OHKWW2MQ3OuxfW+5fTRCqnY4z426060x9Cd6q5F/HniPXVUH3R1KlzyacmOXTvIGq1qLnst/bzr1TS6RMT1oNAvCp4mRe25Wa9GzLPNl8g2lboshziuC18b+1W3HFzqvP+Rw0Ld53LaKo7x55GeO1ZdhtlkJ8vBhSlAiNyfMxl8pCr0DgcVu5fZdz7lt5a22LIqYyQ1xF7iWahZ6l9luYXPFHlYWb242NTBApeXDif9wU2RtarXeMXQ7ovahiQHnI5VI2VT2GXprNQAaubOKNivkii4XRQAm+CfzXdGvPRJnV/0v90fG+Y3olw3fhL4xJTDd7YWRfTXHWFe6g9khZ7g1jv6gpKGSR/e96daTNKH3WR021pftZH3ZTmI8nct/zg45g5nB4wlS+bo5uqGh1uIcadEf/t5mB4v3voGmP+Rw0Ld53MTAeCYGiv50A5lCKufepKXcm/GSa7puf/FN4Qb212bzwIhrCFcHujucQcfmsLP7xAW3DeW7+L1iLwZbg5uj6jlixEgfM1hrsDjMaBWNf6zdG7q4s+ogD+/9v+4H1k3BKj9eHHMv/koxDHIoqrXoWbr1YbfPOVXLVLwydhmR6qHb7Dmz+gj/PPBf1wnbQCVGjDTV0oiR1kiQkKodzlkh45keOFosZ9hLCoxlPLbvTQCKjBVujUUukfHhpH+IqVUDTH/J4UDkcULnfXj8Jz46vsrdYbRIIZWzKGImS6Lnopap3B3OgObAwZ7qo2ws38XmiswO55dixIjQLk95z863StfGo5apMNpMPbrfziozVfHovjd5RqwrPiT5KDSkaePJqD7s1jiMNhNP7n+XF8bcAziXrhwqzHYL/835nm8LN+EQNe0hzYGDvTVH2VtzlNePrmCifwpnhZzBeL+RKKTiY78nbCrfzX+OfE691eDuUACYGjhKFEUGoP6Sw0HTPE7kcEJHLI0+hz3VR/vFKjWns9itfJG/lrWl27g69jzOCZ0k+iF2gsluJqPqMDuqDvB7xR505lp3h9Qnur6mmyAIgiAIgiAIgiAIwgAnptL0ga0V3xDumUi0Z3Kz+w7W/k69tbpbfUaezFrO5orM7oTYYxrnpz6ReguBYo77kPJj0W+8evQLd4cBwAifWAD+mXbbkBhCeaA2l+cPfUihsdzdofQYMZWmqc5MpWmNh0zJOL+RTA5I4wz/ZHwUmh6KbuioMtfx2tEv+s1nbqNXxi4jwc3Lvwpd059yOHDmcSKHEzqq0lzDn3c+S42l3t2htClOE8ElUWcxPWgMgGjO2oJCYzk7dFns0GWxt+YoFnvHVx1ryUCfSiPGF/WSbZU/cI7yhhbvU0rVbKlY3q3CyNmhE/vNh2quvhiAezJe5KGR1zHyxAmqMPhNCxrNm9lfd/uNtCccrM0F4G97X+exlJsG7RDzKnMdH+et4seizWL6jNCuBpuZzRWZbK7IRCqRkuzjXMp0UkAakwPSRKO6NuitRr4q3MDXBev7xbSHU432TRRFkQGsP+Vw4MzjRA4ndFSAUstfR1zNI/ve6HeNWE+VrS/k2YMf8Hb2NwDMD5vKeWFTh2xPnbIGHftrcwDYX5vNrqqDFLu5V1Z/ICYb94F6q45gj5gW7/NVhlBn6d5SbRP8kwnx8Ke0Qdet/fSkClM1yzJf5rKoOVwRM09UZocArcKLWcHjWVOy1d2huByozeWOXc/xSPINJHhHuzucHqO3GllR8AvfFG6gwWZ2dzjCAGR32F1L6+2rOcY72d8QoQ5mtG8C6b4JpPvG46vwdnOU7ldhqmZVye98W7ip3/QTOd21wxa4OwShG0QOJwx0Y/2SuCluEW8e+8rdobSrylwHwMfHV/F53s9MDkxjWuBoxvuPHLR96ewOOzn6IvbXZLO/1vlVaapxd1j9kiiM9AGlVE2tpRJ/ZXiz+/TWGuQSZbf2L0HC/LApvJfzQ7f209PsDjuf5q3h1/LdXB17HtODRovGR4PcRZGz+lVhBKDcVM19mS+zOOpsLo2aM2CbT9ZY6llV8jsAX+b/Ql0/PUkTBq5CYxmFxjJ+LN4MQIxnKKNOFErStPFDZuqN2W5hV9UhVpX8zg5dVr++CjotcBRJ3i1feBEGBpHDCYPBoogzOW5wjhpfVfy7m6PpGKvDxq/lGfxanoFcIiPdN55JAWlMDEglWOXn7vC6pNaiJ1dfTI6+kBx9Ebn6YnL1xZjs4iJaR5zaY6SldzsxNrsHfJH3Lxrsei6P/htKqbMaaT3xAv0i/19IkLA45pFuHaPGUs+VWx/F6rB1O97eEqeJ4PyI6ZwZNHZQ9H1w4KDSVENpg45Sk47ShkpKG3TMCh7HKN9Ed4fnNo/se4M/dAfcHUaLItRB3BC3kEkBqQMmwdtTfZSVxZvZXJHplr/vZJ9hxGrCWXniZLmviB4jTfVEj5HuClMHkuAVRfyJaRuJ3s7vB/oKFpXmGnZVHWRr5T4AdlUdHBAjsVRSJW+Nf5BgD393hyJ000DL4YABn8e1lMMBIo/rhsbX7yN733D7KoXdFajyJcErikTvaNeI4wSvKLdfIKi16J3nGyad87XboKO4oYKc+iLA+XnWXwzEHiOiMNIHKk2F/Df7fpBIiFAnIEFCkdG5tJXFYeK6Yc+0OtWmM/596EPWle7o9n56m1qmYlrgaCYEJDPGN6nfJdUWu5Uqcy2V5loqzTXoTDVUmKsB5+iDclMV5aZqKk3V2Fq4knhv0lLODpnY12H3G7urDvHQ3tfdHUaboj1DuTRqNjOCxqCUKtwdThMOHByuy2N75X5+rcgg31DqljjivCIA+Peou1DLVFy3/R+UNHRv2l9niMJIU/2hMNKaxoJJtGco4eogIk589bf3dnBOQ8szlHK0Pp8DtTlk1eb0qykMnXH9sAu4NGq2u8MQeshAyuGAfpvHNeZwQLM8riM5HIg8rruMNhMP7nmNQ3XH3R1KjwtQaQlW+RHk+vIlSOWHn9IHD5kSpVSBSqpw/itz5pdKqQK7w4HVYcVit2Kx27A6bFjtVqwOGya7hTqLnlqrnlqLHuDEbQO1Fj21lnoqzc4iXn/rcdWWgVgY6bUx5ctueZ9/v3FNb+1+QAlQRfCnhFfYqVtFiTEbcDDKz5nMjPefj1YR1CPHuSrmXDaV7+4XzS/bYrSZ+Ll0Gz+XbkMqkbqaxsV7RRLnFcEwTQTBKj/8lN5IJV1fUdrqsGGwNmCwNVBnNVBnMVBnbXzDMVBr1VNjrqPaUk+1pY5qs/PfxjcloWvG+CUx1i+JXVWH3B1Kq/IMJTx/6CNeP7qCKYHpzAgaQ7o2AXCu3NHXKkzVHKzLdXUDb5wD6y7+Sh/+nnIzcDIJTveNp6Sk7wojwsBRbKxosWmbj0JDhDqIcHUQwSrnqAZfhRe+Sm98Fd74Kr3wVXjjrfDs9giuxvf7WqueCpOzkF1pqqHcVE2FuZoiYzl5+pJ+dTWtO5K8Y7gocpa7wxB60EDK4YBmeVxv5XBAszxO5HD9m1qm4om0W/hLxsscN5S4O5weVWmqodJUwwFy3R2K0At6rTCStSe/t3Y9IHnL/ZkZvLRXjxHi4c8F4dP5smB9rx6nJ9kddldF+fTKsgQJfkpvvOSeKKVylFIFCqkCcGB3OLDjrPRb7TYsditmuwWz3UKD3YzB2tCvh6QOdrcMv5jbdj7T7/8fGG0m1pXuYF3pDldzuUTvaNK08cR5RRDtGUqkZ3CPNJ6rtThP2IobKjhWXwjAkfp8jtblU21xbyHkVEqpgsdTbmq2VGOaNp41JdvcFJUwEDmvdOk5cGKVqNbIJFI0cjUKiRyF1PnlfL+Xo5A40xSpRIrN4bzKZnPYsdltmO0WDLYG9NaGITV/Wi1Tcf+Iq5F146Sz0dLFr1Na2nqx6J3lNzJsWM9cvBGgvLyOxZe9CsDYsbE89/wS130DMYeDk3lcR3I4oFkeJ3K4wclb7slT6bdxf+Z/KDSWuzscQeiQDhdG9mXkdXinNpsdq7X/NitzJ7vDhrQXu3sviT6HNSXbBkVjRgcOdOZadCeGRAoDR5RnCAsjZgyoBK8xCcs6Mby+kUwiJUDli5/CGz+lN75KbzykStdJm0zq/Hu22C2YbM7EznQiwau16F1Dd812i1ueV2dIJVIeGHlNiyv4pGvj3RCRMBTYHHZxlbcT7k5cQlgPLa3sqen7EXJC6xpzOGDA53EihxMClFqeHXUnD+x51W3TggWhMzpcGLn35vd6MYzBzeGws7niS/7Q/UStpYK7k5bjo3AmNXuq16OQqhjpM6VHjqWRq1kaM29ALJklDG5XxMxnfdnOAZ8U2Rx2yhp0lA3QPgQdJUHCPYlLWu3rEezhT7CH/6D/PQhCf3VZ1BwAZgSN6bF9vvPujdhsdmpqjNTUGHjlpdXsESN+3aYxhwNEHicMCv5KH54bdScP7nmNHH2Ru8MRhDZ1airNB9/ehUzW/jxgq9XO1Yte6XJQg83vld+wrfJ7xvnPY1PZp03uk0pkbC5f0WOFEYDzw6ezsXwXB9sZviwIvUktU3FX4mIe3/c2DtHHud+7efgi5oRMaHObdG08axu291FEgiA0mhY4imuHLeiVfctkUvz9Nfj7a/D29uiVYwgdd374dACRxwmDhlbhxTOj7uDxfW+TVZvt7nAEoVUdnqCq8VIREqYlMNin3a/QcF+Uyl5rXzLg7NKt4fyIO1rsMRKsiqHCVNijx5NJpNw/4mo8ZSLBEdxrgn+KWDVhALgiZh6LIma2u12amE4jCH1utG8ifx1xNZIT/wmDm0wiFXmcMOh4yz15Ov22Hh3xJgg9rcOFkY++v7tTO56/SLzwG9VYyglURbR4n0Qiwd4LDaZCPQK4I+GyHt+vIHTWNbHniRPqfuyqmPlcGTO/Q9um+4r/j4LQl1K1w3k05UYUUnGxaagRedzg9+L+9SR++QSHa8vcHUqfUEoVPDDyGnHBTOi3ut/SXBAEQRAEQRAEQRAEYYDqcGHEU6Pq1I7/vKxjVyCHAn9lGEWGIy3ed6Dmd0LVw3rluDODx3F2yMRe2bcgdFTjSid+SueqLkL/ce2wBa5Gfx0R6hFAsMqvFyMSBKHRaN9Enky7BbWsc/mXMHiIPE4YbCRIuH7YBfxlxFWopGJVLKF/EWMz+8D04Mv4ofA1ykzONd4zq9dR1uBc/jirdjOLox/utWPfnnApJQ2VAOytOdprxxGEtvgrffh76p8AeHDPa+itRjdHNLRJkHDT8EVc2IG+IqdL841nXemOng9KEASXGUFjuC/pCpRShbtD6ZKGBgsrf8zg9y1Hyc0tp7a2AY1GSUSkP5Mnx3PBwrF4ebXeP+Ptt9bz6SdbAbjn3nksOL9j07MzM/K4956PAJg8JYEnn7qkze03bz7CL+v2cyCriKoqPXK5jOBgb8aOjWXRheOIiPTv4DOGkpIavvh8Gzt25FBRXuvqtRcZ6c+ss5JZuGgsCoWsw/tr1JjHiRxO6I73jm4jTO3DOREj3R0KAGcFjydOE84TWe9SZKxwdziCAPTiVJplt7zfW7secFK1M7g0+n6O6/ehlKrZUPoxlaZCKk2FXBb9EAne43vt2EqpgsdTb+Lx1JtI8IrqteMIQnsSvKJI8IriiVRxBdSdFFI5D4y8pktFEXCuTCMIQu+5POpsHhh5zYAsimTsPk7G7uNcdcX/8dqra9m1KxedTo/VaqOmxkjW/kLefWcjVy59gy1bWh5JCzD/3FGu71ev3tvh469Zc3LbefPSW92uutrAPXd9yKMPr2DD+gOUltZgNlsxGEzk5lbw1Vd/cN21b/PZp1s7dNxNGw9y/bVv8c3XOyks0GEyWamra6CuroEDB4p4/bW13HLzfzGbrUg62T+3MY8TOZzQHR8f20mBvtrdYTQRqwnnlTHLmB40mulBo90djiD03oiRrD35ndr+qrvf651A2vDBS9f22bGGe41luNdYABw4+rSzfGNX8yfTbmVZ5svkG0r77NiCcLqRPrE8nnIzj+x7A7Pd4u5whhQvuSePpdxIqnZ4l/chGukKQu9Qy1Tck7h0wJ4g7NqVy4P3fwaA1WoHID09igkTh+Pnp6G+voHdu4+zbetR6uqMPPrwlzz86EJmzmx+BTsy0p/U1Ej27Ssga38hBQU6ItsZvWEyWdi08SAAvr6eTJrc/L2qvr4BgDvv+IDCAh0AsbGBTJ+RREioFrPZxsEDRaz/JQuLxcZbb64H4PLFk1o97v79BTz5xLfYbM7nnJwcwbTpifho1QDoKvVs/u0whw4V8+D9nyGTybBaO9d031PmIXI4oUsKDc5iSG59pZsjaZlGruahkdcBsM5/B/937Esxqlhwmw4XRvZl5HV4pzab3fWh2FE5+UNnGJW7ltvzUWh4Ou3PPLDnVQqMQ6MDttA/pfvG81jKTTyZ9S5Gm8nd4QwJUZ4hPJpyI5Hq4G7tJ0wdSKDKlwpT/7ryJAgDWZxXBA+OvLbbf5/uUl/fwD+f/M6V+0mlEv5y/3nMnZvWZLtLLp1Axu7jPPLwCgwGM88/t5IRI8IBCA3VNtl23rnp7NtXAMCa1Xu5/oYz24zh102HMBjMAMw5OxW5vPmg6JdfWg3gKopcdvlEbv7TWU1GcSxcOJbLF0/i7js/pK7OyDtvb2DylAQAoqMDmu3zxRdWuYoii5dM4sabZjUbFXLFlVN4/71f+d/7v7X5HNoicriBI7uugjcPbWFrWQ4VJj2ecgURnr5cGDOKa+InNNu+wWrlsd0r+bnwIHqrmSiNH1cMH8/iuHFNzhh+KT4MwDfH97CvuphSYx2ecgUpvmHcPnIG4wOjXdu+fXgL3+bt5VjtyfOrZ/au5Zm9a123bx0xjXtSZvX8L6CLZoecQbpvAi8c+oiM6sPuDkcYgjpcGLn35vd6MYy+JZNJiQjx7bPjrS/9iHjvcUR5juizY7YmQKXlpTH38tSB/7K76pC7wxGGsLF+Sbww+m4e3/82pQ06d4czaE0LdA5Jvzfpih6bwpSmjWd92R89si9BGMoUUjlLo8/h0qg5yCQDd6HAH77PoKpK77q9cNG4ZkWRRqPHxHDTzbN4+aXVGAxmPv3kdwDuvqdpI+iZM0fy2n/WYjSa+XnNPq67/sw2p6GsWbPP9f2pU3Ea5edXsv6XLNft5OSIZkWRRrGxgVx3/XReeXkNdruDL7/YDsA99zVdWGDvnnxysssBiI4J4MabZrYa49XXTOf3LUc5cqSk9SfRDpHD9X/byo9z8+ZPsDnsnB+dRrx3IAarmW0Vx7HYWx4p9ODO75BKpCyJG4dCKuObvL08tnslSqmMi2NPjiBbfsQ5tUtnMnB2eBJhnlqKDbV8kbubm7d8yo9n30KY2geAcQFRRGn8yK5zFkZe2r+BRTHpnBWW6NrfcO/A3vo1dFmQypen0//MutIdvJ39DTWWeneHJAx+EsABnZxK88G3dyGTtT/awWq1c/WiVzoV0UO3t78yglIhx8fbg627cvj8h50AeHt5MD49htgIf3y1nnioFK7KfU2dkdyCSnbtzaNc5/zDuuPaWVx87hjksr5LQLZVfkecV/8ZGquRq3ki9RbeOPYlPxR1/eqFIHRXrCacl8fcxxNZ77K/Jtvd4QwqcomMa4adxyWRs3t83+m+ojAiCN2R7ONcje7uxCVEeYa4OZruO7XgAHDhhePa3H7e/HTefms9BoOZdWudj73zrnOQSk/mmGq1kjNnjmDVT3soK6slI+M4Y8bEtLi/ioo6du3MBWDEiHBiY5uf8P2yLguH4+TtBeePbrPQMnVaIq+8vAaA7dtb/nzavv2Y6/u5c9OQtLFDiQTmnJ3SrcIIiByuP7M57Dy48zvsOPjqrBtJ1J4cAXZHG4/zkCn4ZOa1KKXO5ryXDRvLrJ9eYcXxjCaFkbemLAbAU950NZd0v3Du2f4Vv5Ue49JYZ6PisQHOnjQ7K062NkjyCWZeP2m+2p7ZIWcwMSCF5Tnfs6r4dxw42n+Q0G/Ee0VyYWT/GY3UUY2FkXarHRovFSFh2vY2c2nsxt1R585K7dB2K9fv44sfdyKVSrj1yhlcct5YFPK2u3zbHQ5WbdjP82+t5fUPNhIc4MWsKUmdiq87JEjQyDv+u+sLMomUP8dfSoxnGG9lf43FbnV3SMIQpVV48a/023nt6BesKv7d3eEMCrGaMJYlXclwr8he2b/oM9L3vORqboxbyOf5a6m16Nt/gNAvaeRqroyZz8KIGYD7ptb2pIYGC8eOOad2+PtrANpdzUWplJOUFMbu3ccxGJzTKbOzy4iPb1okmj9/FKt+2gPAmlV7Wy2M/LxmH44TVY/557bcdLVxWk6jESPD24wxMNAbmUyKzWanrKwWcPYxUalONsU9cuRkv4+R7ewPaPb8ukrkcP1Tpq6IAn01S+LGNSmKtOeq+DNcRREAf5Uncd6B5Nc3nbJ6ekGkUZq/87VXZKjpQtT9l5fckzsTLmdB2DTezfmOXVUH3R2S0AaFVM70wNGcHz6dET6x7g6nSxqrFw7aKY589P3dndrx/EUdW1qtM4rLanjh7XU4HPDnq89k8QUdW81FKpG4Ci//fHUV/3p9NSmJ4QQHevd4jC0ZqZ1CTn0mgareOUnpjgXh0xjlm8BLhz8lq1ZcsRfcQy6RcVfCYqYEpPPKkc9E/4oukkqkXBQxi6tjz0Uh7b3V2CPUQQQotVSaB1cS1p9JJVIujjyLc8Om8n3Rr3xbuBGdudbdYQkdpJapuCB8BpdEnYWX3NPd4fQona7eVZQICen4RaDQUF/guOt2eVlts8JBalokkZH+FBTo2LTpIHfePRe1uvnJYeNqNCqVnFlnJbd4vLLSpn8v11/7dodjbVRb20BQ0MnCSHWVwfV9ULBPu4/3D/Dq9DHbcmoOB4g8zs2On2hwmujTuV5BsV7Ne9eoZHLMpxW8cuud044/PvYHOyvzKTHWUm81YbY5t7M7BueoijivCJ5Ku5WM6sMsz/meI3Ud73sp9L5glR/nhk9lXuhktIqefY/rax3OnD01nZub/udl89vfqJO+WZ1Jg8mCRq3kkvPGdvrx82am8Nr7G6mpM/LVqgxuuXJ6j8fYkpnBS1mR/wx1Vh2RnknIJc1/l3FezefD9pUozxD+PfpOvi/8lfdyfxDNMAW3OcM/mTfGPcDb2d+wuqRjyyQKTqna4dwafzFxmog+OV6abzwbynb2ybGEk9QyFZdFzeGiyFn8UvoH3xZuJFtf6O6whFYopQrOD5/GpVFzBnzC2Bqj8eTqYkpVxwuyKo+m2zY2Tj3dvPnpvPP2BhoaLPy66RBzz2nau+TQwWLyjjtPSKfPGIGmlXy1cWRKdzRO1W7U0HDyuXt4tL+8sroD23RWYw4HiDyun+hsvyBPefuviwxdIdds+gAAH6UHVw2fwAhtMFqlmkqTnlu2fNalWAeS0b6JvDLmPv7QZfFZvrOJ7L6aY+08SuhpGrlzxa2pgaM4K3gc6b4Jg2L0I/Ticr29YctOZyU8aXhol3qESCUSEuOC2ZF5nC07j/VZYeSlQ9cDUGBovVHWo6nf9UksrZEg4YKIGUwKSGV5zvdsKt8NIOb0CX1OI1dzd+ISZgaP4+3sbwDIrhcnfq0JVvlx7bAFzAru2Ai6npKuFYURd5JLZMwNncjc0IkcqjvOyuItAPxavlucFPX2YOgBAAAgAElEQVQDPgoNc0MmcWHkTPyV7Y8kGMg0nidHcJgaOj6l49SiAtBqQWPuOWksf3cjdruDVav2NCuMrF691/X9vPktT6MBTow0OTkN7d775qPqRCEHnMsAn+rU4o7J1P7y85ZOLtPbUY0nJafncSKH61tRGj8AjtT2/KpB7x3ZitHmfI19NvU6RmhPjq7aXn68tYe12UdnoBrvn8x4f+fIsP012XxZ8AvbdPuxOzq3IqrQcQqpnAn+KcwMHsdE/xTXzwabbj+jHVuOcuRQMeYWPgyvvbVnm66UVTiHQXp1cvTKqTxPDMEsKe+7Ich/HflJnx2ru4I9/Hlg5DVcEeNshvtJ3mo2lO0SH65Cnxvtm8irY/8CwG/lmXx4/CfyDN1rWjeYBHv4c3nUHOaGTkIuabvPUm9I8xV9RvqLJO8YkrydvRdui7+YrZX7WF+2k526A1gdvXMiJjQnQUKa73DODZvK1MBRbvm7dAc/fy9XL46Sko5PgywubrptYFDL05sDArw444w4tm07xp7MPMrKagkO9sFud+YlGzccACA0zJfRo1vuQdK4n8LCKtftUaOjiWynF0p7fLUnCyWVFfWEh/u1uX11taHN+3vCqXmcyOH61mj/SELVPqzIzeCq+DNanCLTVRb7yZP+UHXTYuuXxzNbfZyf8uRrdLD1IAFI0caRoo2j3FTNT8VbWFXyO1VimmmPUMtUjPUbwcSAFKYEpLtGigxmA3dtOEEQBEEQBEEQBEEQhG7q1oiRT9/7jffeWM+w+BByjpYSlxBCcWEVVqudcxd1vgdIe2wnrg7oqrvekb+yyvnYxisNfcFDpumzY/WUxuUD/zri6hNXHdawqXy36HzeAYNlnl1/0Pi7nB40mmlBo1hftpPP8n4esiNHGkcFnB8+nTODx7r1inSkOhh/pY9oANrPqKRKzgway5lBYzHaTOzQZbG1ci87dAeot/b+1eqhJkDlbDY6M2gc88OmEKEOcnNEfU+lkpM0Ioys/YWuERH5+ZVERbV+tdxksnL4kPN93PPEVJy4uNYbVs47dxTbth3D4YB1a/ezZOlkdu/KBU6Owpg3L63NaQPpo6LZs+fk0qUZGXndHjEyPD6EP/7IAeDgwSLS0qPa3D77WM9PsWhNlGeIyOG6qKt5nFwq5alxC7h1y2csXPs2C2PSGOYVgN5q5lBNGZ5yJc+Mv6BL+54ZGs/PRc5VWe7cuoILY9IxWC2sLTqE3mpC1sqLP9rL+RqP9Qrgs5xdKKQyIjW+1FtMjA6IZFJQbJfi6W+CVL5cHXsuV8TMY4cui/Vlf7C1ch9me/tT3ISTItXBnOGfzISAFFK1w4fMyMdG3SqMrPxmF/c+fAFzF4zi4jnP8foHN2Mx23j28a8Ji2h7OGFXBAV4kV9UxYGjJZTr6gny71wjs3JdPQeOOj+IA/0GXrHCXSLUwSxLupJbh1/MxvJdrC3dzoHaXHeH1W+EegSQ7DOMFG0cyT5xxGhC3R3SoCRBwlnB4zkreDxZtdmsKt7KrxW7abC13LBvsNAqvJgWNJpzQ6cQ59U3jVU7KlU73NWPSOh/1DIVM4LGMCNoDA4cHK7LY3fVITKqD3OgNlckjF0gQUK8VyQTA1KZGJBKfC8tiT3QzDk7laz9J3tBff3lH9x59zmtbr9q1R6MRud795kzRwIglbZ+MjplSgJarZqaGiMb1h9gydLJbNp0sm+bRCLhnHmt9xcBmD07hY8+dPbicTgcrPh8O2efndrpPiOnmjAhjs8+dTYKX716L5dcOgFJG9WZ9esPdPlYXSVyuLadmsMB3c7jpocMZ8VZN/Dmoc2sKzqMzmTAS6EixsuPK4ef0eX9XjpsDDWWBgA+zd7Jw7t+xE/pyTkRI7g39SyWbHivxcc1FkzenHI5T+/5ma+OZ6K3mgny8CJS49vlePormUTKpIBUJgWkYrSZ2FKxh80VmWRUHxb9t07TWNhP8YkjVTuc8X4jCVMHujkq9+pWYaSyoo7UUc7quFQmwWSyolLJueZPs7j/9g9YdPmEHgmy0fj0GPKLqrDZ7Dz5ykqeefBCPFQd6/BtMlv556s/uTqKj0tvfR6q0DKNXM25YVM5N2wqhcZyfindwdbKfeToi4bM/FWtwosE7ygSvKJJ8I4iyTtm0DfW64+SfZxFqFviL2JD2U42lu8iqyZn0PRTCFT5MtE/helBo0nTxiPtZIf7vpLumyAKIwOEBImrF8ni6LlYHTaO1RcAsK8mm0N1uRypy6ekodLNkfY/fkofRvrEMs5vBBMDUglQdnxJ2qFi3rx0vvhsm6tvyHff7SYxKazFZqiZmXm8/eZ6AJRKOUuWTGp3/3K5lDlnp/Llih0cPVpKcXE1m3877Lp/7LhYgttZLjc6JsDVuHX1qj3k51fy8N++4IEHzyeglWV0q6sNbNx4kMmTnT2VTj/GqNExREcHkJdXSU52Of9dvonrbzizxX199+0uMna33iSzt7WWwwFDJo/rqxxuhDaEFydc1O5296TM4p6Ulvsxfjrz2mY/uzFxcpN/T/XdnJvbPNYw7wDemrq43ZgGE7VMxeyQM5gdcgYWu5W9NUfZrssCYFfVQfINpW6OsO9IkBDlGeLsyeLj7MsS6tFzPXAGC4nD4Vr0uqUSd5vvkksXvMRDT15E6uhobr/mHW65Zy6po6OpLK/j6gtf4cff/tajwR7NLef6v/zPNQ0mKtyPqy+exPQz4lttyKo3mtm84xjvr/id44XO9b+lEgnvPHsliXEhLT5G6JwaSz0Z1YfJqDpMRrUzURnIybVCKidSHUysJowYTRixnmEMO3GlPljV8yOhhJ5htJnYXXWIHVVZ7NQ5r8qVmzreCNCd/JU+jPQZxmjfREb7JRKpbn1IuSD0pnqrgWP1BeToizmuL+a4oZg8Qyl6q9HdofW6xg77w70iGeEdywifGEZ4xxLi0b3pFv2Z3e5Arze5vl59ZU2T6SYPP7KQ4fEhaDQqNBpVm0vSHj5cwj13fQicXHEmLT2KiROH4+enQa83kZlxnC1bjtCYeS7767nMnz+qQ7Hm5JRz4/XvAHDueaNY+ePJhpMPP7KQWWclt7uPxpVj7rn7Iw4dLAZALpcxdlwsw4YF4eGhoKHBQkV5Hdk5ZeTmlONwwJtvO1cXjI9vnjdmZuZx3z0f05hOJ6dEMH16Elqts1FhVZWB7duOkZmZR3JKBMeOlmEyWRg7Npbnnl/Soefe207P4wZDDgc0y+NEDiecqsZSz96aY+yrOcbB2lxy9EWDYiSlWqYiVhNGrCacYad8DYXmqR3Uas2jW4WRfz36NYFB3tx4xxw+fGcT69fs4/xLxrNzazaVFXW8/r+buhl3c+98upn3vvi9yc8kEggJ9MHfV4OHSoHJ7HxRV9UYKCmrxe5o+jSuWDSBW6+a0eOxCSeVmarIqS8kR19Mrr6IXH0RhcbyfnNFXyNXE6jUEuIRQJg6kHB1EOEezn9DPfz77RV6oXMKjeUcqy/gaH0B2fUFHKsvpNpS55ZYlFIF4eogItVBRGvCAEjwiiLRO1qMOhL6vRpLPUXGCoqM5a6TpjKTjnJTNWUNVVSaqwfMtDY/pTfh6iAi1EFEqINd3zf21hoKc6oNBhOXXfKqazpLR0mlEubMSeX+Bxe0eP+RI87pyo8/9jUlxa0Xpj09ldx97zxmz07p1PFvu+U9Dh0qRiqVuC6SeXt78MWXd6JQdPz/m8lk4aUXVvPzz3txtDNQQiqV8O5yZz4bHdPyFdZ1a/fz3LM/YrG0nuMkJobyr2cX89e/fMLRI6X9qjByOpHDCUOR3WEnz1B64uJAIQWGMgqM5ZSe+MzrL69/T5kHwR7+hDR+qfwJP9HfKlYTRoiHv+h32LbeKYwU5utQeyrxD/DCaDDz3N+/ZceWI4RG+LHs0YUkJYd3M+6WvfXxr3z41fZmBY/2SCSw+IIzuO2qMwflut79ndVho9hYQbmpmipzLTpzDTpzrat5o85ci8HagNluweywYrFbMdstWOxWV8MwmUSKTCJDJpEilzqTIA+pErVMhYdMhVqmwlPugY9Cg6/CCx+FF1qFF74Kb4JUvgSqnPMp1bKuL/ksDGw6cy3FxgoqzNVUmGqoMFVTaa6m0uR8HRpsDZjtZswnXn/OLysOh8P1upNJZMglMlQyJRqZB+BM1DQyDzRyNX5Kb/yVWgJUWgKUWoI9/AlS+YoPKmFQM9pMVJvrqLLUUW2uo85qoM6qp95idDV+1dsaMNpMNNhMJ/41O9/nT7znW+xWbA47docdOw7XVXgHDqQSKXKJDIVUjkIiRyGVIT/xvVwqw1Pmge+J93xwDpvXKrzQKhs/B7wI8QgQ7/9AfX0DC89/sUuPnTEjicf+3vY0AYvFxk8rM/n110PkZJdTV2fE01NFZJQ/EyYM54KFY10jKjrju2938fJLq5v8bOGicdx519xO7wsgJ7ucVav2kJFxnNKSWvT6BhQKOYGBXsTGBjJqdAxnzhxBYGDLSwmfqqioihWfb2fHjhwqKupQKp0jkKKi/Jk9J4XzLxiLXC7ln09+x7p1+/t1YaQlp+ZwQLM8riM5HDTP49rL4YBmeZz4Gxb6kt3hbMNQ2qCjzFSFzlxDpbmGSlMtNZY66q1G9NYG9FYDepvzb8Bqt7kKKXaHHZvDjlQiQX7i86rxc6vxM00pVeAt98RH4eyB6S33xFuhwUehcX0foNQS4uGPt9yz1ViFDumdwog7ZR0p5v0VW9m6O8fVN6Q1UomECWNiufqiSaSP7F/NC9vy9IaNvPPHTgBWXLGEMWFhHX7sX1et5oeDhxgTHsb7l1wMOLtlu8Pj637hg90ZAPx07dUkBg7txj6CIAjC4LSt/E0ydB9z+bAP8FVGd+qxdoeVz3OvJUydxpmh9/dShEJv+C7/LiobjnBdwspePc6BrYe5c0rHp6m/ses5ho+O7b2ABEEQ2tEP37darXl0q/mqOyUnhPHMgxdSU2ck60gx2XkV1NY1YDRZUJ9oyOrtpSIuKpDkxDB8fYZOdc0BfLM/C5vDwda8fApqagCI9RNzKwVBEAShf3Jei7LT9sUeQRAGn2OZuSyb/Q9GTIjn6ZUPuTscQRiSulUYee+N9UyYEk9yO+u29yatt5rJY+OYPDbObTH0NxJgUUoyPxw8xLSYaKJ8B99yXIIgCIIwmEglChYP+9DdYQiC4CYSiQRPb9EgUxDcpVuFka8/3ca4iaIg0R89O+8cnp13jrvDEAa40up/UFn3puu21vMiIgL+48aIBEEQBEEQBpfho2L5qvxdd4chCENat5pOSCQSfP00PRWLIAj9TID3bQwL+Z7IgDfcHYogCMKAIeleeiUMMKKttiAIwsDXrREj088aya7tOUTFimaagjAYyWWByGWBKOXx7g5FaEWx8QjLs+/p9eMsjLiPVN9ZvX6cniB+J0Jbjtdv4XDtasobDqG3VqCQehCoSmRc4LUAhKnTAagxF/JpzlIuinmLX0tfoNp8nHS/y0nxXcTqooepMuUQ7zMbgGkh9zQphljsBtaXPM3x+i3Y7CaCPJKYGPQnQtSpzeLJ0H3EtvK3XLejNZOZH/mvNp/Dgervyar+lirzcWQSBSHqVMYHXkewx0jXNjsq3iGr+juWxH0COBvD5tRvwmI34qMII8X3QpJ9L+D00/pqcx67dR8BUKTfhcFWhULqgbc8lETtPNL8LmkzFqDFeLrC5jCzu/IjjtX9Qq2lCLvD2mybSUG3Msp/MQBWh4mMyo85WreOOksJSqmGSM14zgi8AR9F85USO7u92a5ne/lbZNdvxGzTE6AazoSgm5BJxCopgiAIA123CiNX3zyTJx9cga6yjpGpkShVTXc3dkLfTLM5Xqhj36Eiqmr01OvNeGmUAPhpNSQnhBIbGTggl+eVDMSgBUEQhEHH6jDxec5VzAr7G2HqUe4Op1syqz6jwVrNMK/peCmCqbeUcbDmR1YVPADApcPew0se7Np+ffFTxHnPRC5RsrPyPQoMfxDkkYi3IoSs6u8AiPGaQrRmsusx64qfwEsRwmj/JTTYajlQ/R3f59/DoujXCPRIbBLPCO35hHuOocFWy6qCB9uN/7fSl9hf/TUxXlOI95mN2W7kcO0qvs27gwVRzzf5/9Ngq+GHfGeR0O6wkqxdiEyi4HDtan4tfQGZREmSdr5r+yJDBj8V3o/jxDKT8T5z8FPGYrEbKTJmYHdY2o0FaDWezvq19AWO1K5lfMC1BKuTKTNm8Uflf9EqIpkT/hgAPsoI1/Nbmb+MYuMe4rzPZKT2PAxWHYdqV5Gv38bC6FfxU8a69t2Z7R0nGuKuKniQYmMmsV7TCVWnUmcpZnXhw3jItF1+joJ72aw25quv4M8vXweAl9aTN5b9D4WHglufv4bJ54/nxT+9yW9fbycqKZy/LL+NmORI1+Ory2oBWPO/DWz9cRe5+/Mx1jXg6aNm+KgYLrj1HKZdOKHFY9dU1HFp2E1NfpYyJYkXN/69xe13rM4E4G8LnmbZu7eSNn0kyx/+hIz1+9FX6wkI92fahRO4+rFLUXt5dPt3c7p9vx3k2/9bzf4th6guq0WlVhIQ5kfq1BFcfv9CwoYFN3tM6fFyPv7n1+xcuwddSTXefhrSz0zmiocuIjaleY/KHasz+duCp5l+0UQe+az5BY5Pn/2W5X/7hGv/fhkASx86uXR4/qEibki9l+ufWsLivy5k5Tvr+O7/1lB4pBiFh4LYlCjufPUGgGbHLsou5csXf2T3ur1UFOmQyWX4h/qSPCmRWUumAjB2dlqzeAy1Rj7/93f8+tU2SnLLUamVjJgQz2XLLmD0rJRO/HaF/kCM9RQEQRAEQRAEQRAEYcjq1oiRK85/CYAD+wpavH/N9ke7s/s22Wx2fli3l4++2U5RaU2b2wYHenPZgnFceM5oVMr+sULxnpISAN7buZttBQVUGgz4engwKiyUK0aPYkZsLEqZrMP7m/HWOxTW1jb7ubdKRcYdf+5ynHnV1XyyZy+/5+WRV11DvdmMUiYlwNOTOH9/zoiM4JyEBIb7+3dof1KJFIvNxseZe/jh4CFyqqqoM5kA8FOrSQ0J4bK0VOYmdHzqhtVuZ8W+/aw6fJiD5RVUGY14q1QkBgYyLzGBxelpnfpdtvacgS4/b0EQhAHN4VxKVorCzYF03/yIf6GQNl35IUg9gnVF/wCgQL+DEdrzXPeFe45lfOD16EzZfJF7HUqpJ1OD78JiN3C0dh0A5Q2HmowYCfYYwaywv7luD/eeyVfH/8SOiuXNpsl4yHzwkCW3G3eJcS8A+6u/Jt3/ciYH3ea6L9XvQj7JXsrm0le4JPb0Bo7O0acXxrzpmuoy0ncBH2VfzsGaH10jRuwOGxtK/oXDYeeiGOfUHn9V6yN/S4x7W4yl/Xg6xmSr41DNT4zQLmBMwJUARHiOpcZSwKGaVajlfgDIT0xjyar+lmLjHiYE3uTa3hnLxXyeczUbS55jUfRrrp93Zvvj9VsAKDZmkqSdz8zQB1zbx3pN58eC+1BKRc+9gWzbj7sAOH6ggBETE9ixKoPnrn+dc2+czb7fDpI6NYkdqzN5aunLvJXxnOtx3/3fagA+fPJLvHw1xKZGERDmR+HREjLW7ydj/X7+svw2zr5qRrNjanzUPPD+7dRU1pF3oJAf317b8XhX7uLt+z9EKpOSPmMkDXoT+347yJcv/cixzFyeXfNIN38jTX3wjxV88MQKAOJHx5I6dQT6GgPHMnJZ88FGrn9qcbPHHNh2hIfOexp9jYGkM+JJmZJERaGOX7/cxpZv/+CRT+9m0oJxPRongK64ijfu+x/fv/kzqVOTiB4ZQdHRErJ+P4xfSPOVOvMOFnLHlIdp0DcwckICCePiqNPVk3ewkNXvb8Db3wtoPmJEV1zNsjn/oOBwEeHDQ5l03liqy2vJWL+PnT/v4c7XnKNTzrtpTo8/R6F3dKtK8NW6v/ZUHJ1Soavnkee/Z+/Bwg5tX1ZRx6vvbeCn9ft4ctlCosL9ejnCtr3zx06e2bgJAPuJZBOgXK9n7dFjrD16jKvHjCbKt+NDM4M0GioMBkzW5vNvu+KTzD0APL7uF6x2e5P7jHY7BTW1FNTUsiknlxd/28LmW24mWNN+UmC22bjoo4/JKitvdl+5Xs/67GzWZ2dzcWpKu6vq5FRVAXDz19+Qratqcl+V0ci2/Hy25efz3527ePeiC4nzb///+yeZe1p9zkCXn3d/UWf8mRrDFxjNe7HaipFKPAHwUKYT5HMPnqqJXdrvocIUfDWXEuL7OAD1xnXkVVyNl8dMooOcc9Ut1jwAjhRPJjLgLXw8z2sxnpZisdlrOVI0Fk+PKUQH/q+F5/UT+RU3Eur7d/y9b3T93O4wUln3JrWGb7FYC0EiRSELRaOaSoDP7ShkYV16voIw1MilHiyN+9zdYfSI04siQJNeGHWW0ib3+aliAfBWhAK4psIopJ6ufZlt+iaPifc5u8ntII8RBHokUmTYhd1hQyrpeLG+UWMRBiBZe0GT+9QyP0LUyRTo/6DBVo2H7GTyn+p3MYCrKALgIfPFVxlNnaXY9bPyhgPUWYpJ9l3YZkHk9HhOj6W9eDqq1uLM8fxP/P4bOae3ONBbyl3HAjhWtx6pREGa/6VNtvdWhBLnPZPDtaups5S4ftbR7b0VoeTrt7vuT/Zd2GT7SM14NPJALCemEQkD086fnXnvW5nPETMykv+7932+/s9PrP90M+/uewEvXw0PzHuKXev2oiupxj/U+ZpeeJszV41Lj2HSeWORn3IB9osXfuDt+z/ki+e/b7EwIlfKOWvpNACOZeZ2qjDy65fbmHLBeB766C6UHs6/7dLj5dwy7n4y1u/nwLYjjJyY0LVfxmm2/rCTD55YgZefhr9/uYy06SffLx12B7lZ+fgEeDd5jMlo5onFL2KoNfLIp/cw/eKTOd2BbUd4YN5TPH31q7y753kCI3v2IuOmFVvx9PFk+f4XCIkJcv28sqgKbaB3s+1Xvr0OY52RO/5zPeffMrfJfccyc/ENavl87IU/vUnB4SKWPLCIa/9+ORKpswh9ZFc29858nNfu+i8AY+ektzjNSOh/Ti2MOOhkY20v756fv9ae2voG7nzsc/KKdE1+7u/rSaCfFx4eChoanHNgy3X1VNUYXNscO17BnY99xlvPXEnQiepfX1t56DBPb9joui2TSrk0NZUp0VHIZVKOVur4dM8e/rc7o0Mn8o2+vGIJAAaLhSqjketWfMUxna6dR7Uso7iYR9c6Ex67w4GPSsXFqSmkhASjVXlQbzZzTKdjW34+u4qKmR4b0+HiwP2rVpFVVk5SYCAXpiQT6+eLzuhMJrblFfDtgQPO57NvP2dERHBpWvNGdQCFtbVc9smnAOgMRqQSCfMSEzhz2DD81Gp0BgM/Hz3KumPZ5FVXs/Szz/n+6isJaiPOxufd2nMGuvy8+4vKujex2SvxUZ+DQhaBxVYEQJX+E/IqrmF46C8oZM0bzrVHrRxFgyXLddtg3o5M6oPBvJPGt5YGy/4m27cWT0uxyKQ+aD0vokr/CRZrPgp507mh1frPkUjkaDUXNfl5ke4u6gyr8fVajEqTgM1Rj8mcRY3he4K07insDjYHDhUzMqntApPFYqOm1khggHvedwXhVDXmAvZXf0OJcS96azlmux6b3XzKFk0L4wqps4AslThTJqX05Ou4seGq47THaORBnM5HEUZFw2EabDV4yjt/IlBjyXd9/2nOFa1uZzytEKFVRLa4nVyiwuY4+bxrzM7Rvx0pipwaT1uxtBRPRzU+5vRC1anFjVPVWgrxkge5RpCcylcZ7YzZnO96bEe391aEUm8pc93no2j+fuelCKHKlNvRpyb0Q8HRzoUkYkY6/17SZyTz9X9+YtzZ6Xj5OnO9uPQYdq3bS2WRzlUY0Qb5ALTYR+SiO+ez/G+fkH+oqMfjlcll3P1/N7uKIgAhMUGceelkVr6zjsM7s3usMPL5898DcPMzVzYpigBIpBKGpUY3e8zGL36nokDH9IsnNimKAIycmMBFd53LR099xTevreLGp5f2SJyNdCXVPPjhnU2KIgABrVwYt5+4+KlQNR8ROXxUbIuPOX6ggO0/7SYiPpRrHr/MVRQBSBgbx9xrZvL9G2sAWP3eBldPFKF/67F5JVarHbm891uWPP3aKldRxMtTxZUXTWDu9GSCW6gAApSU17Jm0wE+/mY79QYT5bp6nnh5Ja+44QVqsdl44pf1AEhPNFZ958JFzBgW69rmnAS4btxYrvjsC9d0m87wVCjwVCg6NXXkdN9mHWgykuX9Sy8mPTS0xW0rDQb0ZnOL97Ukq6yci1NTePqcuchOay57eVoaE6MjeWj1zwD8b/fuVgsjf/lpNTqDs6Aik0j4v0ULmT28aTJ3aVoqy3fu5Kn1GynX63li/QZeWXBeS7sDmj7vtp4zdP559xfRQe8jlTQv5qiVoymovA19w0Z8NUs6vV8P5Siq6j9w3TaYtqPVXI6u7m1MlkOoFCNoMDsLIzJpAAp5ZKvxtBaLv/f1VOk/okr/IcHakw0KrbYK6o2/4KU+G5m06cmGvuFXNB4zCPN75rSI7YgWSz1j2cOf88m7N5ObV0l0lPP376v1dN2/afNhnnzuB0xmK0nxoTzzj0vw8/VsbXeD0tHadezSfUCtuQAvRQgjtQtI978cCVIc2Pk+7y5kUhXnRT7HyesTDn4sWIbNbuH86JeQIOWznKsY7b+UfP12juu3oJCoSfZdyPjAazn9ukZbxwQw2+v57xHn++EVw7/gj4rl5NRtwoGDNL9LOCPwBte+3ju6AJOtHnAwL+JpYrymdPp5Nvo891pG+V1OkWEXOfW/IZPIidJMZFrIPU2mIlSb89hR8Q6Fht0AWOxGNHJ/Uv0uId3vsnaPCf/P3nkHNlW1DfyXpE3Spnu3UGiBUspG9urNYYYAACAASURBVJA9HOBARRBRnLhfcby+fm5RcYt7K7hlKXsjsil7t0BpoXvvNDvfH7cJHWlGm3RAfv9A7z33nufce87JPc95huWUublVp1idMReZ2IeegbcQLOuMTOJLla6E9ZmWA5/W3TES2bWHZKx/xGhw4HoLd6zxuzw87D8NWp14S4Jr/W3JQsYa9qYaNsljTRZL8tiLr2cE0YrBnC5dRZAshhB5PAWqZJLL1tHVbyIyiV99mSw899rHRQ0ct1W+Zjn3b8flSHBk7UWzT/XvVFj0pcybcoWgRNOoagchbgiJh4SAMD8Ks4rR6/RIPBr/bV6XLn1jCAirPwZMCp7KGhvDTUGj0pK07ywisYhRtw21fUE1R/8VNssGXdPX4vnB113Fr28u59CW406Rsybefl70GWXbPdHEmOnDWfHFBj557HvOHjzP9XMm0KlXfWVPTQ5vPQFAn1E9EEvqzwmxvS5t4J07nGq3LG5aliYpRgwGI38u2sXq5QfIzy3jt9VPEhLmx+a1x5DJPbl6bNPStNXleFImOxLPARAe4sfnb0wnIrT+pFCTiFA/7rplMBNHJvDYS3+Qk1/GoRMXOXj8Iv1tdHpnsyXlPHmVgrntDQndAGopRUx4e3oyb8I4bvz512aU7hIlKpX5/2KRiK4hDadjDvb2Jtjb/kVOhK8vr48fV08pYmJar158k3iAtOJiTuflU6nRoJBKa5U5mJnFvvRLO2cz+vSupxQxcW///iw9fpLkggLWJ58hd/QoAMJ96u9cm9ptq83geLtbC5aUIgByqfDDpdVZjhdkCy9pXwoMn6DT5yARB1OlOUqo39OUKVei1BwUFCPaE9VlL2UosCRPQ7LIPLvhLRtCccXvhPo9g6jaLLxUuQwjOgIU9ZWdXtKrqFTvpLD8WwIV0xGLTQrUy+fD1l8azoSIB6nSl6HUl1KlK0OpL0OpK6s+Vg5gMc2lM6ioVHPrXV+i1ujMMZzeeOlmBvWPBeCbhdu5645hDBnQiQVfbOLHX3by1GMTrd2yydh6JgBKfbnLnokJk/n99tz3GRn+NKHybpRoLvJv7rsYjHr6Bd+JCDHjol5madq9HCteYl70HyteQoHqLLfG/FBrobo771OGhD7MgJB7yK06yY7cD/D1jKiVWSS9MtFqnXXZnPUKXXwn0DfoDqr0xYip/fE+u8tqdAYV359t2L3RkTp35i2gd+Dt3NzxSyq0eWzNfoNDhT8xJPRhACp1Bay4+BjBsi5MjJoHgMIjhCJNKl41LA+s1QlYbOvx4sXoDCpu6vA5wbJLsayylUcabFtjKNfm1LO8KNNm4yGSIfdoXAYTf6mgUM5UHqSddz8CZbFNlrMmvlLBQq9YY99HvL+0vctkMTE+6mVWXHycHbkfIkKMj2c4vQNvp19wfSsVf2kHcqtOoDOo8BDXtmg2WYr4V2ewcbS8j2e4+Vy5Nht5HaVMRR2rFjdtD6lXHWuB6u/UmhYZpmyRNZWUJvZvOMr2pXs5f+wCxbklVFWoUFdp0Glc8zvTkPWDeZFuQcbGUJJXik6rJygiwKFMN4WZwiZ2aHvL39Oh7QWFaX5GYdOFrENEx/oWe9ZIGBzHGyue44u5C1n19SZWfb2JLn1jmPLwRCbcObKWe5SJ/HRB7rXfb2Ht91vqna9JRXGl1fNuWg9NUows+3UPf/+5j+un9ueX77abj0skYv5ctMvpipGN20+b///fhyfaVIrUJCLUj+censTc15cAsGVXUrMrRnakXTD/36QYaYie4eFE+/uTXmo9sKwr6BJ8aXfHYDTywY5d/G/0yAaVGY5wY0I35B4NdzsREB8SQlpxMUaEuCN1FSOrk5Jq/X1rT8tWJSZGdYoluaAAvdHI7otCnIubu9fXJJva7ew2tyY0ulSKKhZRpd6PVp+FwVABgMEoBMCtaw5uL17VygyV9hRikS9Gowa5tBde0n5UqQ8QqJhpthgJUFwK0GVJHmuyBPncQ0bhHMqqVuHvLbjNlFQuxkMSgo/X2Hrlo4I+Irv4f+SWvEpe6dv4ek0k0GcWCpnlHe+2iLfEj0HB9X3866LWVwrKAX2ZWVGQp0plX+HfTZbh0QfGMH5MD3btPQvA1z/+a1aMZGYXM/bqbkRFBnD/3SOZ/+HaJtdni9bwTAAOFi4CoGfgVLr4CcHX/KXt6a66gVMlK8wLd4VHKKMjnmdT1itm94HE/G+Z1O4NFB61PyrbKfqTEDAFEMz9s6uOcrLkr1qKkYOFi2zWWZMo76voGSiMpwAs/y6KRNaViY7UGSqLZ2DIvYAQL6KL33hyqk6Yz58uWQmImNTuzVrWDibFgD11gmXFiEkZpvCo7e+dVLbOavsc5UzZBjr6DMVkcZCnOk2h+hwdFEPttsioS1x13JJTJSs4VPgz46Jeoq4FhNZQ5bCFiIlweXcUHqEkla6lZ4DQH/yl9dNp1pTHmixNlQcgpXwbZdosbotZaHZvsSZPtvIIx4qXcFXwLPPxcm0O58u3ESZPwLeGG4wj5dsrBgLCsz9VsoJREZdcMbOUh6nUFbiDr7ZxRI343jMajLw582NAiGvhE6hg0DV9GXbDAHyDfPBSyPjiqUVOs96oiTOtT6xhVgI18nPYkhLJ2nFbGHR6m2Ukno4vbwde05cfJn7E3jWHWP/jVhLXHeGjOd+w9MPVzFv5HABRnS4pSI0GQf4ufWOI7d3R6r1rXuemddMkxcjavw/x1ItTGDyiay3FSEznMNIvFDRZuLocPilo8EODfBjcN8bh6wf26UhYiC95BeUcPdW4nfGmkJR/KeBoz3Dbg6RbaGiLKEZm9O7Nt/sPAFCuVvPDwYNsSUnh7qv6cWP3BALkjY8t0y/KdrDLMJ9LHxdVFoLJHsoSgsWZlBYJYdY1w5G+l9ysUusEaa2Jqd3ObnNroUpziAt50xCL/QnyuRe5NAGJWNhx0OkLSC+Y3eh7e0jC8ZCEodaeAUTIPLsgEfvjLetPSeWf6A2l5ngmXrJ+VuWxJouv9zV4lkRSXPET/t5TqdIcRa1NItj3QUQWpjMPSRjRIT+g1p6jpPJPSpVLKVOuxNfrWqJDvgaa58OiNSCTKJBJFARyaQxmV51tshLA00PClOv6IhaJmDi2BwCffrPVfN5gMOLpKTznjtHBFBSWN6k+Z+KqZ2KiSH0egNyqExwu/KXeeYNRZ45b0dFnGN0DbuCf7DcB6B10O9GK+sGQhcCTlwiWdSa1fHutY0Xq83bVaSJc3sP+RjWAI3WGetXeGJCJfdEYLu2oFajPEibvZnNBba1OS/UCdPAZQmrFDjZnvUJXv0lojVWkVexEa1A2WmFRFxFiSjQXWJU+l2jFQNT6ck6VrEIikpoVQpdk1FKiSUdjqERTraiu0heRXpmIVKxAKvEhUCp8dEd4CRkR+gTN4GjR75ReyKSDYghSiYJKbT7ZVUcJlsUxKuLZRsktFnkwKuK/bMj8P5ZeEIJYd/WbiL80Gq2hiiJ1Ch5iL8ZEPG+Wx5IsgFPkAcisPIhc7GeO82KNbv7XkVq+nf0F31GoPkuYvDtV+mKSS9ciFnkwMuKZRpeP8RlubnNS6RpU+lIivXpTocvnbNkGAqUxVOrqB5V3c3mzY/k+ti/dCwiL3493zjPHHDHx+dyFLSCZ8wgI9UMsEVOSV4ZaqUbmXT8mjyVCq12QCjItW4QUmC1KarvamfRTBoPljbpiG5lIm4JILGLolP4MndKfgowivnxmETuW7ePjh78F4J0NL5rLmgLGdhsUZ84+46bt0yTFSF5uKe071jeREotF6HWN23m2RkGR8NHQqYN1NwdrdOoQQl5BOYUtYNZUqBQ0xhKx2C43jFBFy7hqBHl7sehWIYr902vXkVpczIWSEl7f+g/z/93OuM6dmN67N1fHWNeQWiJM4VjwRUsK5exyYWGlrz4Z/+ECu+9XVp0a2BKmdjfUZqDR7W4NFJZ/g8FYRUzoSuSetS1mlOo9Tb6/l7QvGu15DMYqvKWDqo/1J7fkLarUB8zl5J69rcpjTRYRHgT6zCKv9F3U2mRKlcsACFDcblU2mWcXwgNeIMz/OfJK36Sw/BtKK//CX3Fro9vrRiAoSEFGRhEdooPJzRfcVCor1Rw5dpHg6mCrmmpTYqPRiLQROzltESMGdAbBPW9gyH21LDpM1F60GynVZJiPlWksK+/ruv8Y68RNN9VrX50CHmL7PnQbwtE6PUW2LQhsWajYqtNSvQDd/CdXKypW8m/u+3hJ/In1HcmgkAdYcfFxm3LZQ5AslsnRH7E3/0uOFP2OzqAmTN6NwaFzzBltTJRoMliSdk+tY/mqZNZmCMoEiciT+7vWzlQxJPQhwuQJnCxZzvHiJeiNGrw9ggmTJ9DV33o2N1tEKwZxc8evOFL4GwBpFTtR6UvxFCvw92xHj8DaAa4tyQI4TZ7uATeQWvEvv6TcYj4mFSsIlscxOOQBAMK9BKtREWKuafcWR4v+ILlsPWkVu5CKFbTzHsDAkHvrWb84Ut6kNLu2/Tvsy/+a1PLtpFfuI1gWx4SoeWQpD3G8eGmT2uqm7XH+2CVL8OE3DaynFMlKyUFZ1razFcm8ZcRd1Ynk/efY+Vci42Zebdd1/cf3YsPCf0hcd4RJs8fUO79vrZAeud+Y2op5bz/h98HkqlKX4ztOWzzubELaB/F/vzzBzevv5cSu5HrnTal7D289jk6rx8Pzytlou5xp0hdqVPsgkk9l0S66dsDDnf+cpnPXhgNXNha1VvgglFrw9bIX00e52kU+f9ao0grBmqy5ktTEy7N+dOTmok+k8P7Wzb6LZSdP8ePBQ5wrLESr17P+zFnWnzlLQmgoL4wZxdAO9rskeTlhUVTRhKCnddPw1qVPZESDbQYa3e7WgLF6QWUpRW1J5Z9Nvr+XtC8Vqh3oDYWE+D5afawPIpGEsqo15oCrHpIQq/LYkiVAMZP8sgWUKv+iTLkaubQ3Ms/aO9BGqse3UY+oRsYBkcgDP+8bKCz/Bq3e8eDGbuozeVIfHnn6V7p1jeBsipC5YfTV8bz7yQaysouJ7RjCmo3HuWv6UNZuOk6MBWX65YgIMcGyzgAUq9MsZimpydGiP8lTnebmDl8CsCbjGY4XL6VXYG3lXYnmQq2/C1XnarmYmOq1p05n4ew6A6WxnClbh86otpgxpKl19gmaQZ+g+kGmb435vtbf/tJ2zImvkUVOJK31N8A9cbVdwwaHzmFw6BwARkf8z6YsQbLYeve0h06+o+jkO8pqmYEh9zMw5P4Gz9/Y4TOLx4NlXRgX9bJTZWkM6ZX72Jr9Bp18RxMm745E5IkRI2p9Kcml61mbIbizzOj0hznmh1jkQb/gOy26UVnC0fJSsYKrw5/i6vCnah2P8u7LgDrWQG4uf8JqbNReTMqsda6yVMnHj3zX3CK5hFvnXs+bd3zMV8/+TPv4KOIHdK51PuNMFgFh/ubsPQAjpg6mfVwkO/9K5N/Fexg17VLg1uT951j+yTpk3jJueKS28jS2RzSeMk/OHkrl8NYT9BsrKD6NRiN/vruC88cvOr19O/9KpPuQrgRF1s6edebgeVSVaiJi6qfajekRzbAbBrB75QG+nLuQB9+bhczrkuu/TqMjcb0Qu6r3yIRaz8ZN66VJq9Q77rmaBfNXk1b9Mbxx9VHSzuexffMpXvtguo2rHSfQz5u8wqZZe+RXm3H7+zXe57WxyKuVAhq9bf84AK2NRXxz4CmRML13L6b37sWhrCyWHj/JqqQklFotp/PzmbV4KS+MGc09/a9qNpm8PD1Q63T4V7u3LLj+OruvjfKznL2oJg21GWjRdjcVX6+xlFetI6NwDv7et2EwVlJetQGgOtZIbW230ahCrUvFYChDpxcCy2n1WVSotgFCCl2JOACph2BNI5f2qU6/W4GXTPDHFonkyD17Ul61EYW8dlyPhuSxJEtNPCQh+HlNoaTyD3T6fEL86u/y6vSCSXNK9ih8vMYi84hDIglEp8+ltHIZIpEcP2/7+42bhrlrxlAiwv04mZTF8CFCMMsbrhVizuTmlREUqODhp37h18V7kUk9eOuVqdZud1nRP0SwBNiY+SKBhR2J9RmJESNF6lQM6OnqJwShzVOdJrHgOyZGvW62KBgV8V82Z71KhFcvQuXx5ntmKA9ysuQv2nn3J7fqJCnlW7k6/Ol69dqq01FMlipGLP9+ObPOHgE3cqrkbzZlvsJV1QtWuSSQcm02WmMVsT5X26wTaHRb3bQOtuW8Q7hXT8ZF1lfS+Euj2Zz1GgCF6rO08+7f3OK5ccPwGwey8BVhM2ff2sM8PfY1uvSNoTivlMNbjtOuSyQ9R3TjxM4ki9fvXX2Q4rxSKkuVZJwR3MRzL+bz21vL8fb3RuHrRZerYi2mw21ORt02lKTEcyxbsIYnhr1I/MDORHYKp7JUSda5HDLOZvPlgbdrLf49PCW8tHguz016gzdnfszSj1bTLi6CwuwSju84jVgs4rlFj9VLqevl68XNj1/L4vdX8vx1b9FnVHcU/t6cP3aRnLQ8Js0ew4aF/zi1fb+8sYzUExeJ6R5NWMcQvHzk5F0s4PS+s4hEIma/btkq+elvH6Ig8y1Wfb2JnX8n0rlPDN5+XhRkFnHhVIY5tszP5z51K0baCE1SjIyZ1BNffy9++W47Xt5SFn2zjc5x4bzy7jQGD3dO7uyaxLQPJq+wnKSUHIpLlQT6O+ZqUlSiJPm8sMDr3AR3nMYS5OVNRmkZWr2ekirBxDrAq+HYFUVK5wdragpXRUVxVVQUz48eyQ8HD/HF3n3oDAbe2vYvo2Jj6RRkOUK2swlX+FBSpUJZbYEzvGMHJGLXZBmp2WagRdvdVAIUd6A3lFJc8TPZxc8iEQfh5yWk6wwLeI603JtrlVdqDnMhr/ZutVK9l4v5e81/e0hC6RolaMS9pH3QG0rxkIQj9bjkbuQl60+V5og5QKsteSzJUpcg33spVS5DJPLE37t+WYlY0Pr7e99EpXo35VUbAT0e4nC8ZUMI9nvUrNBx03Qmju1hji9Sk6jq3ZdvPrmL86n5RIb749cCSumWwhSX4Jr2b3Go8CcOFf6CWORBgDSavkFCVg2NoZLNWa+R4D+5VhrcGJ8RxPtfx5bs17il43fmGAu9A28jW3mUvflf4SGS0SfoDuL9r6lXr7U6HWF/wXccK1qMrjoo8obMF80uKoHSGLOVhTPr9PEM58YOn5FY8K3ZKkBn1KDwCKFvDUsPZ9bpapSqTZSWfYBY5I+/31zksiEurS+/6CF8Ffcilw1yaT2uwmDUo9QVNRhbpGawXrkkwGIZN25cjX+oH+9veQWAH178g9N7z5CUeI6QqEAmzR7DnS/ewpIPVjWoGPnkse/NsTZMFGQUsfCVxea/b507mQfftc+iyZXMeW8W/Sf0ZvXXmzi97yznDqci95ETEhXE1P9cR3iH+pZ7sT078OX+d/ht/l/sW3uIlKNp+AQqGHHzIKb/90a69LOczeq+N2cQFBHAuh+2cnxnEp4yT+IHdOLpb+fgE6hwumJk+n9vZNPP/3L++EXSkzMxGsE/xJehUwYw9Ylr6T3Scupf3yAfPvr3NdZ8u4V//tjFyT1n0Gl0BEX402NYPMNvEjYJ66aCdtN6ERlrhwWuG3PYoZDBRoMRkdh1WTz+XHWQT6sHw7Wje/DC45b9ihti3sdr2bBdyKv99APjubmB3Nqu4v82bOLP40K+7kW3Cf6yIzo2HK/i2oU/caZACGK7dOYM+kXaDlxqYvKinzmdn4+vTMaRxx9tgtQN892Bg8zfJpgAPz96FPcPsLxj8+qWrfx8WFg8r5t9l81UuDXLr7prFt3rBFd9efMWfj1y1Pz3nzNuZ0C7djQX9rbbjetQa8+SkjMaP+/raR/8TUuL02bJrjrLD+fn2lX2xnZP0zOgvp/w5UZrfiZ/ps4izm9irQwabtoG+YUP4Of7IDLpwOapr40rRgA2ZL5AWsUuEgImEy7vgVgkoUpXTLoykYzKA2bLoYnt3mhhSZuP03vP8MSwF+wu/9Wh9+jciGQFbty4ceMsWuG8ZUlZYQScFILdjRs3bty4cePGjRs3bty4ceOmDdIkV5pzSdl06XbJisGV1iIA14/tycKleyivULFu20lEIhGPzR6Nn4/1VKqlZVV8/ONWNm4XIhmHBPlw7Zimpyd0lOExHc0WIytPC2Z1DVmMpBUXm61FWitDoy9FbDcFlm0OJneLr2Ux8u3+A81qMdJS7XZziTLlSgACFM6PZeTGMSor1fz0xx5OnMqkUmk569PCL91BCZ2HQ4acbloYnS6N4rJ3UWn2oS/NQyTyIzToc8RiIVhoSdkCVGrBAtFLPhF/34dRaw5SWv4lYcFC4Ma8wvvx933YfM/S8k8BCXp9Ph4e0YQGfQaIKCn7gCrVP3hIItEb2n7q2HGRL3Gs+E9Syv8hpWwrOqMKqdiXIFksV4c/RTf/yS0tohs3bty4uYxokmLkkbu+pVOXcCbd0Jex1/TCP8C16WV9FDIevWsUb38hBIxc+88JNu9MYnC/GBK6RBISpEAm9TBnnMkvrODU2WwSj6ah1QrB2MQiEc88OAG5rPkzvkzo0pkQb28KlEr+Pim49NyQ0K2eckSr1/Py5i3NLp+JNUnJjKlOT+ttJTOOKSApQFxwcIPlnM2g9u0Z0bEjOy8I2Rk2n0vhne07eGbE8AZjjWSXl3OmoIBRsZb9GeFSu621GVqu3W4EDIZyiit/QeYZh4/88nftaO189MUmEg+mMn5Md3xtKKnduLnS8PCIITToC/IK78Hf90lk0j4AqDX7q/9NJCJ0OQC5BTORywbbvKdGc5J2EbsQiaTk5N+EVnsGRB5UqTYRGbYWMJKZ4/wsMc2Nh1jOVcF3c1Xw3S0tihs3bty4uQJokmLkq1/nsHHNUf5YuJNvP93M0Ku7MnFKXwYO7YLYRdYjk8f1IjuvlEVLhQCQGq2OHYnn2JF4zua1EomYp+4fx4iBnW2WdQVSiYSXxo7hP6vXoK8O7XLvsr+Y1qsnQzt0QCoRk1pUzNITJ0kpKqJneDgncnPtvr/eYKBcraFcozZnvjEYjVwsKQHARyrDRyZFKrGea/vlLVtQrReUT4Pat6dvVCSxgYH4yqToDAYySsvYnJLC3ovpAMQEBjKmU8MKB1fw4fXXcvMvvwGQWVbGN4n7WXU6ifFdOtMhwB8PkZhyjYaLJSUczcnhbEEh47t0tqoYMbW7oTYDLd7uKxWjUUVRxUJARKlyOTp9PlFBC7DsJuimOdl3MJWXnp3MoP7useDGjb1otGcAqhUlwjwmlfZGoz2NtE76cepkApJKeyISCWkhxeIQDMYKDPpiPD0TMHlIe3rG48aNGzdu3LixnyYpRjrFhfPQkxN58IkJHNhzjk1rj/HG80tR+MiYcF0f7ntsnLPkrMUDM0YQFxvGJz/8Q151+l1bxLQP5tmHJtAnob1LZLKXyd3iySwr4/0dOwFBmfH70WP8fvRYrXIPDhrIyJiO3Ll4qdX76Y1Ghn/1DRUaNVVaXb3zlRoNY777odYxT4kEX5mUr268kf7toupdI0KESifca3taGtvT0hqsv3NQEN/cfCMyjyZ1JYcJ9vZm2UwhO8GTa9ay92I62eXl5qCtlrClEDK121aboeXafaViMGqqUwGXIvWIpX3I1/jI2/6O6OWATqsnLNSvpcW4Irg99ueWFsGNkzApP0qqVmNyj9JojuDtNx6xyAeDQXClNRq1aLR1M1rU/y3zkHREqz0NGADQ6lJcJbobN27cuHFzWeKUVZ1YLGLQ8DgGDY+jtETJt59sYvEvu12mGAEYPaQrIwZ2YdueMyQeSeP0uRyKSiupqtKi8BZ2UoICFPSMj2J4/04M7d8ZUSvZXJ4zaCCDowUFzY8HD7E/I5OiqioC5HL6REZwV79+DO/YgbzKSts3MxrJt6dcDbR6PUXKKrPyoy7LZs5gxSkhHsuBzEzSiksoqlKi1umRSiQEe3uTEBrKxLgu3Ng9AQ8Xpcq1RahCyAn+67Tb2HnhAitPJ3EwM4u8igrUej0+Uint/f3oFR7OqNhYm9YdpnY31GagVbT7SkQi9qNr1OGWFsONBUYMjWPrv6e5d9aIlhbFjZs2g0wqZDOTy4aSkz8VMOIlH4tMOgAwIpFEkZ13g5D+3A7rD0/POOSy0WTnTcHDowOeHjEuld+NGzdu3Li53HBKul6jwcjh/alsXHOUPduTkck8GXdtL+Y8OdF5krYw+3ac4eUnf2XUxJ783/zbWlqcy4L0tALuv+XTeseHju7Gqx/MaAGJ3Li5snBGatp1m06w4MtNxHeJoFvXCAC8vKS1ytwzc3jThW0mWnO6Xjdu3FzZtMK0l27cuHFjlVY4bzWYrrdJFiMXzuezac1Rtq4/TnFRJQOHdeG5125i0PCueHi4d9NbA/m5pfj6eQEgr7NYaWlCwvz47+tTKS1RAnDmVBb/rD9m4yo3bty0Jv5cnkhkuD9l5VUkHky1WKYtKUbcXN7kZxRyYsdpzh+/QPb5PLJScijJK0VVqUZVKWRVMugNyBUyvHzk+AX7EtUlgnZxkXTu3ZE+o3sQFBnYwq1ovZTklQJw7N9TpJ68SNqJdLLO5VBZqqSyTElVuQqJhxgvXy+8fOQEhPoR2VlQqLbrEkH7uEgShnQlqktESzbDISqKKzm05ThnDpzjYlImmWezqSiuRFleBYBGpUWukOHt64V/qB8durWjQ7f2JAztSu+RCXg6kAxA4mHdJbitUZhVzLHtp0g9foHMczlkp+RSkl9KVYVKGI/Ve7cybxlyhYyAMH8iYsKI7BRGl36d6DEsnojYsBZuReukJK/UPA4Bu8dizXEItKmxWBNrfQsw968rtW+Z5i3A4txla94C7J672tK81STFyAPTv6RDTAg3Tx/M+Ov7EBikcJZcbpyATqvnvqmf8r83bwVg2Oi6Ts/e4wAAIABJREFUAd1aFi9vKeOu72P++8Duc27FiBs3bQx3Kl43rZ2kfWfZ+vtOdq/cT26afWlsK0uVVJYqKcgs4vyxC7XORcdHMWLqYCbMGkV0t+ZLFd9Ubgm9lzIrcdmuf3A8T341x+H7lhdVsOHHf9j5dyKn9iQDgiVxQ+h1ejQqLaX5ZeSk5pFkIXh+UEQAPUd0Y8DEvgy7cSD+rSyOkVqpZtufu1n3/RZO7T1jtb0AyrIqlGVVFGQWkXIkzXxc5i2j/4TeXP/gBAZe0xeRDZ9vr8sg89f5YxfY/Mt2dq/YT+bZbLuu0VWPx8Ks4lrPDyA0OpirbxnCqNuG0X1oVxdI7FxsjUNw3li01S8vh7FYE1f2LaBN9C9rOHPeAuyeu9rSvNUkxcjHP9xLQs+WDWbqpmFOHr2IWqVtaTHcuHHjxo2bZkOnEeJnbVy0jcXvr7T7A9le0pOz+H3+X/w+/y96DBPif8x88VYGXtPXqfU0NwWZRQ6VL80vY8mHq1j5+XrzLqyzKMopYfvSvWxfupcFD39D75HdueeNGS2+MNGotCxfsIY/3/2bihLH4rtZQq1Us3vFfnav2E9U53Bmz5vBmOkNW9gpAtreBqTRaGT7kj38/vZfAPUWn00lP72Q5QvWsHzBGjr3jeH2Z29k1DRhISuWtE3rdfdYtJ+a/cuVfQuo1b/aUt9yxbwF2D13taV5q0mKkZpKkcL8cmRyT3x8m18rdCGziBPJWRSXVlJRqcFHIbiMBPor6B4XQUz7EKcFXnVVGmJXcGCP7RTGbtxc7qgNStKVp8hUJlGkyaJEk02FrhiNQYXGoEIEeIplSMWCy5mvZwgBnhGEyNrT3juBKK94pOK2o+1ubdz32EK+/2x2S4vh5gph46JtLHzpD0Bwm3E1J3cLFhL/d92bJAzpyiML7qHboC4ur9cV5GfYvxj7d/FuPn7kW8qLKlwokYBBb+DIPyeoHRKveTmwQch499Gcr8m7WOCSOrJScnnrjgWs/GI9AE9981A9iyS/YF+X1O0q9q8/wjfP/kTayfRmqS/lSBpvzfyYX99cBsBjn95H3zE9m6VuZ+Iei7bZv14Yky3Vv9pK3zqw4YhL5y2oPXe19XmryVlpVi09wK/fb6eoUBiQoeF+3PXAaCbd4NqdE73ewOotx/n170Syckutlg0L8WXa5P7cPKkvMmnTmuzp6UFaSh4/fLqJk0cuotXqAejUNYLb7x7B0AbcVZSVahYv2snOLafIySpBJhPk6NazPbfdPYK+Ay1nTMnOKGLZL3s4nJhCQZ5geieRiAkK8SGhdzRjr+lNv8GdzOX37zrL33/s5fyZXIoKhPKvPf27xXuvTXwFSRM1nqagtP+dN5X4Hu34/pNNABw7mIZWq6dT1wim3T3CqW48JUWVbFx1mH07zgCQlpJHVaUab4WMzvER3DBtMMPHJli9x4nDF1i5OJGTRy9SUlSJTOZJcKgvPfp24PZ7riayXW0fcmW173ndd2jt/ZXrhB+2T5LvsirL1PbPkeB/td3tt4URIx8kTUett60VvrH9MwD09B/ttPo/TJpBld66meit0S8Q7zfUaXXWpEpfzqnS7QCcKN1GZlUyRqPB6jV6vQ5V9fMq0xaQyaX0mGKRB7GKvnT3v5oEvxF4imUukftyJc2FP8Zu3JjISsllwUNfc7jaZ7olOL33DP8Z/gJTn7ye2a9PR9bK4nrZojDTtiJJXaVhwUNfs/nn7c0g0SX8gn3pPqT5d6j1Oj0/vPAbS95fBdAsC8ITO4Xfn0cH/Y+53zxUaxfWw1OCt58XyrIql8vRFMqLKvjq6UVsXLStReq/cCoDgGfHvcbE2aN5/NP7kSvazm+3eyw2TEv3LRD6V2vvWzXnruZSZJ3YmWR13gJa/dzVJC3B2r8P8d1nm7l15lDiu0dhBJJPZvLFh+tRq7XccNtAJ4lZm4KiCl76YBXHkzLtKp9XUM5nC7ex7p8TvPHMjURHNT5wWk5WMU/O/o6AQG/6DIxFWSEsmI8eSOPVp3/nyZdu4Nqb+te6pqignGcfXEjGhQKiooMYfHVXSouFRdiR/akc3JvC489P5vpbBtS67mJqPk/c9S0qlYZuPdsTlxAFQHlpFRdT89m48jC+fl61FCMeHhI6dY2gU9cI9u04w4WUPLOSoF2H4Fr3Fzsxf/HubUl88d46c6BX07M5eiCN1xp4Lo1l5eJEfv12m9k6KaZLOEEhvmSlF3JkfypH9qfy7Gs3M35yfeXcz1//A8Av32wDoEt8JD37dqSyQsW5pGw2rT7CvY+Pr3WN6f0B9d6htffn6xEEgI9HEBW6hrX/uepUEnCeYiRfdcEupQhAplL4AHOWYqRMW2BTKQIQ6RXnlPrq1r27YAlHijeiNzrPhcxg1JFScYCUigNsyfmeAcFTGBR0AzJJ2zENdCZHT6Tj6SGhezdhPtqdmNJgWb3egE5nXSnlxk1T2bPyAG/P+sQc7LIlMegNLP1gFQc3HmXeiv8RHhPa0iLZTWlBORqVFqncckC9ylIlL06Zb164NycDr+2HqJktdjUqLfNu/5C9qw40a70mqipUvHXHAi4mZXD3q7ebjweE+bfqxUXKkTRevukdl+5QO8LGhds4sz+Fl5c+Q3R8VEuLYxfusWgZd9+yj5acu6zNW3CZK0aW/Lybx/57HROu620+Nnh4HFHtg/jl++0uUYyUVah44pXFXMyqvdAMCvAmJNAHudwTVXVcjfyiCopLleYyKRcKeOKVP/nmnTsJDfJpVP3HDqZx84whzHnqmloTw5H9qTz/yE989f56ho1OwD/A23zuo9dXkHGhgBn3juTuh8fWuu7s6Syevu8Hvnh3LVcN6VzLUmHt8oNUKdU89r/rmXLboHqypCTnEFAn4G2/wZ3MipKC3DIupOQx/npBQeDK4Ks7t5zi1lnDuf+JCQDmNlp7Lo3lxtsH0blrBIOvFjTWHp6Xoh0v/XkX3y7YyJKfdtVTjOzdnmxWiPj4efHqBzPodVVH83mjwUja+Tz8/GvLaHp/QL13aO39mYj06sLZ8sQG25OrspzJo7GkK0/ZXTZDedqpdeeqztss4+MRiJ9niNPq1Bu17Mj/g70Fy9AbdU67ryWU+jK25/3KwaI1jA+/74pM1frm+4Kv7eKFDwHw/KvLWlIcN1c4v725nIUv/9EqTLtrknr8Io8Oeo5Xlj5Dr5HdW1ocuynMKiKyU3i94yV5pTw36Q3OH01rfqGAIdc7Z2PFXtRVGl64/i2ObjvZrPVa4pfXl6LT6LjvrZkABIT6kXUup4WlsszO5ft45+5PzRmeWgtpJ9P5z/AXeHv9i3Qd0LmlxbELS2PRlPXpShqLJtx9yz5ay9xlad4CWuvcZf6AaDuRY9y4cePGjRs3bty4cePGjRs3bpxMkyxGcrNLSOhRP1Vdtx7tyMsuacqtG2T+5+vN1iI+3jLunDqIiVd3JyzEcmCXnPwyNm4/zW9/J1KhVJNfVMG8j9fyyWvTGlW/t0LG/f+ZWM+MrO/AWEaMTWD75pPs2HySybcK1jIXz+eTuOss7ToEc9fDY+pdF5cQxcQb+rFqSSIbVx7m7ofHms+Z0ih5elp+TZ3jW09ucR9fOfc8Ns7u59IU/AMVDcYQufmOofzw6WbS0+qb2S35aZf5/w/8Z2ItaxEQrFxiu9TWztd8f0C9d2jt/ZmI8upq1WIkz8kWIxkOWIzkqdMA0BrUTomdkaNq2K3ChDPdaHJUKfyd8R6F6gyn3dMeKnUlrMj8gKTy3UxpNxcAmbjp1lBtgZ+/ub/W7rxIBOuXzbUYmFqnN3DtLQuaUzw3VxA/vPAbv8//q6XFaJDSgnKev/ZN5q38H/3G9WppceyiIKOw3i61WqnmhcnzW2yHWuIhYcCkPs1Wn9Fo5N27P23xHdea/PH23/iH+HPrU5MJDA9oaXEs8u/i3bw182MM+tbpPlleVMGz419j/roXW01GFWvUHYumcQhcMWPRhLtv2cb0Xdaa5q62MG/VpUmKkbAIf5JPZdG+Y+3YFcmnsgiL8G+SYJY4npTJjuoc2+Ehfnz+xnQibOTTjgj1465bBjNxZAKPvfQHOfllHDpxkYPHL9K/VweHZejSLbKW60ZN+gyMZfvmkySfzDQrAA4nCq4FvfvHIBZbNtCJ7RIGwLnTWbWOj76mFysW7+PTt1dz9nSW+Z6xcfXNXFuazvGReHjY/1xchUQiJiBIQWF+OXq9wRxcVqPRkXQ8w6zUGDXRvkjSNd8fYPEdNvT+TER6Wc9QUKYtQKWvQC5pnHtXXdIdcI8xGIXgwdmqs3Twbnp0bXtcaZylGDlVuoNVWR+hM2iccr/GkFy2h3zVBQBmdHydAGnrUVa6iroBrH0UcuQN+EFLLZR348YZLHrlT6coRQLD/YnqEolfsA9ePkLcKqMRVJUqygrKyTyXYzZfbwzqKg0v3fA2b6x+vk1kMKibJtRoNDJ/1iecOWBb6e0qegyPx6cZ0z0ufPkPti/d26R7SDwkRHYSvg0iO4Xj7eeNh6cEVaWa8uIKss/nUpBZZN4As4dvn/uZ2F4dCAx3/vd1U9m9Yj/z7/ykSQtXsURMRGwYYdEh+AQqkHnLMOiEbxSVUk1Rdgk5aXmU5pc1ug5lWRUv3fA2n+6dT1Tn1vctXZOaY7E1jENo/rEIrulbgLl/XS59a+HLQjY2Z81dV8K8ZYkmfbHeOG0Qn723lryc0urgq0aST2ax+Ofd3PfYOGfJaGbj9ksLvv8+PNGmUqQmEaF+PPfwJOa+vgSALbuSGqUY8bMSIyMwWFjYlhRdCnyZX50xZ91fB1n310Gr9y4vr517PKFXe+YtmMmX769j9dL9rF66HxAChk6eNpAJ1/dtUEnT3FiLHWLpuTSVA7vPsX2zoBE9fyaH4sIKqpQa1GotuupMQTUpKapEp9ObZfHyti9bQM33V/NfS9R9fyYi5bYVAXmqNDoomv7RXK4rolSb6/B1mcqkZlOMRDlBMbKv8G8253zX5Ps4gyKNoBD7KfW/zIx5i2BZextXXF6sXvyE1fPTprpWGeqm8Zw8LlhaqdVarhpgOTNaa2Trbzv5Zd7SRl0r85YxYupghk0ZQJ/RPfC34zuiOLeUY/+eZPfK/ez6KxF1lWPKWHWVhlenvsene+e3qgB9lqibJvTHF39n118NWzzWpH3XSBKqs1V07d+ZiJhQwjqE4OXrhcxbhk6jo6KkksqSSrJScjl//AKpxy+SXL3h1VDw3MHXNV9MgxM7kxqtcPOQejBq2jBGTxtGv7E9kXlbt8JUllVxcncye1cfYNufuykrtB643KA38MpN7+Aps6yIbinOH03jrTsWoNfV//ayRbu4SEbeNpRB1/Qjrn8nuzI55acXcnTbSXb+vY+9qw46XG9ZYTkvTn6Lz/a9bc6U0RqpORYdGYdwaSyaxiFg91i0FsS6OcciuPuWvTRl3gLH5i7TvAXYNXe11nmrIZqkGLl5+mAkEjG/fr+d4upFb0CggtkPjWFKnQwdzuBwdZ7q0CAfBveNcfj6gX06EhbiS15BOUdPNc703mqAt+pTNZO9GKq1al3iI21aekRGB9U7NnB4HAOGdmHvjjNsWCEsyhN3nmXBvJUs+3k38z6eSWT7+tc1N3qDFU2uhefSWIwGI289v4Ttm0/iUz3pDBwWx9DR3fD188LLW8qX762jskJV7zpBBseEqPn+wLq1jqX3B+Dt4Y+fZyhl2vwGr81VnXeKYiSjsnHmc6bsNE1Bra+kRGNbKWOPosgaB4pWO0UpIhZJkEt80BnUaAyWlVqOUK4r4pe0/+PeTh/h6xls+4IrhPvvcl7GJTfO5eUXhI2C0hIlm7e/0MLS2Me5w6l8+MCXDl/n5SPnlqcmc+vcKSj8HXN7Cwz3Z9S0YYyaNozKUiXLFqxm2YerHcqCU1mq5JWb3mn1i7GCLCFNqMkU+493/rZaPjgqkMlzJjL69uG07xpp8/5hHYTA2zUD0po2M07sPM3+9YfZvWI/GWeyzeeHTG6exZiqUs1793zm0G6oidG3D2PO+3cT0s7+7zFvPy8GXtOXgdf05aEP7mbVlxv57a1llBY0vMhQV2kcVsy5koriSl695X2HZercN4Z735ghZDhx8LssNDqY8bNGMn7WSPLTC/l53hLW/7DVofeWnpzF50/+wLM/POpQ3c1JzbFoaxyC88ZizXEItMhYBHffspemzluAQ3OXad4C7J67Wtu8ZY0m2zjfcNtAbrhtIKXFStRqLaHh/k5ZAFuioKgCgE4dGp/RolOHEPIKyiksbpz1QqkVq4fCahOsgBoZb0LDhd2o+F7teeL5yY2qUyQWMXRUPENHxQNCtpmvPlzHjs2n+PjNVbz95d2Nuq8zcfS5NJYdW0+xffNJItsH8fHC+wEh5khNvnh3bb3rAoIUiMVis9WKWqVF1oD5f01qvj+g0e8wyqurVcWIKdZHU0mvalyWmYyqpitGbGXX8fcUlEreHo03p0su28OG7K8dvs7PM5RYRR86KnrTzrsbCol/rXS7eqMOpV7op0XqDFIrj5JWcZTMqmRqBKu2SYWuiMUXX+eu2HedErOlLaBSaRt0pQG4mF5Ih2i3oqg1UtnKovvbQqfRMf/Ojx3+wOo9qjvPLXrcvBBoCgp/b+56ZRrX3juOd+/5jCNbT9h9bXpyFgse+pr/++3JJsvhKgozi6gsVfLu7M8AGvzY9gv25e7Xbue6B8Y32XLVdH3fMT3pO6YnD7wzi5O7k9mw8B+S96fQIaF+LDtXsPj9FWSlOGZxKZV78tQ3DzHuzpFNqttT5snUJ69nzIwR5md/YMORJt2zOfjooa/JPm/fM/Oodqu8Z94MbntmisOLVkuERgfz1DcPMX7mSN6c8RFFOfbHN9y4cBtX3zyYIVOcv5HrDGqORWuLXmePxZrjEGiRsQiO9S0Q+pcr+xZgd/9qzr7VkvMW1J+72sK8ZQ2nOX/7B7o+8KBaK6TilDbBZ11aHchUrWlcWs9zyTkNLqqPHBAWhvHdL5nK9hsspG46kngenU7fYBwORwgJ9+P5t25j/675nDhyscFysmqzJY1a2+Q6beHoc2ks588IaZ6Gj0mopxAByEovQmnhY18m9yQuIZLkk5kA7Nx6inHX2Q4gVfP9AY1+h5FeXUgq29XgeWel7E1vwGJELJJgMBpoaJFfqSuhRJNLgLTxfpG2Aq821YWmUJ3ByswPcURRESaPYUTodBL8hgMN/1BKRB74egjacl+PIDoqekPYLPJUafyb9zNnyvfZXWeOKoXNud9xbWTr3YlyJs+/tpx3XrvF4rx88PAFXn7rb9Ys+U8LSObGGlqt3qLbYWvm17eWcfF0pkPXXHPvWOZ+PQexxLlJ+EKjg3l348t8+rhgvbbqy412XffPH7sYM30EQ29onYux1BPpvHfP5+RdrB/A3MSQKQN49odH8Au2HPTeGfQYFk+PYfHNloa5JK+UpR+scugaT5kn81b+j6vG93aaHIHh/ry5+nkAPnjgSzYu3Oa0ezubfWsOsX3JHrvKKvy9ef3v5wBBUelseo/qzse73uSZca+Sm9bwJlRdvpi7kAHX9Gs1buk1uVLHIjjWt+BS/3Jl3wIc6l+mvgW4rH+1lnkLLs1drX3eskWbStcb6CcoXxpr7QGQX+0H5d9IU1ZVlYavPliPvk4QoMOJ59mzLRm5l5QR43uYj8d0DmPo6G5kXizky/fWobagpNBp9ezZlkRFnRgVu7aepqgBs6Qzp7JQVWkIDm14Moyqdu1I3HWWxF1n7W5jY6j5XGo+m4aeS2MxBfW9mFp/YqqsUPHJWw1PELfOGmb+/9cfbuDMyfof2BkXCmq9h5rvr6F32ND7q4mtgKP56gsYjY0PLKU1qNAaVOSqLStYuvkNJ0Leyeo9MptoNWIrvkikV1yjA68ajHqWZ7yNxmDbdF0s8uCayIe5JvJhHuj8KQl+I7CmFLFGmDyG2zq8xB0d59WyMLHFoaJ1pFYcblSdbQ2tVsfLb61Ap6vdf1esPcJzryzljtsGt5BkbqxhSYHcmsk6l8Mfb9s2J6/JxNmjefq7h52uFDEhEot44vMHeOLzB7jhkUl2X/fxI9+gLK9yyBWnuUhPymTX3w3HMrjjhanMW/GcSxdiNXHGzq89/Pnu31RVOOZS+cz3jzh9cQFCoEixRMwz3z3CoOuucvr9m4rJLP7Tx+xzaZXKPXlz9fP0HtXdJQtXExGxYcxf+wLevvZ/32efz2XN15tcJlNTuFLHoiN9C2r3L1cRERvmcP8y9S1X9q/WNG8BrXrespc2lS4gpn0weYXlJKXkUFyqJNBBP+GiEiXJ1WZZnRtpUnv1+O78s/4YB/acI65bJFVKwaT3yP5UDAYDDz1zTb1ApE+/chP/l/cTq5fuZ9fW03SOj8BbIZjZF+SXcSEln8oKFT+tmouPr9x83S/fbiP1XC4xncIIi/THqzoYTl5OCaePZyASiZj9SP30sCbGT+7DHz/uYMuao4CQejY6JgS1SktlhYp3vprdqGdgid79Y8zPBTA/G2vPZfvmk1SUVVFZIXygpyQL1iDpqfn8/v12FD4yFD5y4nu2N2c+Gj4mgUVfbiVx5xmeeeAHQIj/UVxUyeF9KUR1CKZnv46cOHyhnowjJ/Qk6YSgDFn2y26euPtb4nu0I7J9IJXlKrIyisi4UMgXvz2MT41UyKb3B9R7h9beX02EuBoiGrJ20Bk0FGmyGh24U3D5oEHlSqS8C3KxwqpVR6YyiR7+oxpVP9hWjDTFYmRv4XLyVGk2y3l7+HNr9P8R7d10JVxNYn36cXfsu/xx4RXKtA3v3tRkQ87XzOn8BSJRm9I/O8y7827j2ReXMO+9Vbz4rOBq9uX321iz/hgvPTeFUcNbf1rE1oxOZyA3p4TIqECLKZEbS1tzo/nljaXo7LT0NKVLnPvVHFeKVItHP76XjDPZHNp8zGbZwqxili9YA8CdL93qatGcxuzXpzPzxVtaWgyno1aqWf/DPw5dM/Hu0Yy9Y4SLJBIQiUU8/8sT3Nf9SYdcRFyNaaGXe8G+nfMnPn+AHsO7uVIkM9Hd2vHQh7MdikP02/zlTH5oAhInWHQ3F5frWAShf9nbt6B196/f5i8HcEn/cs9brqFNKUYG94sl8WgaBoORL376lxcev9ah6z9ftM0cTHPEQOspVBtiym2DmPXgGH78fDNHD6Si1QimyF27RzH9nqsZOrr+4PT18+LD7+9jzfIDbFt/nJNH09FVRzoODPahR59oho1NqGf9cfvsEWxafYTUs7mkpxWYzdj8ArwZOjKem+8Yak4ja4mgEF/e//Yefvx8CwBnT2eRejYXXz8vuiTYDszkCOGRATz23PX8+PlmAPOzsfZc5j+/FIOFoK0ZFwpZ+MUW89/3Pj6e22cLARz9AxW89809/PjZZk4fEwLoJp3IJCTUl0k3XsXMB0ax5KddFhUjAA/OFXb1rhrSmdVL95N0LINzSdnIvaWEhPoydeZQwiNrx8AwvT+g3ju09v5qIpcoCJRGUKzJbrBMniq10YqRdKX1oKsRXp2FdMDF6xos05Q4I3qjjnx1upUSIiJspC22hEkJsSP/d5tlJSIPbu/wClFerlmIh8o6cmv0CyxMfcac5tgaheoMjpZspm/gRJfI01rw9pLy7rzbeObFxUy/R4j/YjTCJ+/OID7u8k9f7Gr+9/RvHDl8gaHD45g3f1qtczde+36j79ucZtFNweQ7veXXHXaVl3lJefbHx4BLMQ2aA7FEzDPfP8L9veaiLLNtCbLso9UA3PT4tc2e/rIxTLx79GW7ENv8yw4qSuy3RFb4e/Pgu7NcKNElfAIUzHn/bubf+XGz1GcLrVrL4vdX2F1+yOT+TLpnjAslqs81945h9deCa5s96W2LsovZ9fd+Rt46xNWiNZmJd48GuGzHoiP9yxQItqX6l719C3BJ/3LPW66hTSlGrh/bk4VL91BeoWLdtpOIRCIemz0aPx/Lu/QmSsuq+PjHreZ0vyFBPlw7xrEd5cFXd2XDwdfMf7/64R0OXe8p9eCm6UO4abr9A2P0pF6MntTLoXrq0qlrBPM+ntmke9iDRqOjY+cwh57Luv2vNKquDrGhvPLBjAbPz5ozhllzrE+UA4Z2YcBQ+xfqntUf2I6+w5pEesVZVYzkqlNJoHEZPNKV1oOuRsg74y2xHvQ0V5WKzqDBQ2xfKuOa5KsvYDA2vJsbLGuHTOx4HKLdBYsBwaLGFhMiHnSZUsREpFccw0Om2aWoAdhdsIS+gRNorCtPW0HhLeX9N6bxwuvC7kjn2FC3UsRJnKp2+Tu4v76bXFuz+mgMyz8WFAgGvX2uhrc9c4NdGRlcQWh0MLNeuo2vn/3JZlnTB+2Kz9a3+kVOZKdwnvj8/pYWw2Vs+vlfh8rf+tQUu9I8O4sx04fz8+uLa2UHaSk2LvqXwqxiu8pKPCQ89EHzJwcQiUTM+N/NALx2q33K49Vfb2z1ipHLfRyC/f2rpfoWXOpf9vYtcE3/cs9brqFNKUZ8FDIevWsUb3+xAYC1/5xg884kBveLIaFLJCFBCmRSD3Ng1fzCCk6dzSbxaBra6iBzYpGIZx6cgLyN5FN2c/kQ5RXHqdLtDZ5vbABWI0ar6XYDpOHIJT7IxN54imVoDZYXUwajjmzVOaK9HffTzK2yHV/EUcq1hRwpts83M1bRl/5B1zlcR2MYETqdIyUbKdcW2ixbrMkmteIIsT79mkGy5uGWWV/UOyYSiZDLPPHwENyGlq86xLadyebzy35+pNnku9wYM647mzYcZ8y4hsdldIdgh4OSazQ60i/a7sMtiU6jY+tvO+0ur/D35pa5jcsc5iymPDKJJR+uMu8U2mLd91u44/+mInKim5Sz+c8XDyDzvjyzbBXllHBqT7LtgtVI5Z5Medj+eDLOQCQWcfMT1zsUd8FVrP+O05fzAAAgAElEQVRhi+1C1YyaNpR2cS2jpDQFNw4I86ckr9Rm+aPbTlJenfnS1wkZFF3B5TwOTdjbv1qyb4HQv+ztW3Cpfzmrb7nnLdfRphQjAJPH9SI7r5RFS/cCoNHq2JF4jh2J52xeK5GIeer+cYwY2NnVYrpxUw9byoG8RipGclXnrQYljZALljEikZhweScyrFiXZCpPN04xYiu+iNxxxcjh4vXojfZlVLo6zDELrqYgFknoGzDRbquRIyUbLyvFyMxprXtX7XLj2een8Mz/pmAt7t3b788gPMKxNNg52SXcefvnTZTOtexesd+8WLGHibNHt7hbisxLyuQHJ/DTa4vtKp97IZ+Dm44yYFJfF0vWOHqP6k7/ibYzuLVVdq/YbzUVal2G3zQI/5DmCXZZk9G3D+PLuT+2aCap9KRMkuz41jZx46OOubs7E1M8hxE3D2K1HcEvDXoDieuEgOnjZjbOcteVXO7jMD1JsIy0t3+1ZN8CoX/Z27fgUv9yVt9yz1uu4/KOCujGjRs3bty4cePGjRs3bty4cWOFRlmMnCoWgqF9emInifnplKiVFnNt7Lv5P4TKa+/eZFSW8vnJXezIPk++qhJ/qZwhYR15rOdwuvqH2lX/AzNGEBcbxic//ENeoeV0tnWJaR/Msw9NoE9C44JbunHTVCLkXRAhwthAZpoybQEqfYUQJNUBrFmACPVespCK8oqzbjFSZb9pXk1ybGakcTT2h5FjJVvtKtlR0btRVi5NoW/gJHbm/9Hgu6xJSsUhDEY9YlHbiXhvjalT2m4atraKrSyJdTN+2YMpM1prZsfyvQ6Vv+6+cS6SxDGuuXcsP89bYveO3uZfd7Rai5Fpz9zY0iK4FHuyCNVk1LRhLpLEOn7BvvQZ3YODmxyT15ls/d1+t7bwjqHm7FAtSZ/RPe3e1T+4Scjg2BotRi73cXi59y0Q+pez+pZ73nIdDitGThTlcNtmIbCYCJjeuR9RCj8OFWSyPl2Ic/BM79F0DwwnUHop1/PhAsFMava2PyjXqukTHEX/0Ghyq8pZl36ajRnJfD5iKuPa2WdyP3pIV0YM7MK2PWdIPJLG6XM5FJVWUlWlReEtBI8MClDQMz6K4f07MbR/Z5sfl27cuBKpWE6wrD0FVrK35KnS6KDo6dB905WnrJ6P8LqkGIm0oaDIsBKrpGGMVt2AxCIJ4fJODt3xYuVJSrW5dpXtEzDeoXs7Az/PEMLkMXbFhVHrK0lXnqKjommBlNsCBYWC24Nc7olPG1h4Xw5IpR7I5Y7HzFK08vdjNBg5tPm43eWj46OI6dnBhRLZT2h0MAmD4zi154xd5Q9sOILRaETUij5SgiIDARh4TetU2DiLk7vs+80zZTga0ILuDH3H9GrRBcb+9UfsLjtkSn8XSmI/CYPtd+NN3m+/m1BzEhQZeNmPw8u9b4Fz+5e98xYIc9eVPG85isOKkY+Ob0etF4KbfjniFiZFx5vPvbB/Hb+fO4yfVMboqEuLMZVex6O7hGwFFVo1n4+YyrXRl9K3Hi7IZNY/v/PknhVsum4OEd72+UF5SMSMH9GN8SOaJ3+1m/rUzdbjxjqRXnFWFSO5qvMOK0YybClG6liMWKNCV0SpNg9/zzC76y/W5KA2KBs8Hyrr6HCmm7MV++0qJ0JEZ5+W+ZGM9IqzO2BuxmWuGPl79WEW/b6bouJLqePCQn25Z+YIrpt4+ba7pQmP8CeokcHcJBIxsmqFilplXyyf5iT5QApldlqEAgy6rnVZMg25vr/dipHS/DLOHEghfqDjKc1dxfCbBgJCGuLLlezzuRTllNhV1vRuWjL4Ze9RzWsZWZPyogrOHLSdntRE39GOfce4irCOIcgVMlR2ZPBKT84CoKpChZeNbJfNyfCbBl7W4/BK6Fsg9C9n9C1H5i0Q5q4rdd5qDA4rRg4XZCKu3tWoa90xLiqO388d5kRxTq3jqy+cIkcpfOBcG92tllIEoF9IO+7rNohPT+xk0Zn9PNd3rKNiuXHTJoj0iuO4FReRPHWaQ/cr0xZQpi1o8LyvZzAKjwDz30HSKOQSBSp9w7nPM5XJ+Pvbrxix5UbTmIw0qRWH7CoX5dUVbw/Hgk46i0ivOI4Ub7SrbLaqde5EOYPV64/y9Y//Mm3qQBKq06QajUZOn8nm06+3oNZouXly61q0Xi78uvixJl2vqP5Yao2KEUd2xAD6jOrhIkkaR+/RjslzZOuJVqUY6T/h8g30aOLcYfsDnvccHm+7kIvp1LsjIpEIo9H+oIvO4ui2kw4Fe4wf1Dr6skgkIqxDCBdPZ9osa2pfelImXQe0niQNl/tYvBL6Fgj9yxl9y5F5C1p+7mrJeasxOKyC1BkNiEUixCJRPbNPT4ngQ1+l09U6vi/vgvn/NS1JajImSujou3LSHBXJTQMU5PSgouzVWsc0qi3kZ7WjtHCm+Zhef5H8rHaoq9ZUl9lEWfGDlBU/SFHuUPKzYyjI6U5p4XS0mn3m64yGMgqyu1BadFeDMqhV68jPakdVZdtK1+QqbGVncTRlb7rypNXzNa1FBETmLDUNkVllPWZJXWxmpHFQMVKlLydXlWZXWUeta5xJiCza7rKNTcXcFvh9aSJPPjKBe2YOZ8jATgwZ2Imhgzpz750jmPvoBJb8fbClRXTTAH8sf4I/lj/Bhn+eb2lR6pFyNM2h8vGtLNtcl36x5swY9nDWwY9dV9NjWDw9hrW8MsCVpCdl2V02tldHYnt1dKE0tpErZER2Dm+Rus8dsb9/+gQqCG0f7EJpHMPkFmYv+emtK4355T4O3X3LMRyZt4Aret5qDA4rRnoFRaIzGNAZDCTWUHgA7MwWFki9gyJqHc+pupRuL9Lbz+J9TcezlGWOiuSmATw9+6DT1naz0GoSEYn90GoPQnXgSJ1WWFx7SAWttLLia3Tas+i0Z5F6TcLH7wXk3rej1RyhtPBuDHphUIrEfsi8pqJR/YNeb9k9RKVcDCIPZF5TXdTK/2fvvOOjKLc//Gwv6b0HklBCD1VAQBRBpIgKNhDF3nu7V/3Zu9eC9XpVBAsWRJQiKgJKld5LCJ30kJ5stu/vj00CIVuT3exuMo8fPyQ777xzdvPO2Zkz53xPYBGnTHcowlmiO4HFYsZiMbs0n1N9ERtBEGdCqO7qjDgLjLibMWKdz7XIcqQ8ya25PYlS7HoJQ7XhNK6+p0CjsLiSHt0TbG7L7JZAUXFlG1sk4CpisQixWITED9O0j+w64XxQPRFxYW5foHobhUpOSqbr/sndp4DeJDI+nPDYMMJjfZON11aczHbtSS9AWp9U0vr4XsMmqUu880FewJ3zMTHDNzbaQx2icj7oLIpP2s/CbWsazsX2jLC23MMdvwV0aL/VEtwupXmwz0g2F58E4N71i7ix22AS1CHsKs3n+yM76RQSwTUZ9kWC7N0auNLd4ZbHv0KEiI9evha5rEUNdRoxmy1s3XOCg4eL0OkMREYEMaC39QlwWkp0q+b2F6Tyfmhrv2rymkG/GaXqGupqP8VozEYqzcRo2IdYHIVEYu3YExY1D5EoqNl8MlkWVeV3o9f9jVJ9HQCqoJvRar5BW/s1QaFNnzqazafRa1ehUI5FLI700rsMLKRiOTGKVLsZBEaznjK9NfAUpXDeQcmpvoiq+VNUZ4GKIu1RjBY9UpFruiBFdfZrQ6UiObEK96LV7mRXRCoS3ZrbkygkrncCMVmM1BgrCJb6182bJ4iNCeXgoQJSk5uf4wcPFRAbYzsYLiBgD4vFmnLsKoldbAfmfE1Sl3iO7z3p0tj8w4XoNDqf1oI3kNTNd361LSk4Uuh8UD3xaa6Xl3qT2FTfXJ8e2+36zWtMiv880QeQuylOXVnqPw9oO8K5KKwt93DHb4F/+C5f+a2W4HZ0YXBMCu8Ot7aNum/9Ij7Ytw6LxUKMKphrM/rzUN9RBMuafrEnnpUlUmgnI6RBgyTRTkYJQPYRa5eK/KJKOrcilSqvsIIn3/iZIydsR+4G9e3Ek/eMJzbaNRFYf0Uqy8Jsfg+zyXoSicVRGA27UIc8gk67GKN+W31gZG9jtghgMyjSMB+AyZR71muZyORD0Wq+JSjkURCdcRI6zULAiFJ9tRfeXeDiTLSzocOLs8CIzqyh2EnJSfNSGucZIyaLkcK6IySrezgcB6AxVVFtLLO7PU6Zhljknps5rXPtRgIgQu7DwIjY9nlijzpTVbsMjEy9bCDvfvwnxSXVZHazPhWwWOBAdgHfLdzEHTdd4GMLBQKNypIqDDrXdU8S/TRN1530YYvFQkluGcndfB/kiU5sf37KFq4KGAaHB7n9ZNhbxCS3/Q2G2WSm+JTrT7rXL9rMWPFVXrTIu+jq9L42oZH2fi4Ka8t93BFe9Rff5Qu/1VLcDoyUamt5YZtVcPDipK68f/4VKCSOpxkRn8aCo9b+4Kvzj3BVenMhodX5VnHCYXHOny7nF1aQFB/O9r2nOJlXhslkJj42lEF9OxHs5GmLVmfg4Rd/JM/Bwtq6+wT3Pfs9/3t1BmGhvl9QLUVWH8hoKKcRiUOwWPTIZH2Qyfpj0G9FqZ6B0bAPpfraxv1MxmPU1c4DwKDfgtmcj8Vcg8XSoLzctMxDFXQTVeV3oNMuaVIyo9X8gFgcjVwpiOmeTYKyKzuxL9pZpLMGRnrguN95nuagw0wrtTSMUFlzZxQqiyZIGk6t0f45kFd30KXAiKNsEWiZ8GqVocTlse9l29e38TcMZteUywONaVMGIpGImDd/I+UVZ0R9I8LV3DJzJFMm9vehdQKByOk8+8FWW/hbGU0DUfHu2XU6t9QvAiPhce07db+BChfL/CITwp0PaiNCo9r+gV1pQblb4piBjt6PAiPt/VwU1pb7uOq3wH98ly/8VktxOzCytSSXEq314jc5KByTC1oIl6Zk8m6INc3691MHWXpyP5NSz7Tv2VWaz5zszagkMmZ2G+R0vp//2MWrH/1OeWXTFqEqpYzbp4/kqon2OyAs+XNPY1BEqZAxblQPYqJCyM0v569/rK31dHojeYUVfPjl3zx573in9vgrYkkcYkksRqP1fYkQIZF2QSQOQyofiFbzPRZzJWZTPjKZ9ebFoN9OZenViMRWZ6wKuhmprAciUQQW82kqy2Y1O45CNR5xVQJ1tV82BkaMhl0YjQdRBd+OO8usSFvBvsqTFNSVU6QtR2PUozMb0JkNXlM0frP/TV6Z1x4JKsfip66WkjjXF7EvRpio6kZO9Wa72/M0B8GFpCxnHWmcZafYotrgX8JnnsJo9p+LLU9zxaQBXDFpABX1PlmnNxIbHco5+twCbYBGo6e8rAat1uCWrE1GV//JuijNL3drfJifXnSFupl1WpLrH75P6QflPN5GV6d3uc1mSETLWmJ7g+Bw10s4PYW752OgY9AbnQ9qI9r7uSisLfdwx2+B//guX/itluJ2YGR4fGd6RVgvoOYe2sLcQ1sat6mlclKDw7kmI4sbug2i4ZpYKhbz0QjrDfP1q7/l/vU/89mBTXQOiaREW8Pm4pOIRCLeGTaF5CDn0dEN22zfjNVpDcyeswp9/cKbccWQZmPWbMpp/PnZBycy8qy2T9dfaR1/z9PfUVWj5be/93HrdecT66cXXa4glWVhMlo/L4ulDpnc+h5l8oHUVr2CQb/VOk7eF4C62v9hsdQRHrm4fv8zASyDfqO9o6BSz6S2+g2MxmwAtJqFAChV1zi0r9aoZVHuPwAszt1MXp1/XBh6k1hlGhKRDJPFdqp4sYuBkVyN4+4xjgIjCaquDgMjuXWuCbB6WngVoMbYPr8oTfjPxZa3MBqtgfIgtUIIirQhvy3bxaKfrN/FRw8X0ZIY8p9rnvKwVS1HU6VxPugsQiL94+LvXNx9SlZb6d779hZyhWv6UoFMXXWdy2ODI9wrm/QmQeFtb0tlif9obrQJftRWtL2fi8Lacg93/Bb4j+/yhd9qKWcHRpxexmqMBl7ZsZIjVdab1yGxqSSpQxGLRFiAWoOebadzeX7bH9QYdNzT6/zGfbuHW8Vflo6/hQ/3rWdVXg77K4oIk6u4JCWTO3sOo3eEe6q1keFq0lKiUShkHD91mvwia3rRp9+uA+CCYd1Ijm+aRnSsvlWSQi5l+MD0JtsaRFfvmnkBr3/8O2azhXWbD3PlpYGbCi6TZaHXrQXAbC5FHXwPAFJZPxBJ0GmXIZEkIxbXl1xYrDdvYknzdF6t5nu7x1EGzUBT8y46zSIAdNqlSGV9kcoy7e5zuLqAf+2aR0Fd+7wRtodEJCVW2ZmCuhyb26sM1npLrakGpcT2Bb/ZYiKvLtvhcRxlaySpHLd/qzaUUmU4bbMU52wKtfZLaeRipUsCsueiN2vd3kfAt/y8dAfzvt1AWfmZUprYmBBumjGCCeP6+NCy9s+bry7h9+W7fW2GR9FrXdcXAZAp3BPAayvcFebzF20Dkbj9RzUNOtcD1QqV/9ycyuStazzQEnSa9lkGGgi093NRWFvu4Y7fAv/xXb7wWy3FLUtf3bmS74/s5OORUwG4JLn5zVWJtpZhP7/Hz8f3NgmMNBCnCuaFQZfwwqBLWmiylRunDWXWVcOQSc+0Pl26cg+vf/w7RpP1qeXiP3Zx9w1Nhf+qa603XTFRIXZbFF5yQQ/e+WwleoOR3QfzAjowIpX3Q1P7CQAWcw0yxWAARCIlUmlv9No/kCmGN46XKy9Cp11OVfkdAChVV2Gx1KLX/o7FUgPYbjUrFkejUE5Gq/kOALO5BHXwfXbtqjJoeHTHF5ToOmYrzwRVF7uBkQaKtcdJDeptc1uR9igGJwEERxohiaruWGOh9qPXeXUHCZWNsLv97A46tohXdUHkPN56Dha7mTQC/snS33bxyRd/c/WVg+lRr49gsVg4cKiA9z9ZiU5v4IpJ9ssbBVrOujXZzYIiScmRpKXHEhXln1kUruB2YMRPL7rctcuftA3aO+6I+0r9aH1JZbavwbyJu+ejgICrCGvLPdzxW+A/vssXfqul2I4MCAgICAgICAgICAgICAgICHQA3AolrSs8hlQsZmyS/RT9KIUapURGpd576fBZPZO57brmT7InjenDzv25/PbXPgC27z3VbIypPptE7SDFVS6T0rNrPDv353LcT8TQWopU1g+L2ZqVIZbEIZGc6fojkw+krnZnYxteAKV6OmZzJVrNVwBUVz6GWByJQjmRoNAnqDh9hd1jqYJuRltn1RZBJEOpsj92wcn1TrNFFGIZ4fIgFBIZcpHUhWKvwCFR2Y3tLHc4pkh3zG7GyCkn+iIR8gSCpPbVqJWSIKIVyZzWNT9HGsjTHKRHqP2MkSLdMSwOxJdbIrxqFLJFAo5vf9zMg3eP5ZIxvZq8PmxIBsmJEcydv0HIGPESy5ftbPz54ccnAnDpxKyA13cxGU1ujZdI/fNplETm3tM6g6H96xD5C+6IIPrT+nJ3TXkCd59SCwi4irC23MNd8VZ/8V2+8FstxS1LQ2QKjGYz20/nAjAoJqXJdrPFwvv71qEx6hmdaF/4sbWcP8j+3MMGpDUGRvKK7LcjdVa3lxQfwc79uZSU1bTMSD9BLI4gJjHP5rbgsBcIDnuh2evq4LtQB99lc5+ImBV2jyUSnxHXUSjHIRLbvzFfU7LP5utZEWlMTRlO77BOxCrbb5syV0RJS7TH7W7LddKRxpVWu0mq7g4DI7kaxwKsRXVOOtIo3Rdedb/0RsDXFBZX0qO77Rajmd0SKHKjtZyAe+RkFwIwZmxvJkzKcjI6cHA3/dfopwEFo5sXsXK5f2qltEfcuWEw+1E7UZ8EPQM90irgvwhryy3cDXT4i+8KpD+zW1cfd/YYxn3rF3H9qvkAjEpIJzU4ArBqi2wtOUWBpoqkoDD+lXWRx40Vi0SYLRbiY0LtjomJPKMCX9sKUZ+QYGuLLK1Q/+Yy2rrFjT8rVdc6HFtoQ3B1ZExPXs26oUPcHMcoUpGK5Q5buBbrTtjdlueka0yKuqfD7QBJ6h7sqvjT7vZC7RFMFiMSkW03Uaxz3D2nJR1pJCIZIkRYXOgzKhZJHGbF+BtSkX+IYHma2JhQDh4qIDU5stm2g4cKiHXgrwVaR1V995Z+/Ts5GRlYuCsY524Aoq1w9+me3E+E8joCMoXrl78mPw28tRXuno89h3UjuVuil6zxPr2G228aIOBZhLXlHu74LRB8V0tw6xOekNqDSKWaL7KtbQF3leazOv8IIhGEy1V0CY1mVvfBXJeRRbDM8723g4IUVNdoKa2otTum/Kx2d/JzUnd0blykNIi6GgzupfR2VCyWarS1XyORWm+G5coLHY43mJt/rlekDOsQQREAkUhMnDKdPAdZGSVa24ERjbGysXONPZJdCIwkqx07aJPFQJH2GIl2AhzFDjJaVJIQwuXudZlqQCqWYzA7D2qGyWK5u+unLTqGgOeYetlA3v34T4pLqsnsZv2bWyxwILuA7xZu4o6bLnAyg0BLCQpSUlmpISxM5WtTPEqgdnM5F3fFVP2lg0BHwJ1ORu4GuLyJL4KA7q7L0deczxX3T/CSNQLtCWFtuYe7Hdj8xXf568MLW7hd9DM0thNDY33zdCo+JpTqGi27DuQxbYLtmvU9B8+UjRiMJrKPFNE9Iw6AU/lnshTq6hxngtTVZ4oo3bxA60hYLFrqauciQoS27ifM5hLCIt6t3+o4wNE5OJbsqqYlPuIOEhRpIFHVzWFgRG+uo9JQTJgstsnr+VrH3WyUkiBiFCkOxwBEK1JRiNUA6Mwam2Py67LtBkZKHGS0tCRbpAGlOMilwIje7F4/dwHvMG3KQCQSEfPmb6T8rKB1RLiaW2aOZMrEwO3q5e8kp0RSWakhL699tTwPjQpxPugsqkr9s+S18nSVW+ODI4KcDxLwCMog1x/e1VbY/n70BXW1bd/e1J3PCqCu2nsagy1lR0EBH2/ZjEQs5rSmlqTQUN4ZPwER8PTKPzlWUY7GYL3uH9WpMw8NG84ra/+mzmBke0E+4zK6sDwnh2dHj2ZYSirf7tnN0kPZmMwWzktOBuChYcMdWCBgi/awttoSdz8vf/FdvvBbLSVw1FCAvplJ5BwrZvWGbFYN68ZFw5u2C96fU8BPv50RozOZzDz84o/cN2s06anRfDJ/XeO2otNVWCz2655O5FlFVyPD2/5CZdzPnzOhc3cezLIvfOlp5h3Yzsd7/uGfq+92fSeLnrqaT7BYKpFI0giN/AS5wrWnw5OThpBdtajJa9vKjzA4quU31IFGgrKL0zElupPNAiOFdYcd7pOs6oErSrUiRI0Cqcdqd9ock1eXzSAmNXmt2mA9N7Qm+5lbLRFebSBEFk21sczpuDpTDRYsHSbLyJ+5YtIArpg0gIr6jD2d3khsdGhA1ZUGIqMv6sm+vbms+G0P064+DwCxE/2sQCA6qXlZliMqS90LQLQV7gZs3H3fAi1HHaJCrpS51C60yo+05rQ+uMGITIhwa3x1ebWXLGkdB06XsPLGm5BLJFyz4HsOl5bSNSqKZ0dfiEwiwWSxlvCO/PwzHqwPcoxITSUtIoJqnY7/u2A0a0+cICk0lMXZB5k/7WpEwPULfwRgd1EhfeNalinbUWkva6utcMdvgf/4Ll/4rZYSUIGRSWP68NNvO7BY4Jm3lrDot510z4hDpZBx7FQpazbnNBGaOa9/Gpt2HOOl95t3/9Dpjfy1MZsLzwmugLUcZ9d+azZDRqdoj7+PSr0WmdhaqqOWBm5GikgcSlT8jhbtOyVpCKuKdrO97EjjawtOrmNETA96h7Wvenl7uJJVUarLpUvwoCavFdQ5zhhxRXi1gaT6chp7gZF8TXaz10p0J53O25qMkTBZDPl1h5yOM1uM1BjLCZEKNxP+QniY2tcmdCgmTxnA78t3czinkLdeXwrA/Q9fisLNOmR/IybFve/d0jzngVRfcDrfva52QmCkbQmLCaXklPO/UWWJ/whIV5a0fRAwNtW987HYhc/UF/SKiUUusV57R6nU1Oj16IxGXvj7L2oNehQSq9+s0mkxm60d9yJVaiq0WhQSKQqpBJ3JRE5pGScqKphZHxBpoFbvnyV9/kx7WVttiat+C/zHd/nCb7WUgLp66poWy7QJA1iwbDsAO/adYse+5l01htd3rXntX5fz3NtLWbXhzM2dWCzipquH8/l363nn81Wo1QrOy+oMQFWNNUXrxdm/oq8XrBnaP93j7+PZf1YwobP1hnRcasfJkDgbsUjMG1mzeH7Pt6wtsXZY0ZoM3Lv1E6alnM/kpCF0CorxsZXeJUqRjFysclgSUmqja4zzwIhzfZEGkpzojJTpC9CaalFKzmROOepk00BrAiPuaJNU6AuEwIif88AT3zL79et8bUa7RCqT8OY703n6Xz/w+/LdAGzfepwx43rRo2cSUdEhLpeDdk7zH3+rDFIQGhVCValrTwfzjxR52aKWUeCGXSKRqF0FRjQaHVfP+Jja+ieF7709gz69k31sVVMi4sJdusEoK6xorJF3t2OSp6nwQZevoDA16hAVmmrXyleLT5R42aKWIbaRwrjx1CkqtFo+nDiJCq31HmBp9pkSZ1tZj12jIkkMCWHelVORiEQY64MotuYXcEx7WVttiat+C874ro7ot1pKQAVGAO676ULEYhELlm232YZozPmZPHnveMDqpJ5/eDKjzuvKll3HkcukjB/di17dEvhrYzZHTpzmkRd/RK2SExMZTH79H65BcDUyXM2Y85tnlLQGs8XCuoITjYGRjoxKIue1rBtZUWjNVvjsyB/kakr59sQavj2xhlhlGF1DEolXhhMpDyFYpkQmkjZm23iKCYmDnA/yAiJExKsyOFm71+6Y07rcJr/XGMsdlpmIRRK3yliSVA3rWwQ2O8FYKNIeoVNQ38ZXSvWOAyMh0shWBSviXSgxaqCw7ggp6l4tPpaA99l7wHa7cIHW8/jD8zl54jSnS84EEEpKqvjum8pPY5oAACAASURBVI1uz/Xnmqc8aVqrSe/XiZ2r7PvGs8k7XOBla1pGXo7rdiWkx6JQe1603leo1QqWLnqQoqIqrp35sa/NsUl8WiyHth5xOs5itjQ+qU6s16zzFafzfZMdlZKZRPYWx2W8DRzfdwqL2YIoAMr6+sXH88HmTdz8yyJi1dYHQJkxjoPEqWHhXNenHzMX/ohYdKaL3mdTrkAlDbjbKp/TXteWt3DVb8EZ39VR/VZLCLgzWCwScd+sC7l8XBZrNuVwPLcUg9FEUlw4FwzrRre0pnoMIhFcPCKTi0c0DUQ8evtY7n/2BwxGE5o6PSfOScUVi0X8665LUHtQJf6q5d+wv6yYWoOe21f91GTbvX2H8eiAUY2/a41GHlyzhBWnDiMXS7ggKY0Xh44DIERuvXg6VlXO7J3r2FR0ilKthjhVMNd1y+LuvkMb5xn38+fc3nsIABsKTvD7yZwm8zXMdS61BmtK4I0rFiCXSPhszFSvlf0Mi7benFcZ6vjv4eVojNYnTMXaSoq13o8y+iowApCg7OowMFKqbxoYcZYtEq9MRyZ2/eJaJbGKHEYpkig9Jwhz5piHmwZGdI5vdBNaoS9i3d/1wEheXTaDW3U0AXfZs8/2OrGFyWTGaDR70ZqOzfatjltmBzJd+qe5HBipKa+l8Fgx8ed8//sSTXUduW4ERjKy0rxoje8QS/z3Bialu+ttP0/UZyf7+gbDnWCbJ+k6MN3lm1dtrY68w4Ukd0vwslWu0z8hgY8mTW78/eyff7zmWpv7PDnSqpk3KDGp8bWGn6f27MnUnq5n5wrYJ9DXVlvjjt8Cq+/qqH6rJQRcYKSBlMQIZlwxpMX798lM4u1npvHu5ys5cqJp69NuabHcO2s0A3qnttbMJswbezU6k5H+377H+xdcBsBFydayn4a6xwbmHtjG7b2H8PPEmRTUVvPg2iW8v3sDAE8OsrbCDZbJiVeHMHvUZcSqgthanMsT65fTMyqW0UlnSoCe+WcFALf2Gtxsvoa54EzKYI1Bx40rFgAQJlfy8YWXN9ZeehILFr49voYvjq0EaAyIdCTsdXxpQGOsbFLKUuBMeNWNMpqzSVJ1txsYKdQ2jUyX2RnXgLP35IwIeQLB0ghqjM47bRyt2S4IsLYx9z4239cmCNQz5QrfBXW9TVc3y1gPbj7sV4GRnG1HsdjIarVHRr/O3jNGwCYp3ZOcD6rnyM7jAAy7zLfnXO6hfJ8ct9vADLfG71mzv0PfvAq4jrC23MMdvwVW39VR/VZLCNjAiCfo3yuFeW/PoqSshqrqOiLqhQO91YlGLZUhqY8+NAQagmS2M1L6RifwcP+RAHQNj2ZKWk+2FTd9Uh+jCuJfg0Y3/t45NII5+7eyt7SoSWCkd5RVs8HZfEqJjBqDjpl//EBiUCgAs0dNRioWt/QtO+SVfT/ya/5Wr8wdKLiixVFhKCReYv3iKNI6Tp9zR3j1bJLUmeyuWGlz29nBGL1Z67RjTGv0RRroGjKEHeW/Ox1XZ6rmZO2eJhktAt7nh7l3utT9xGg0c+3Nn7SBRR2T+x66xNcmeI2si3ojEomwWFwLLuxcvYfR1/hPu8ydq13Ldmmg7wWB8fQ5N6+ceV+tY9fuU1RUaoiOCmbihCxmXDvU+c42WLhoKz/9sg2A4uIq4uPCuOaq85g0oV/jmJtu+5xrrhrCjp0nWLc+B6lMwpBBaTx4nzWLNuisFpZfzd/AsuW7KC2txWi0lkUHByt489VryOze9GYqo5/rQu8HNjvO1mwLygorKM33TWvuXjYaFThi64pdXHrrGC9ZI9CeENaWe7jjt8D3vsuXfqsleOeOV0BAQEBAQEBAQEBAQEBAQCAACNiMEYOpDIO5DLkkBqk4rFVzxUQGExMZ7CHLPEO/6KZPNsIUSqr1TUtNag16Ptu/hZWnDpNbU4XZYqZar2ssz7E3l735ZGIxt638ifzaKn64dDqA17JFVhft6fDZImAtG1FKgtGa7PcaL9cXEK9syBhxrCnQ8lIa+2LA5fp8DGYdMrGCMr1zIU3PZIyc51LGCMCO8j+EjJE2JChIQVxsqMvj5T5WQxcITCLjw+nSP42c7UddGr95ectax3uLTb9ud3msOkRFz2Gt02ZqK9QqOdHRITz95GVERQaxZ28ub769nC4ZsZw32L3yp58Xb+eLL9fxwL1jAcjsnsCBA/nM/mAFJpOZKZP7N46d/cEKrp46mI/em0lxSTUvv76Er+Zby4vvvM1aErxi5T4W/LiFD2ZfT0pyJIuX7uTj/63im7l3EBqqanb8Tr1SCI4Ioqa81qmte9ceAMBkNCGRelYA3lWyN7umw+ANUnskkZgR53IHqC3Ld6Ct1aEMaj+CwgLeoWFtgWsdxjr62nLHb4HVd3VUv9USAu6KtVK7hSNlL1Crt35JdYl6gYSQ6ZjMGo6Wv0Rs0BWEKQNfjjFI5lzo9JF1y8ipKOW14ePpEx2PUiJl4uK5LZoL4EhlKSMSO3OksoxXtqwG4NnzLnbLblf5Ofcfu9vSg+M5P6YHmaFJxCkjCJYqkYul7VZHIkHZhWO1O+1uL9dbRYt0Zg2VhmKbY8Jk1i+VlnaDiVV0Qi5Wojdrm22zYKFEd5JEVVfKdY7rBMPl8Y2Crq0hPXgAQdJwao0VTsceqFrLaP31brX5FWg5C+bd5db4SZcIQSuBljFkQn+XAyMlp0o58M8hegz1fYCh4GgRh7e7LoybdVFvn120uktkZBB33Dq68fekxAgWLtpKTk6R24GRL7/ZwHVXn8fYMWc6i6UkR5JfWMGX36xvEhjp1jWem260lgN36hTNmAt7sndf00D9vv15dO+eQGpKFABjx/Tk3ff/4PjJUvraaBUsEonoOaw7m10IYjW0E9277iD9RvumE9q2P3f55LgNDJ08iJ/eXebS2LoaLWsX/sPYGy7wslUC7YGhk60aGK6sr46+ttzxW2D1XR3Zb7lLQJXSVOt2safoBrTGk0SoRjTZJhGrqdHtp6D6Kx9Z5xoSkRgRYDSbG3uft5S/co8yM7M/g+OSUUqk6E0mTtY4v5G0R4wqmGeGjOGzMVP5Lmc33+Xs5pts7zyFO1jVPPNALpbyYt8ZfDXsIe7sMp7RsX3oEZpMijqaOGU4scowr/zva5xlWJTrCwEo1h63OyZF3YOUFuqLAIhEYhJV9us8i+szVcr0jpWlWyu82oBEJKVf+FiXxpotJlYXz/PIcQWcE6R2r1PXA3d5J7gq0P4ZM2OU80Fnsfxz2zpJbc1vX6xyWRsF4IKr/EcbxRl1dXq+/Ho9d947jyuuep/Lps7m6LESdHqDW/NUVGooL6+le/fmGa09uidQVlZLaemZTMpz9UFCQpTU1uqorT2T+dq5UzSHDxdRXFwFwLoNh1EopKSm2H9g0P/C3m7Zvfq7dW6N9ySbf/VtVtSoacPcGv/jO0vdOg8EOi6jpg1za301rK2Our4Ev+VxGp+8B1Rg5ETFe8glMQxOWkXvuLnNtocph1Ct2932hrmBVCymc2gEi47sZdGRvRyrKuNYVTnFdfZLKeyRGhLO2vxjFGlqOFpZxsNrl7Y62ALQNzqet0dO5O2RE3lu00rW5R9v9ZznojPrm712S8ZYLorreE+XnQVGKhoDI/afQCare7a4jKaBJLWDwIjuOGAtq3FEYitb9Z7NwMgJiEVSxCLniW37K9eSXbXRY8cWEBDwPSndE+l1fia9zrdf6nc2q+avo6yw5Q8HPIG2Vsey//3p8vjg8CBGXHmeFy3yLK++uYyVqw9wz51j+O7ru1i88AEy0t3vBqTXGa0/2LixaXhJoTiT7apSOc98nTwxi4EDOjP9xk+YMu09FizczAvPXEF4vbC+LYZf7l53w79/2EhdTfPMSm+zb/1BCo66VsbiLXoN7056X9eFH4/uOs66nzZ50SKB9kKv4d3dWl8Na6ujri/Bb3mPgCqlqdZtJzH0RmSSKJvbFdJ49CbbpQb+xJsjJjS20B3/yxdEKFQ8NmAUU7u4FwF8c8QEntr4OyMX/pcoZRC39x5CrNozWimXdrLeJD/cv5y7//qZRRNnkhFm+3NvCUmqKI7XNv1b9QlzT2m5veAsy6KhfMZxxkjrOxo40hkp0Z4AzmSv2CNB6ZmMEYBQWQwDIy4FYEvZEqfjl+S9Q6QikRhFx1xHAh0Xs9nCrp3Wc/RwThE11XWYTO4FyW+94yJvmNZqJt1uzRzbt/6g07G6Oj3fvbaIu9+9ydtm2eWXD5ZTWVLl8viLpo9ArnSt3NUf2LzlKLffMpo+9aUpBoOJ/AL3g1ExMaGEh6s5kF3AoIFpTbYdyC4gNiaU4GD3NQQOZhfwn9euIatfqkvjEzPiSO/biaO7T7g0vqailuWfreTKBye6bVtrWPap68E2bzL5znHMvvtTl8d//PBcBl2ShSpY6UWrBNoL7qyvjx+eC9Ah15fgt7xHQAVGzBY9EpH9VrpGcw0ikXtp3p7knxV7OXmokKvvcZw6Pig2mV8vs3/h9sfltzR77cGsETyY1bR8qF90Aksnz3J4rD8uv4V/VljbBv7w4Z+Ntp073409BnBjjwHWn4c9z7yNzwJwV5+h3NWnZW34HDE+cSD/zVne5LXTOtcvJtsTobIYh3oaVYYSLFgo0tnOGFGI1cQoWx8MSFLbD4yc1p0CoNxgv5RGhIh4lXv96J0xIvY6AHZXrkJnciw0pTNrmH/8aa7r9CKxys4etaMl1JmqkYkVSH3okwTaP0dyinjh2Z/Iy3XcRtsZ/hoYufC68wH46oUfXBLmW/zR74y7cTQAXfqnOR7sYYpOlPDNywtdGtugKTL1ocneNMnjJMSHs3XbMS4Y2R1NnZ4589ZiNNoPwjVsOzdQJxLBzOnD+XzuWuLjrCWtmd0TOHCwgB8XbuHeu91vx1lUVEV+QTnRUe49IBozYxRHd7tehv3ta4u45KYLCXKQieJJ8g8Xsmq+71Lhz2bsDRfw1QsLAFzKzio5Vcr7937G43Pv9bZpAu2AhvXl6toCOuz6EvyWdwioUhq1LINK3RY7Wy2U1/1FsNw34jIAQ8f2dhoU8QVDx/b2O9uuTR1J73MyRH7K3YjZ0vpSoEAkQdnF7jaTxUiNoawxa+NcktTdEdX/1xrUklAi5M3rvQFqjGXUGiuoNti/+YpSpCAXN1f+b61NakkoF8fd7NL4GmM5Xx5/gv2Va9lfudajtriC2WIip3ozC0+9yuzsmdQaA6d3u0DgUV1VxxOPftuioIhUJiGzRyKZPRK5cpp7abltiUQqQSKVMOPpaS6NNxlNvDHrA96Y9QHaWp3zHTyEyWjiPzd/5HK68pjrRzLm+pGN3RgChScencDp0hquu+G/PPrE9/TplcykCf2ajXvvwxVcMuktpt/wXwAeeuxbxk54kwcfnd845srLB3L7LRcw96t1zP1qHTff/jlffr2e2265gEtbINocGRlEp9RoZt78KReOe50x499g5s2fsnbdIYf7XXrLRShUrgewK4ormfP0t27b11I+fPALTEZTmx3PEQq1ghueu4YbnrvG5X1WfPk337/+sxetEmgvNKwvd+io60vwW94hoDJGEkKmk1P6NMfKXiU+xPok2WIxoTHkcLLiQ6p1u+kR+0GTfb57fwU712VjNltI6BTNQ/+x7rf8mw38vXg7JpOZvkO7MPPRCY37PDvrf/Q7vyv7txyjrLiSl7++m78Xb6ckv7xx3BevLSGxcwyXXGvNplgyby0rfthM1ohu3PzvM0+Adm88zFdv/YpEKkGr0fHqt/egClKw/Btrmzl7Ntjim3d+A2DrXweITYpArzUw7a4xSCRiFn6yiqc+sd48vnzHHKbecRGZAzo32gW4bNvZHD+Yz0f/t5CH355OfIrnSmlkYglvD7iZV/f/yOqiPQDsLD/GU7u/5uHMKcQofC+K2pYkqLpyuMZ+++ITmj3ozXU2t7VWW6TpXD0au+Ccy5GabYB9oStPCa/aIiviEg5XbyG72n43owZ0ploW5b4OwN7K1VwUN4tohWtp1e6iN2s5pbFmZB2t2cH+yjXUCMEQgTZi2ZIdVNS37EtIDAfguhnDSUuPJThEyS03fEJwsJI335mB0WSiqLCS1Sv3s/bvg3TtFs/r9d+H6gBoe3jx9aNY+O4yju467nTssT0nAXjthvd45odHEEu8/wzog/vnsHP1XpfGypUyrncx0ONvZHZP4H8fzXI67v57xnL/Pc4FtKdM7t+k+4wtvvi0eRbtrJkjmDXzTNar0Wjinge+YviwLrz0/JXI5VIMehOr1xzk5deXsOS8B5HJbHf+CYkM5qLpI1j++Sqn9jaw+MPfGDCmD+e7WevvLks+/sPl7hNtxaW3WLPLFr23jBP7c13a57N/f4PZbL1+uO7fV3jNNnfJyykgNCqEkEjPlKELtJ5Lb7nIrbUFZ9aXP64twCvrS/Bb3iGgAiPxIddSqz9IbtXn5FZ9DsCRsucbtyeH3Ua0enyTfVYu3My/PriRjN7JWOqdcsGJ06z+eRuv/3AvIpGIf1/3IYd2naTbWTWpcoWMp/935in16MsHcv/E/zDjofFYLLDht918sPyxxu2TbxxJUIiK49lnbirNJjNvPfwNby96kKj4Mzf6DccHHNpwNrlHitn05z4AZi95GIvFwh1jXnX6mTXYBbhkG4BMJiF7hzU74dv3/+D/Pr2FkHDPp14FSZW81Pd6tpTmADD32ErWFO9jQ8lBsiLS6BWWSkpQNLGKcMLkaoIkShQSGVKRGLHIc617g6WezXJoCc4EWLeXLbe7zRP6Ig0kqbqzp8K2k91Z/rvDfZ29h9YyMekBSo6epMyJAOzZ5FRvJqd6C2nBWfQNu4iMkEGtaCdsocpQymndKXI1+zleu4u8ukOYLcYWzicg0Do2bzoCQGRUMJ/MuQ0A9VldgxQKGUaTmYyu1qyE7pmJjBrdgyW/bGf2W8t56onvAXj7vZmIxP7dDl0sEfPoZ3dx79B/Y3ZRP2X9os28dO07/Pvr+5EpPK/jYTFbeP++zwBY+t8/XN7v+qenkZAeWJki/s6RoyUcPVbCh7NnojxLs2XokHQ+m/M3VVV1RDkosZn+5FRWfLUGo951f/7q9e/x6vKn6DOy5R3hHLF+0WY+fGCOV+ZuDQ2Bxkfn3MODI552+anwnKes2ULH9p7kwf/ejjrEN9deOo2ODYu3svzzlexctZePt70hBEb8CLFE7PbaAuv68se1Bd4JjIDgt7xBQAVGADKiniMmaBIltUupMx7HYjGjknUmNugyQpWDmo1/5rNb+fHjlRSeKmXqHRcxZEwvTh4qJP94CU9O/6hx3Lnpr70Gpzf5XamW0294Vzat3IfFbGHAyO5OU5hKi6oIjVA3Czw0HB9waMPZ5B8vIS3TWuYgElvLJjp1s1324Ironj3bALR1et59zJpudeEVg7wSFAHIqc4nuyqP7Gpr616N0Zr2bLSY2Fp2mK1lh71y3HNZP/b1NjmOI5wFFU5p9tl83VmbXXdxpDNySrPf4b7eDoyoJCFc1+kF5h571K4ei20sHKvZwbGaHYgQEaVIIV6ZTrg8nhBZFAqxColI3hjg0Jnr0Df+r6XKUEypLo8yfR4Gc9ul5nsCg1mHzmzNKNCZNGjNtehMGnTmWnSm2kbtGFc4XLMNvUWLUhyEQqJGIVajkARZ/xWrkUvUrS7nagsa/oa6+s/C258J4LXP5dQJa431ZZcPbBIQaUCukFJT3fx7ZfKUAaxfm83WzUcBWL5sJxOcPLX3B7oOTGfaw5P44c3FLu+zduE/FB4v5t9fP0BK90SP2VKaX84bsz5g+5/udcJL65PKVY9N8ZgdAlYS4sNQKKQs/Hkbl47rg1gs4sTJUj77Yg3dusY7DIoAxKfFMvnOcSx671eXj6nT6Hhywss88tndjL7GMy2XLWYLC99ZCsD/nviq8YGeP5I5pAsznprKl8//4NZ+q79dx+6/93HLKzO4+PpRbRKUrSmvZesfu9jwy2Y2LtnapmV2Au4jrC3X8Be/BWd8l7/7LWcEXGAEIFQ5yGYQxBYJnaJ56K3pVFdouOPCV5i/4yVSu8UTmxTBy1/fhVgixmg0IRE3TbW1dTJNvGEEX76xDERw4+OTnB47IjaEqrJaykuqiIgJBcBisTQeH3Bow7nvoyHjo2HB5dYL0amClVSctrb7NRpNHD9oXyDTmW0ikQiJRMwHvz0OwIu3f85fv2xj9JSBTud0l1n/zPb4nIFKsDSCEFkU1YZSt/aLU6QhF3tOjTtOkYZMrMRgdq+tl1gkJU7pfaHDcHk813V6kW9P/J+bwRErFiyc1p3ktO6kF6zzPnWmagB2lf+B1qxBZ6pFV//vmRv8M6+bLZ6r79xX+Rf7Kv9yMELUuBaVkiDkYrXNYIFSEkSUIoUeoed7zLY6U7XffiYAcrHSK59JdX0wPSXVdpmjSiWnskKDRqNvFji5eFyfxsDI6lX7AyIwAnDTS9PZv/EQe9c571LTQM62o9zZ/1Gm3Hsp1zx+OWHRLc0asz7AWDT7V374zy/UVmrc2lcVrOSpbx9CaqekQ6DlhIaqeOn5qXwxby3zv92I3mAkOiqEIYPTuemGEc4nAK7/v2n89f16yosqXT6utlbHy9e9w8YlW7j1teuJSW55yfGuv/Yx56n57N/oWBPFn5j+1JXsXX/Q7QBhQ2Bx3nPfM/nOSxg1bajHsqjKiyrJ3mzNRN67IZu9aw9wYFOOy5lmAv6BP64tOLO+/GVttdZvAR3Sd9kjIAMjrmIxW3ji6veRyaWYzRYmzRoJWIMME2acz7+v+xCxRIzFbOH5ubc7zQDp3D0BbZ0eEdCpWzwApnrF9bcf+YZTOUVoarSU5JUz46HxJGfE8sAb1/LSHV8gk0sxGUw8O+fWxuMDLtuQ0iWOQaOtaU8PXf4OccmRhERYO/Skdo0jOiGcR66cTWRsaBPbGuwCXLItOEwNIhESqTVI8+RHs/i/G/5LREwo/YZ7NyOgo5Og7Op2YCRZ7dlUOJFITIKqCydrXauVbyBW0anNuq/EKdO4Me1Nvj3xjF09lPZKjdEqsrmy6AsfW2ILS6MOjj09nAZSg3p7NDBSYyzz288EaMxAckRLPhOJWIQRENt5KhYapqKwoIKS4io6dY5usi0lNbLx52NHS9w6ri+RyiQ8++Oj3D34icauBK6g1xpY8J/F/Pz+coZdNogRlw+h3+heRCZEON23uqyG3Wv2s3HJVtYs2OiywOrZiEQiHp97L516Jru9r4BrDBrQmUEDOrd4/9CoEB7+35383xT3s0hXzV/HmgUbGXXVMC68dgRZF/ZG6US7x2Q0cXT3Cbav2M3q79dzZOdxp8fJPK8rtZUaTh3Mc9tGbyCRWs/Hhy54xiX9n3MpOl7CZ//6ms/+9TWpPZLIPK8rXfunE58WS0xyVGMHDblKjlgswqA3YtAZ0VRpqCqtprKkiuKTpyk8Xkz+kSKO7j5BRbHrN4gC/os31xbQuL5cXVuAX66v1votwC3f1eC3AJd9V4PfAvzGd9kjoAIjeVVzsVgMJIfdZnP7odOPE64cTmzw5YA16+OtRQ/aHHvxVUO4+Crb4jPPz73drg2vzL+7ye8NAYTHZs+0OX7AqEwGjGpentBwbHs22KJBnLXh31fvngtYL7ie+OAGm/vYs8uRbQ2tesEqEvf6D/e5bKNAy0lQdeGQC+KiZ+NJfZEGklU93A6MeLuM5lwi5AnMSn+LpXnvklO9uU2PLSDgL4RHBFFUWElBge3sqdjYMA4dLOBQdkGzwIjJdCbVtabacdDG3wiPDePlpU/y2JjnqDxd7da+Bp2BNQs2smbBxsa5EjPiCI8Na7wYFIlEaDU6qkprKDhSSGl+ORZL61KDb3l1BiOuPK9Vcwh4n6GTBzHpjrEs/WSF2/saDSZWzV/HqvnrEEvEjU+pEzPiUIeqkSmk6Ov01FbVUXLqNIXHitFrDS7PHx4bxvM/PcZ3b/zsVzcX6lAVryx7kkcufJa8nJY/rDh5II+TB/L4Y+5fnjNOIKAR1pZrNPgtwGO+yxt+C/w/MBJQ7XoFBAQEBAQEBAQEBAQEBAQEPElAZYwU1/yERBxsN2PEZNaQX/1VY8aIgH9zf/fJzgd1IBJV3dzex5OtehtwJMBqD2+26rWHWhLK1anPsKV0MX8Vf4neTV0UAYFAJz0jlqLCSvbtyYVrm2/P6BLLujUHWfnHXsZe0qfJtsOHCht/lnuhY4u3SeuTyhsrnuHRMc9TXVbT4nkqiiu9nhp980vXcc3jguBqoHDPe7eQm1PAzlXuZU6ejdlkbnzC3Zon3Q1IpBKemv8gkQkRpPfp1Or5PE1UYgTvrn2RJye8Qs72o742R6AdIawt17jnPWtbc0/5ro7gt2wRUIERrTGPxNAb7W4Pknenosq9UoRA5t8fzfK1Ca3imlTXBNE6Cu6Wo4TKogmVRTsf6CZJLehyk9CCoI6nGBx1GT3CRrC6aB67K1bRoOvgK0QiMRlBA+gXMY5QaYxPbRFo3wwYmMbG9Tls23IUbX1q69mtSs8b1oV5c9awdctR5s1Zw7UzhqNQSDmwP49vvlrfOK5zZ8/7kbYgvV9n3v7reZ6+7DWKjvufTopYIubO/9zIFQ9M8LUpAm7QoGPz2JjnObzjmK/NQSwR8++v7yfrot4ApPf1zxuM8Ngw/rP6OV6Z/i6blm33tTkC7QhhbTmnQdTbX3xXoPitcwmoUhqTRYNEZL91rEQchMniXr2xgIC/oJKEECZzXTnbG9kiAEHScMLl8S6Pl4rlxChSvWKLqwRLI5mc9BB3dvmYgZETkImVyDzYrccVohTJjI6dyX1dv+CaTs+RGTockSigXKxAgDHygkwkEjFarYF1a7JZtya7yfZu3RPo1dsq9vnV3LVMufRNJl/yJvfdOZfSs7Q5xozr3aZ2e5LOvVP5cPPr9L3AQutT8gAAIABJREFUO/6wpYREBvPq8qeEoEiAEhwexH9WPUefkZ4VOHcXqUzCY3Pu4YKrz7TV7Nw7FbHEP79b1CEqXlz8L+74z41I5QH17FXAzxHWlmv4g++y57f82Xc1EFArSy6JRmM4bHd7neEYMnGk3e0CAv5OoqorlYYil8Z6uiNNk7lVmVToC50PBOKU6YhF/tF+MkqRzPiEu7kwbhYAOdWbOVi1nmM1OzxaahMijaRTcD/SgrLoHNQPwCvZOwICjoiOCWHmrJFkdIljqJ2uYY88MZH775pHTY0Wo9GM0ahv3NZ/YGcAJl02oC3M9Rph0SG8seIZfnjjF7568UcMOteF4bzB0MmDuP+DW4lJaXn7QwHfExSm5tXfnubD+z9n+eer2vz44bFhPPPDw/QZ1TToJ1fKSOqa4LcihiKRiGkPT2LAmN58cP8c9qw94GuT7KIKVqIKbtuHKAIt59y1Bfjt+vLl2vKl73LktwC/9l0AIssZqXVb/f58m5N+DodOP05J7VKyEhYRJG+a7l9nOMb2/MuIUo8hM+ZdH1koICDgj1gsZop1x8mry6ZEe4JKQzGVhmI0xkoMFj0Gs44GdycXK5GLVcjq/w2ShBGpSCJKnkyUIolIRTIhUiEAKxA4FBZUMO+LNezacYK6OgMJCeGMvqgnV0wbDIBM5h+BTU9w6mAeHz5obd287Y9dbXrshPQ4bn11BqOuGtamx3WVqTE3U1XqPKt21gvXMuPpqW1gUeDQ0MXo/fs+97omzbDLBgFw/4e3EZ1k+7vm5eve4a/vNzid67/b3yQjq7MnzXObv77fwLxnvyP3UOs1CzxFWp9UJtx6MeNuHI06VNWmx3b1PAThXHQFf1tfvlxbtlizYGOb+C2w+i5Hfgtc811t4LfsxjwCKmMkOewOSmqXs7PgSuKCp9YHR8RoDDkUVi8ATKSE3eFrMwUEBPwMkUhMnDKdOGW6r00R6OD8WbCPSkMdU1MHtdkx4xPCeeLJy9rseL4kJTOJ1357GoB96w/y1Ys/sn3F7la327VH514pAFz92BQumj4CibT9BJkEztAQ7Bo0Povv3/iZn95dhrZW59FjpPftxE0vXcfQSQOdj+3TyaXAiD8w+prhXHD1sEZtiJ9mL2Pnqr1eOyftkdojieFTBnPhtSMCRu9AwDlnry9hbTVn1FXDvOq3oH35roAKjKhlGfSO+4xDp5+goHp+k20KaTxdo14lSO7belABAQH/p1BbwNN7/93ktaxwaznBvV3u94VJAh0As8XC87t/QSaWtGlgpKPS6/xMXvvtaYqOl7Diy7/5+8eNHN97stXzJqTHMXzKYMZMH0nXgUKwtSOhDlFx04vXcc1jl/Pn12v4fe5qcrYdbfGNmCpYyaBLsph85zj6j+njfId60vt1btHxfIVIJGq8aRo6aSCl+eWs+2kT637exIGNh9DV6Z3M4B7xabGA1Qf0GdGDQeP6EddZEENvrzSsr7ZYW2BdX4G0trzht4B26bsCqpSmAYvFRLV+F3WG4wAopSmEKvojEvlXnKfWYOBIRSkFNdXk1VRTrtWgNRrRmowYTCbA9gc8KD6Jq7oHrhiegIAvKNOXESQNQiFWOB2rM2vZXr6dGmM1x2uPsansnzYLjDTYCbhkq0D7YW9FLjPWfUKUIphVY5/wtTkdkoriSnb/vZ+cHUfJyykk73AhlSWV1NVoG5+kiSVilEEKlGoFEXHhJGTEkZAeR0a/zvQZ2cNhmrBAx6OypIrtK/dwaOthTmXnk3+4kOryWuqq6wDQ6wyogpSoQ1WERoeSmplIpx4p9Bzejb6jenZ4IUmT0cTRXSc4sCmH3Jx8io6XUHSihMqSKrQa6zmp0+gx6o1IpGKkcinKICUhkcGERoUQlRhBfOcYEtLi6NQzmbS+nQgOD/LxuxLwB+ytLaBxfbm6toB2tb4a/BZg03c581tAIPsuuzGPgAyM+CsVOi1/nTzG2tzj7Cop5GhFGeYWROOmduvFWxde6gULAwONUceeyhPkak5TZdBQY9S26HN0lQe6T/ba3AJtg9Fi5P4dd3Nb+p30D3dPSHJv5R7ezXmrTQIjZ9sJuG2rQGDzac7ffJD9p8cCI/l55SQmRXjAMgF/5Jb3FnAwr4T1r9/ta1NaRFvb/8HSDXz6xyYW/vsGuiS4J3xrNJm58tUv6Z+eyPPTx3nEnn73vwPAxVldeevmSR6ZU0BAQECg1bQPjRF/w2g288dxa5ecb/bv5J/8U5jauK6tPbGj/Cjzjq1iW9kRzBZzmx1XCIwEPodrctCbPZ8u6WkCxU4Bz2O2mNlQkuPROW+c/hF9+qVy6YQsRo3OBEBRr/wuICDgOpb654Bms3ANJyAgINBRCbjAiM5YQLl2HTpjHhY7N8+dIx72qg1Gs5lv9u/iwx3/UKyp9eqxWkOFTkt+TZXTcWqpnM5h4S7Pe1qbTbSyu/OBLmCymHn74M8A/Jy7ySNzCnQ89lXu9bUJLhEodgYaeyty+eHEZraXnqBEV43W5Lxd68bx/4daKre57bSuhu+Pb2J9cQ65mjLq6ueLkKvpG5HCpOQsRsdlOpz/51Pb2V1+CoDsqkJyqovQ1c9Tqquh39L/s7nfzRkjAXigh/On1hYL7N55kt07T/L+7N8BuHBMT8ZP6EePnklO9xcQELAik0hY/PQsX5vRIZjy8ly39/nlqVmeNqNN2VG+lwW5SzmpsbYpjVFYy/Ee6X4nyaoEX5rG8/ve5njtKb4Y8o5P7RAQ8AcCKjBSqd3CvuLbMJlrbG4XIUEt7+bVwMifJ47wwoZVnKzyftuj1lKurWPij186rYcKksnYdP1dBMtt3yScy+KTtxAhT6NL2KVkhFyCWupeyurZvLzvB34v2NHi/QX8j9O60ywrWMK+qr1UGSpRS9V0D+nBpARrZk6SKrnJ+IZSloERg7gr416bcy4vXMbC3AVcnnQlkxKs3TX2VO5mZfEKTmlOUWmoAODDw+/Z3P9/Az9HLPJMt4g6Ux2/Ff7KtvKtnNaVIBdbz5u0oAwuTZhAZkhTAWhf2dlR+F/OX3yUvarxia8jQmUqUtTWC1KJWGxzzLK8Xby0ZzEaY/PMniJtFSsK9rGiYB/DYrrwn4HXECxV2pznw+yVFGudB6Zbw+DzMti+9RgmkxlNvT7GssU7WLZ4B506RzN+YhZjx/UmPCLw66EFBATaBxMHnfmOFIlAqzfy1V/bGdIthS7xUcikEo4UlrLp0CmeuHK07wz1EAXaYt7M/phwWShXJl2KRCThtL4MgDhFtI+tExAQOBvbV4YCAgICAgICAgICAgICAgICHYCAyhg5WfkBAJkx7xKi6MvW3LH0jP0YiTiYopof0RiO0idunleOXaPX89yGVfyYHTip8GlhEQxPSmV9nuP2hLUGAz8e2sus3q4JQV7eaS45Vb+yp+xbtpb8l6SgIXQNvZTU4JFIRK5lnQD8Xby3zbNFxCKr3k63kCTOi+rG0GjPlAQJWDlae4R3Dv2HOlMdaUHpdAnuSoWhnG3lW9hRvg2AuzLupV94VquPJRFJSFGlkqJKZVflTvLr8hgQMZA4RXyzsSKRZ2LAlYYK3sx+jUJtIbGKOPqFZ1FtrAbgYPV+9lft5fpON3BBzIVO7QSa2eopOzsCfxbsA6yZGQBdQuJ4vNcEeocnYbKY2VV+ktf3/sopjfXJ3DuDpnNRvON27ktzd/L0zp+wYEEhlnJZSn8GRHZGJbHqdhTUVfBr3m72VOSyseQwt278gnnn34ZC3Pyr9NOhN2G0mJq8ds/mryisqyRcrubzYTfbtCFC7np2x6tvXktFeS2rVu7jz9+t302HsgsAOHH8NJ98+Ceff7KKocO7Mn5CP4YM7YJYbEtzTMAvCfQ/VaDbL+AVbr/kvCa/P/bFMh6cPILpF/Rv8vrCjXvYePAEAJcN6dlm9nmaTaXbMVlM3JExk37hgfs+XOHXAuv3cZQ8kvOi+jsZ7X1+LVjpN7YIBAZnX81Z8POvsRrdXuKDryYmyKruLRbJkUmiCFH0I0w5hL1Fszhe8RYZkc949Lgnqiq4aflPHK0o8+i8bcG1mX2dBkYAvjuw2+XASKSiC+fF3M/g6HvIrd3I4arfWFP4EhKRgvSQMQB0CbuUWKXjlsNzjvxpd5tMLGVgZAY9QpMJlwehEFtvTF7f/1NjyvyQqG4ADI7qCoDFYqHaWEeFvpYDVac4WlPYrJvN5clDAXgk83KX3quA6+jNej4+8iFak5a7Mu5hYMTgxm1Ha4/wVvabAHx67L+82OsVIuSta3nZM7QXPUN7AVBuKCO/Lo9hUed7tdPL3ONzKNQWMjFhMpcnXYnoLJd5QnOc1w++wvyTX9MztDcxihiHdoLQlaY1zDm8tvFnhUTGh0NmEq8Ka3xtZGx3kgZHMHXNh5gtZn46uc1hYKSgrpKX9izBgoVwuZo5w24hIyS22bjr0oby3sE/mXN4DQcq85l94A8e7zWh2bjOwc1TpGX1ZVISkZguIXFuvV97hEcEceW0IVw5bQgAp06WsuL3PaxasZfCwkqMRjPr1mSzbk02kVHBjBvfh/ETskhOEVrOuorOYGTOn1tYvi2b/NIqglVyhmV24u4Jw0iJbq7P9dbPa1ixM4ffnruFH9btYv7fO8krrSREpeDyob25f/L5TcbXavXMXrKOP3fmUKPV0zUxmvsnn49SZv/Z1Y8b9rBg3W6OFZUhk0rISkvgrkuH0btT02Brgy2Ay/Y0zA04nd+W7YBT+93hWFEZc1ZsYXPOKUqrNKgUMhIjQxtvlmeMbnrTo9UbeOmHlazadZhanZ7kqDCuHZnFtPP7IjrnKnfOii3MXrKu8feRvdL44A7H1weO7DnXFlucKC7n1vd/RC6V8L97p5IUdcZvufrZf7B0AwvW72bZMzfx7pJ1rNplbQTg7P36I2v2H+XuCcOavT4wI5k3fvqr7Q3yMKW6cgBS1Ik+tsT7/FG4BoAxcSN8bImVPwrX+I0tAoFBQGWMmCwaFNIzIkUScQhGc0Xj75HqizlV8ZFHAyPbi/K55bdFlGvrPDZnW3Jx5wzUUmtQQWO0L0h4sOw0B0tLyIyKcXlusUhCavAIUoNHUFS3m00lszlY+Yt1vspfCJd3JitqFukhFzfbN7sqj8M1BTbnHZ8wgHu6TSRSHtxs27vZixuFFbuGWNfC9E6jbM5Tpq9hwcn1/HhqPRqjtf7+p1MbAWsQ5dEeV7j8XgWcs6VsM+X6MgZGDG4SFAFID8pgbJxVTHJpwWJWFv/JtOSrfWFmi8mvy2dP5W7ilHFMSbyiSVAEoJO6M+dHj2R18UrWn17L5UlX+shS2Fswjgj1BJLCHvSZDfYwmWvYlT8Mk9maadMjbgHBisFO9mqKxqhnf2V+4++Do9KaBEUaSA+JpUdYAvsq8thbketwzm+ObaTOZNUVeaTneJtBEQARIu7PvJiNJYc5UJnPghNbuLnLKKIVzf2VL0hJjeLm20Zz062j2bvnFCt+38Pavw5QXa2lrLSG777ZyHffbKR33xTGT+gHwOiLeqIUutnYxGgyc+dHP7H9SB4XZ3XlymG9OV2lYfGmfazbf5x5D1r9WHp8U62t05W1fPjrBn7dcpBx/bsRGaLiYG4JwaqmWZVmi4X7PvmZbUfyuKhvBlnpSeSVVvLQp0sID1bZtOnVBav4bu0uRvVO59KB3anV6VmyaT+z3v2BT+6dysCMpsK7pyutIvGu2HP23IDD+e3ZDji03x225uRyzyeLMJstTBiUSXp8FBqdnq05uRhMJpv7PDP/DyQiEVeN6ItMImHplgO89MNKZFIJlw/t1WTs/7N33mFtnWcfvrVBTLEx29gGL4z3juOVOI6duM6os5OmSZqupG2aNv3SpEm6ks6k2U3b7Dh7eMR774XxwBhswOwtkACh/f1xQIAlkISFGT73deXCnPOe9zxSxNE5v/d5fs/KWeOZOiqBhmYDP33j6z6JpzMFlXU88PLnhAT48cYPVxIZ0nHd8Oa9B2hoNvDgK59jtli5ZU4GgNvXOxBRq5RkF1aQEt1VrM0uLMdPMfivS8a2TnQKF5mFQ4kaYx0VrVX9HYaDgRaPyOBgUP2VqmTRGC0dN8MqeQzNplw0/vMAkEnUmG1an53vRE0ld6//jCbT4G2v6S9XsDA5FYA153J7HPv1uVyvhBGzzUCBfjNnG7+mrjWfxMA5TI3/IQByqT8F+i3srvwTOlMJmeH3dTn2UF2eyzlXxM/glz0IFiqpwiGMtIsd3RGmDOShEdeydNhkfpP9HgVNlY59X5YeIEQZwAOp7js/iHjGWb3w+RofkuFyf0ao8BC2tuIbzuhOX7a4fMUZfQ4AaUHpSLspeWk3lr3QUnS5wrqsWGyNSCUKpBJ1r+eQSQOZFH8Sk6WM7PLZ7g9wgdbU3MVsNcYvuNuxMX4hnKYMrakZo83isuwFYHOFUIoSIFexZNj4Hs8vQcJNiVP4/clvMNksbKk4zark6T0ec7mRSGB8RgLjMxL46aPXcmB/Ptu35nBw/zlaW82cOlHCqRNC15xXXtzEvAWjue76TMaOi3cz85XFJ3uyOXa+jJ8un839i6c5tt8+L5MVf3iHZz4SMh/f+dl3uxxntlrZm1PEF7+5G1UPmRM7TxVw9HwZK2aM5ZnbO76P5o9P5QevfkGgv8qxLatA6Gixenc2dy+YzC9WdCwK3DY3k2XP/o/nP9vOJ7+60ykWwG08WQVlLufubv7uYu8ufm+x2mw89eEm7Hb48LHbHdkoAFzX/XF+CjlvP/pdlHIhQ+umWeNZ8ru3+OrAaSehIDTAj9CAtkyMHrIrrDahC2Jv4lHIhO+LvPJaHnz5M4aFBfPqwysJDegwbvb2ve/MB4/d7nit7l7vQOTW2Rn84dOtHD1fSlpcJBKJhLyyGtYfzeXu+ZP7O7xesaFyB+srtlJvasBsE+5Zv3/4Mcf+KWHC/dAv0x52bDPZzHxdtpG9tYepMdahlvuTETKaWxOWE+3nfG/u7XiDtZUPi7/kYF0WLVYDSeo4bktc4TCQ7y3flG9id81Bygwdi53vX/ic9y987vh9Zdx1fDfxRsfvR7Un2FVzgIKmYupNDahkQgzDA5K4Of560oNHdDmH0WZibflm9tUeodZUjwQJYUohW29cSDo3xl1LuFLjMh5XsQBd4gHYUrWbzVW7KDNUopDIGRWUyi0JyxgRmHxJ74/I4GJQCSOBqnFoDR3p08GqyZTp3kXjfxVKeSzVTV+ikvmm7VVBQz13rxvcokg71yYLFxh3wsjmC+f41fS5buerN54jt/Frzus2IpOoSAtZzsJhfyJA3nWFNdJvDDH+meytesFJGMnTl3MxIYoAfpq2rMdzq2QKaEt8aV/ddUeCOoKXJj/A/Qf/RVVrR4bROwXbyAxNcZTiiFwaDWZBlAzrpkQmTNmxolpvGnxlaVpTHQC7anayq2Znj2NbrC2XI6TLTrH2aTTqpWj8fSAoXoKfSoiy60q01tT9+11nErqYySUylFLXHX9qWvVUGoSV7tEhsSg9WNnL0CQ4/n1cWzzghJHOyBUy5lyVzpyr0mltNfP5J4f46vPDaLVCJoHBYGLDumw2rMsmdWQ0d949h7nzem5HfKWwMSsPhUzGnVd3LXsbFhbMNRNHseaQIJiW1+sYFtZVoPveoqk9iiIA+84IHgq3zO4qKM9MTyIyJBCDqSPTc8PRs45/Xzw+LEhNRkos+3MvoG0yoHGRreEunvb5L567u/m7i727+L3l5IVKyuoauWVORlcRwg23z5vYRSjQBPqTEh1GaV3vuwmevCAsrPQmngA/FWfLanjgX58xMi6Clx68kQBV14dRb9/7di5+reCb13s5+cGSmQwLC+bjPdlsO3kegMSIUJ64ecGgEHZcMSZ4JKEK4XqwuWoXpxpzeTj1bvxkghjW/lDfjtVu5Q9nXiRXd47p4RNZED2bRpOOHTX7yWo4xbPjftmlra8349sXEZ7PfYUzunymhmWSFpRKtbGWv559nSD5pWU7pgWlEqWKoNxQyccl3wBwVeQMJms6Psvx/l1L8NaWb0Fn1jM1bAIRqjBHudHW6j38Ofdl/pb5tEPoAHj13Nscrj/O/KjZxPnHYrAauNAiZIHurzvKdxNu6DYed7EA/LdwNRsrdzBJM57ZEVNptRrZWbOfp0/9lSfHPMLoYPE54UphUAkj0QErKbW+hdXWgkyqJjboDir0qzlWvtwxJkXzq0s+T4vFzA82fUODsfWS5xoIzI1PBkAmkWC1d9/S8py2jlJ9I/FBzinpnfnqwr1E+Y1lVtQvSAlagFTSfapjmGoEVrtzZkdhs3N62+KYTIeXSHd03u+pMAKgUQby1LhV/OjI645tduz88+wa3pv5M4cpq8il013bVHsPnz13WO3uU5T7mna/mkR1EvH+CT2OjfJzXYYxuLGha92DRu3sp3G5CZT7kRIorIgVNtVwrP4CTZZWp9a51a06chuFVaMMTbxT+VM7NUa949/Rfj1f/9qJ7VS6U23o27a8vuDUiRI2bTzJnp256HRdS0MVCuHBymy2cj6/imd++zmTp6Twm6dWEBLa++ygoUBpbSPRoYEuBYXkqI4b9wvVWidh5OLSAFdUaIXPTmefiXaGhQVxvrJDRL5Q0yHsL3/uf93OqW1qcSmMuIunff6e5u48f0+xg3P83lLcFs/IWO9amiZGOvu+qBRyzBbLJcfSm3gamw388LUvaWxp5ec3XuUkioD37307rl4rXPrrvZxIJHDj9LHcOH1wiiCuSFTHkagWyp6yG4QM2clhGd2KEJsqd5KrO8dtiStYEbfEsX1J7Hx+fvx3vHH+fZ4b98tejT9aL3jWnNHlc3XULB5OvdsxfmpYJn/IeRG1rPdlb2lBQlZ6rv4clHS8/hnh3Xuo/Sr9R/jJnLPJUgOTeTH/LbIbclgQ1ZFRerIxl4zQMTww/A6nY+zYu3y3XxyPu1hy9efYWLmDZcMWc1fSTY7t18ZczSNZv+Xtok94PuP/uj1+KHKq8QAt1iamhTlbIQx1BpUwEqZeQJh6geN3f0UyGTHvUab7Lza7hTD/q4kJunTfgqf2bCVPW3vJ86jlCoYFBROlDiBAoUQlk7P2fM9ZG31BiEp4WMiMiuVolXOmRmd2lV7g9tGuSyHauTHpv4SrRnl0bn9ZGNfE/c1pu97s7NkyLjTR7XwqWYcwojN7tyqfqUlhSpiQPXOkXjAqK2quIktbwOSwVK/mEnGmPVNEa3JdzqY11zuNBRzmcN0JKgA6c/8/eLabxQ4PGM6dSff0czTusdtbKah7lAbDZgAkKAnxn0eS5jlk0iDHuCr9f6nSv4PJWoZKlkBM8INEBt7WZa4zVbfQYsrBZm/mXM2Dju3Dgn9MXGhHenB9i7BaVN74Mq2WIlSyOCIDVxEd/H0kuM7W6C33DBdumn534iu0pmZ+fuQjnhi3jJTASOzYyddV8dzJDk+i741w7UUEgmdJO34yz2raO49rclPW1180NrSwccMJ1q/JorSk6wNqXJyG628QbhavXSpc8zesy+bLzw9TW6Pn6JFCHv3xu7zyxn2oA3pfDjEU6O7K1NM1C0Ah9+Az3zaFxANx3mbrON+vb56PXOo66yoi2HVnI3fxtM/f09xd5vci9ktB5mUnJbUL4cGXeBvP5uP5XDc5jf25xfziP2v44LHbCQ/qKjh6/d630dev9XJT09iEn1JB0CWUYA1G9tcdRS6RszR2YZftkapwZoRPZlfNAWqMdUSqwr0en92Q49i/OLrr92BGyGg0yhCMXiw0+gJXoghAamASALXGrt9XIwKTOdWYy7qKrcyPmtVFyOluwcNT9tUeAWBRdNeM+RBFECMDUzjReAadWVg8CVYEOR0/1LBj5/PS15BJFKIwMhgJUmWSHvmST+baXy50b+ltS95wfzXXpoxk1rAEMqNiiQsKcfpz7Q9hpJ1psfFuhZHDFaVuhRFPRREAudSPaH/n+Zotztk4EarufQLaCei0ItxgbvY4jnYWRAuxtAsjAHtrz4jCiA8YEzyOPbW7OdmYzZwI55KsEw3Zjn+nB3e0rPOTCl9wPZXX5OnPdrsPQNHWJrq9lrcvGNMW8xl9Dla7FZnE+wf9yxFnO1X6t4kJfpDR0V8BYLJWUFD7KOWyf5EQ+hsAqvXvUtb4D5I0zxKgnECTKYti7VPYsRAVeJdjrrSod7DZjWSVTiQ14l+E+gsCtYSOm/LG1l0U1T8BQJLmjwSoMmg1F1BU/yvsWIgN/pFPX993EoXa89ONZXx64TAHawtYseMl/GVK7NgdgohUIuHR9GuYG9X9dStA3vE62o9zR+dxgfKBcxNvt0PW0ULWrcli7548LOaObCuZTMrM2aNYvmISkyanOHWs+O7tM1mxcgpvvraNr788QklxHR9/tJ/7vn/15X0RA4jkKA3HC8tpNVnwU3a9ZbpQ3ZFF0N3KvTtiwoQb7bK6xi6eEwAV9fouvydGCec4mFfMtJEJpMZ2NXy9VBKjQr2au6fYwTl+b4lvy0Q5V1F3SfP4gvhOWTHexjN/fCp/vmcpxwvKeeDlz/jpm1/z35/e0iULydv3fqjx8Z5s3tx4kFqdcF8XExrEw9fNHLSlNN5S1VpDuCoUpYus6WH+QgezCkOVQxjxZnxtp3urKJXzZytSFU5pi+tmCH1FRWs1myp3clZ/nnqTlpa2ZwKzXfhetdttXcY/nHoPbxV+yLtFn7K6+CumaCY4hIyxIWmXFotByGB/NKv7xh06i1CSeyUII6Ut5zFYmwmU9+47bbAz6IURX2G123lqz1avj8uIFGrVfjhxOouSUntU+vubyTFxbsccqSxzO+Zo7b+ZGH6vUwlNi6WOspZDAIwM7sGJDDDZnFM85R48aIYqOlZL6o3e33RlaoY7bTvTWOL1PCLOTNZMIdovhmPaoxyuP8jUsA7PhcL7k715AAAgAElEQVTmArZUbwJAKVUyP7JjlSPOPx65RM6F5iLO6HIY3SZA2LHzbcU6AEoNPf8/ai9dOdmYzbSwvvF6iPOPJzN0EscbjvFR8QfcmrDKybTMYrdwqvEEo4LSUcucSxA6xwn0WawAAcoM4kJ+7vjdXzGS8IAbaTIedWwr171EbPAPCA8QDI/9FMMxWkoob3ypizAimK0Kf58SiQqpxHlFurzxRaIChUya8ADB1MxPnkJk4B1U69/3uTDSzpPjb6DZYmR92QlUUjkmmwW5REqCOozJ4cmsSp7O6JCe2yR2Lp+pMDT0MLKDzuOi/d2Lun1JfV0TG9YLn6lv1x2norzra4iMCmbpskyWLsskPKLnGzuVn4Kf/OxaysrqOXKogN07z17RwsjSKekcOVfKezuO8sA1HX+v5fU6NmXlOVqodldO4o5Z6Ul8uucEn+49wdjExY7th/NLqG5s6mJeev0Uwffl0z0neHPjQf58z1IncavFaEat6l0nj+unpHeZG+hx/u5i7y5+b8lIjiU6NJAvD5zitqsySepUunS5yUgW/Bp6E4+szXw1c/gwnrvzWn79znqefH8jL9x7veP99fa9H0p8vv8kL36zh7vmTxL+nuxwsriSF77YQatZuFdcNXdCP0fZ93RXbezYfNEHwtPxnTPbJJfg7eUr8vWFPJfzDwLkapbEzCcpII5AuXBP0WjW80Luq07HaJQh/DLtYcoMleyo3sfu2oPsqxMyPaaFZfKzUQ92a4rvDlvb+3Nfyipk3cyhUfTu+j4YyW/Kdj9oCDOkhBGDuZATlbcxPeGA18euO3+WfK3nqwABCiVPzZrPrelC94LB4FCRGeXemLZE34jOZCRY2f3NTHb9O2SE3ekkjFhsBo7Wvgm4F0YC5H5OpTB6i/uWyKHKjgeyxrbjtaYmNC5a+7oiQuX8UFBh8F0noysZmUTGw6k/5m9nX+CNgtfYWLWBaFU0jeZG8prOOtIdv5/yEBGqjhptP5kfi6KvYUPlev6R/1fSgtLxl/lT2lJKrakGgDkRc9lTu9vleQFmhc9mfcVa9tfto9xQTmyb6ZjJZqLF0sJjaV29h45oD9NiaabFaqCkRTAQrGgVsqnWVazBX+aPv0zN8IDhRPt1GHXdl3w//8jXsqNmG8cajpDgn4R/m5ma1qyl3FCGwWrgz+P/6lIY6Rwn4Ii1uzgvhQCV842kTBriaJNrsdVjttYSoOya0RWonEC59Z+YrcIqikIW7dH5DOZch+hSoXO+sbHbLUgkvv/KeeH0etaXnSAzLJEXp9xBqNJ7T4wwVQCJAeEUN9dxprECo9XcpWzPFcfrO8S6DI37MkBwftC5VA4eOMf6Ncc5sC8fq7XrCptEKmHK1OEsXzGJGTNHIvUy/X/e/NEcOVRARfmVfX38zoxxbDtxjpfX7iO3tIaM5FjqdM18ffA0CrmMp1ZdWqrx1eNTmTg8ji/3n6KhycCk1DiqGppYeziH4THhVDc2OcZOHC4sbty7cApvbz1CSW0Dc8emEOinpKqhmaPnSkmPj+Tp2xZ3d7oemTg8rsvcQI/zdxc74DJ+b5HLpPzutmt45N9fc+sL77Ns6hiSo0JpMZrJK69FrRT+Rp+789pezW+2Wimq0tLUaqTJYAI71Ola2HfmAgF+SoLUKoa3+bLI28QNd/G4i2XJpDRKaht4ee0+EiND+ckyoSTQ2/d+KPH21iM8cct8lk/tyCSdOzaFxIhQ3tgg3M8PdWFkmH8MZ/XnMdpMqC5acGnPaIjp1GnGm/ERnUqXa1prCQrsurBxcdlKb/G0pGVdxRaMNhPPpT9OUkDXLmg5OtcdK9uJ84/hjqSVrEq8kQ8vfAnA2oot7Kk9zFWRXReaPI0n1i+KU425jAseRby650WUoY7NbiNff7y/w+hXhpQwYrE1YrL2zhvk9eOHPB4bHxTCO0tvIjXUvbHaQCLCX024v5o6Q8/eHLl1NUyL9b5lox07RqtnLuiBLoSROqN7HwlX5Tb5+nKmhXtW3qN2kfLurVeJSPfE+8fz9NhnWVexhuyG45S0FKOWBTApdDLXxQodh5LUSU7H3RR/CyGKEHbX7iJfn4dcKidZncK9yd8DQC0P6FEYCVGE8njab/iy7DMutBQ5MkwC5AEkqZOdxr9Z8Bq2i1I1q1qFrgNflnW0dbsp/haui7ne8XuAPIBfp/8fO2u2c7DuAOeb87G0ZT+FKEIYETiSSZrJhCpdpyB2jhNwxNpdnJeCq6yOzthsQurqxYtO7atLUok3Zmw2rDYDcSG/ACAi8GanEb4WRYqbhZu5Dwr3A/DYmOt6JYq0szQug9fztmOwmlhXdoKVid23ibTZ7XxRIqxWySUyFsaM9ugc/m0tCbWmFix2q0dZcj3xf49/7LQtVBPAkqUTWHbjJGJier/K1W662m7MeqUilUp48YEbeXvrEb45lMOOk+cJ9FMxPS2JHy2declZDFKJhJcfupF/rtnD1uxz7D1TRFpcJH/73nIO5Zfwwc4sp2N+duNcxifF8NHu47y3/Rhmi5WI4ADGJcWwfNoYF2fxnM5zAz3O313sQI/xe8Os0Um8/4vb+O/mw+w4eR5tk4FAPyUJkaHcdlXmJc19obqBm//8XpdtOSVVPPzaFwAo5TIO//2nPo/ngWumU1rbyFubDpEUpeGGtvfUm/d+KFFer2N8kvPC3bikGMq1/e8vdjmYEzGNHF0e6yq2OtrJAtQY6zhQd5QRgclEdVpQ8mZ8RqjwudlctYvNVbt4qFM26OnGs9SbGi7JfLWdzsayPYkt7Wb6YSrna+eO6v0uxtuw2a0oOpUNySQyZkYI39FrK7ZQ78Lbrj0ed8LPnMhpbK7axedl6/npyPudBJVWq7FbT5TBzhHtdgCKm89S0VpEZWsxZpvgN9NkaeDXJ5zv5QDmRa4A4LpY5/bh7bQf+72U/2NU0ETHveXxhj0crd9GlbGUFoueAHkwkao40oImclXkDV3mWFP+P/bWrnP8fl/Kb0gL6t5It53/Fv4BgDx9FhIkPJb+L8KVzt2IXDHEhJHe1bMeqyonp67ao7GR6gA+Wn4rCW46twxURodFsqfsQo9j8rV1TsKIxdZKWcthx+8lzXuRSTouFHa7hXP6jYQonR96XRHjr6Hc0PVile+ihe/FjAh0/vLcW5PrsTDS4sIk0TwAOp4MJUIVodyReBd3JN7lfnAbEiQsjr6WxdHdr7a9NeXtHudIUCfw05E/8+h8b07+r8exXYxcImdh1GIWRvVu5c6bOPsSpTwWhSycZuNxQvw6PGGaTdkoZbHIpF1FSME8VQJ2V50OpKiVozGYhdUepY/apvdE3UWldBvKThLjF0K4KrBXXaZuS57B6qKDNJha+OeZjYwNjSMt2PUX6b/ObnF0u7kxYSJRfp6V0iQFRnBWV4nNbmNLRQ5Lho33Ok5XZGQmsvxG4SZx7lVpyH0gZjTrhWtlWPiltXIcCshlUr5/zTS+f800j8b/YsVV/GJF92a/FxPor+LJWxfy5K1djRSnjIznh0tnujxmUeZIFmW6byHpbSzezA3dxw49x+8NaXGRPH+v+25YP142ix8vm+Vy3zuPftdp24jYcLJf8v5a7Gk8Pc39zO3X8Mztzm3PPX3ve3qt4Pr1+hxrFXbTfrAWga0RsCJR3w3yEV5NE6sJ5nRxZZcuTwCniyuJ1fRvmeLlYn7ULA7VH+fj4q8pai5mZOBwGs06dlTvQy6R8+DwO3s9fmqYkG2THjSCbdV70VmaGB00gjpTA7trDhDvH0u9ybMS0p6I8Ysk1k/IMN1avRu5VE6kKhyD1cDIwOGMa/MCmagZx6H64/wz702uipxBq9XIkXqhfMNga3UqiWkwN/Lz479jYug44vxjCVIEoDU1srvmIABKqYLp4RO7jcdVLIAjnvSgEdww7Bq+Kd9EVWstE0PH4S/3Q2tsIEeXR3JAIg+ldi8ADGY2VX4EgM7sm6whV+gsDZhsrbxb9DwA55pOdt1vrkdnrsdoMzgJIzPCr+kijByq2+JWGGmyNHKu6YTj95SA0R6LIjBAhZGzNb/o1XFGq/sHa1esPd+zsWM7UomElxctG7SiCEBiSCi4EUaKdc4XSKvdTFHTdsqbhVXSHRW/u2iEhGBlHHOjPWtpNSpoGMfqz3fZdkbn3t9kVLBzmtv26hP8aNRSlFL3H+d8vbPBlHqIKsEiIj0jITb4x5Q1/g2VPJ4A5QSaTcep0r9FYujTzqMlcvzkydQ2f4m/UsiQkEkCUMgE35S4kEc5V/MDAMobR6JRLwFsGMx52O0WwgNWdpnP3iaw2HspTI4LFcTb5MAIippqeb9wH+8X7usyRiqREKzwZ0RQFNcNy2Bl4uRu65BDlWp+n7mSRw5/SKPZwJ173uCG+Ewmh6egbjNnrTA0sL7sBCe0QkZSSmAkj43puWywM9cNy2BTuWDu/VT2l+Q2VjAuNA6ZREqzxUiNUU9mW1nOxDD3IvPKm6exfMUkEhJ9b9aYmBzOfd+fR0TklfFgIiIi4gG2Guw6YTXW3roRuOj6rVqEpJMwYjfugpbVIFEgCfmrsPGiMuzbrsrkj59tp0KrZ2xitOAxcqGSt7cd4dHlc/ry1QwYpBIpj6c/zDflm9hZfYAj9SdQy/wZHzKaWxOXOwSH3oxvz4D41egf8eGFLzlUn0V2w2mS1An8PO0hTjeeZX3FNh+9hh8C8N6Fz9hZvQ+D1UioMrhLtsuCqDk0WVrYUrWbN89/QJAigOlhwsPuqsQbefr0X7vMGygPYHbEVHIa8ziiPYHNbkOjDGF0sCAg3hh3rdP70zmenmJp546klYwITGFD5XbWVWzBYrcQqghhRGAy8yJnXPJ7M1B5YPjvALB1WvD6b+EfaTTXopYF8VDqMy6PC5B7fl+gM9fzUfE/HYJImDKa0cFT0CgjMdmM1BkryNUfI92F4BGpimN4gJDxVNCcwxn9UfRmLUGK7jM1sxv2YOt0XzklzFm074n+d+ERERERERERERERERERERER6SckdnsXX+OL84+78TzuW3YXeZeGdzFzk8+5H9SJmR+8QUWT+zKcVenj+fO83pl8tZP8xl/djrlp1Fj+Nt/zVUhveO34IZ4/uKvHMdcPT+OVxctd7rNj4/1z13JrymfIpZ37iEuReuEhsKkii2dOre6yTSqRsOaq33YxWHXFd3b/kerWrl4mD6Rew73D3auCf8oRvB3WlnWUBSWoI1g9+5eehi4iMuA5VXENGvVS4kIe7bK9rPGfaFvWMy52k2NbddP7VOr+jclahlIWT0zQ94gKutvlvE3GI1zQPkWr+TxyqYa40F8SEXCTY3+DQVh1qtD9ixZTTluWSSqxwQ+jUQvXtAvap6ltWo3N3lHW1u4/EqicTHq0s2+GK9rb5X5ZcowXTq938oxxxbSI4bw6TXhtCqnrcpPd1Wf5Tdbn6Mw9m0FPDEviH1NuQ+PmenUxvz3+Bd+Udu+78Muxwvt0Z0r3afIiIiIilx1LIbb6O8FW0+0QieYtJKpOpVvWCmw184R9oa8IP/2cy1BX787mzY0HqNMLnm9hQWoeWDyN2+c5l0iIiIj0HX/J/TF1pkoC5aE8OeatXs/T7jESJA9Fb2lgcbRQ3jc/6ianzF2b3YbFbkIpdW77nt2wF4CPiv8BwLUxtzM/aqXTuHb+lf84ZYYCAFQyf54c/RYKqVNlgKt6azsM0FIagPTIl9D4e5dCpzXsJrfmEa+OKdE3eiSKyKVSHpk8+G9U4wLdpz9VtXTvIi9BSphqJDKJCplE2e04d0wNH4lUIsHWSZez2e3sqz3D0mFTejx2QXQGqy90NeL8T8FmhvmHcU1s91+iO6tPsb78iNP29GDvjWZFRAYynYWPzsSFPOoklkQF3klUoGf1s4GqKYyNWd/t/lD/BV1+uiJJ8wxJGtfpmZ5yurGMXxwRamMrDI3EqTUsih1LjF8wiraSOsEM2kyFoZFtlTlUGBo5VFvApxcEo+3bU1x7H8yNSmPtgp+xuvAAO6vOUtxS5xBhNMoAxofGszQug0WxY3sV+3OZK5kZOYKvS46Rq6tAZ27FX6ZAo1STGhTttrWwiIiIyGXHbsKmfaCrKCIfhUQ1D2Sx2HXPuj5OFgvykWDJB9NOYZsLYWTV3AmsmjsBbZOBVrOFmNAgn3fxEhERufzoLQ1MDVvIwuhbuh0jlUhRSpxFEYBxIUK3oUB5CE2WRg7Xb+XqqO+47DpUYyxziCIAE0LmuBJFemTACiN+8mHIpd7VNivbat294WilZ74kC5NSiQ10bvU62Ajzd+88rW3teaX0+gTnVpzeolEGMi4kiRMNRV22ry8/6lYYuSZmopMwYrPbeebUarZUZbNs2FTSg+MJUapptZooaKpiQ8Ux1pcf6SLEtDM1vGejs5z6Fx3/Tg25E5XMu3r+utYsGow5hKrSCffrvtOFiIiIewxWEz87/CFVrUK3gukRw3lt+j3IuvEOAfjeiKtYtu0fGKwmdlULnlLdCSMAIQp/Hho1n4dGzfdt8G0sjctgaVyG+4EiIiIiAwC74ROwFgMgCXpC+BlwX8f+7oQRQKLIwG7Jx24+Lfzew3ksViuBfkpRFBERGUL0lOHhDllbRvGUsAXsqP6SelMV55tOMiLQ+R7qmHZnl9+nhnW/SNcdA1IYiQ++Hz95gtfHyaXeCxenaqs8GndtsmcO7QMdjcq9MNJgbL0MkQiZHxcLI1naAoqba0gMiHR9EJAWHMfcyDHsrslx2re35gx7a854HINGGciimAk9jslv+J/j3/GB13stjNS3ZpNT/09i1PMIjxGFERGRS+FAzXmHKAJwX+rcHkURgAhVIEmB4eQ2VtBg6ln4FRERERG5iNaNAEhUC7oIIh4ha7uft5Z2O+TjPdm8ufEgtbpmAGJCg3j4upmsmNG7zDwREZGBgUYZSZjS2RzXW6aHLWZn9VfYsXOofouTMGLHzvGGPQBE+QmVAAlq75/dB6QwkhL2RK+O81ckkxHzgVfHuOrA4oqZw7wXagYigUr35S8Gs7nX83914V4AViS97Xbs0mGTeePcBgxWk2Pb2JBEWm3uz/+jUddzqC4fAKMH47vjByOWoJIq3A+8BPzkggO23nzezUgRERF3VHYSRQAi/dwL4ha7lUqD4EsUoRr8mX/tfLL6ADu3nWH6zBHcskpIN/X3732Jo4iIiIgr7BahFTt+i7w/uH3R0ua6TPvz/Sd58Zs93DV/EuOSYoSuNMWVvPDFDlrNQreMVXN7XsASEREZmATJu+8g4w0aZRQjgzLJ02dxuvEQzRZdl+44Rc25aE3VAEzVeJ0p4ignGJDCSG+RSvwI8Zvu1TGlep3bMWF+6iFRRgOglLk2HOyMyda79pkADaYij8cGyP1YFjeVcoPQP/uOpHlM0KR4dGyCOoLnMu4A4Insd7F6YLx4MSvip7MsbqrXx3mLQhIIgNGq7fNzifgek9lClbaJqno91fV6qhua0DW1ojcY0Tcb0bcIGVb6FiP6FiNmixWzxYrFasPS/tNqQyKRoJBLkctkKORChoNcLkMplxHoryI40I9gtR/BAX6EBPgREuRPTFgQ0WFBxIQHERESKKYXA7H+Xdulb644zYig7lcjLHYrfzq5lgaTYOp3VfSoPo3vcnL4wHnO5pZTWdnAnfdcGW0tRXpPk8FIRa2OijodlXV6GpoM6JpbaWxqRdfc9l9LK2azcA0DMFutmC0d1zIkgueaTCZFJpUil0lRKeWo/ZQE+ClR+wkLDWo/JcEBfoQFqQkLUaMJUhMerCYqLIjY8CCUiiF1+zn0sbV58UnDvD+2vRWoxHWt/9tbj/DELfNZPnWMY9vcsSkkRoTyxoYDgCiMDGR0za1U1euprNdTVSd8Tur1LeibW9G1GNt+tqJrNtJqNGOx2oT7pPZri9XqeCyVy2XIZVLHfwq5DLVKQaBaRZDajyC1iiC1ipBAPyI1wnNZVGggkZpAojSBaILU4n3SAEPuRWMOd8wIv4Y8fRZWu4Wj2h1cFXmDY19WWxmNTCJjomZer88xaL+Z7HYrZls9IEEh0yDB/QO/K+paW9yOSQjyzutkIKPsphNDZ6y2riJDpeE4UomCKD8hpbGkeZ/L42x2a5de2J7w01HLkfbyKjY7cjQAz2few59zPqfW6F7kau9EcX/qNdyVfHWvzustNoT3xGoTU/gHIiaLlZIqLUUVgkBXWFHPhYp6iirqqajT0djko9Iyux2ryQZ49zfSjkIuI0ojiGyJ0RqGx4UzfFi446fa78rIFJgZOYJh6lDKW4Rsv9fztlPUVMvC2DHEqTUoJDJarWaqWnXkNJSxoeKkY2xacCzfSRg65WwlJXUATJ8xAqlUvBu80rHbobSmgXMlNeSX1nKutJbS6gYq64TvRn2L0c0MnpykbfHE0vsFFIkEwoMDiI0IJi4yhORYoTw1NS6c1Lhw4iJDxc/zQEOqEYxXbb1Y4GnzJkHq2gewvF7H+KRYp+3jkmIo17q/rxPpe1qMZorK6ygor6ewvI7C8jpKqhuoqtdjMPY+a/tiTGYLpkuYTiGXERcZQlKMhqSYMMfP4XHhBKm9M+EUGXikB00mRBFBo7mWQ/VbHMKI1W7hZON+YUzwFALlIT1N0yODThhpMp3mgvafNLTux2YXHlikEj9C/WaSpHmUQKV39YgtHpSNRAV4145xIOPKfPRiFBdlleyq/D0At6YIrW43lz3us3h6K4p0ZmZEOh/M+gWfFu9lW9UJCpoqncYkqCOYFZHOqqS5AET5hV7yeT2lwXgKAIXM91lHr5/dw+qCI9Qa2+py/YNZs/AH+Ms7yoNarRau2/wKL0xZwdSIJJ/HMJgwW6ycK63ldEElpwsrOF1QyYUqLTZbv3Qm9wqzxUpZjVAOUlbTyP5TRV32x0YEM254LBkjhpGRGsuoxCjksp69NwYjKqmcl6beyU8OvQ9AhaGBDeUn2VB+ssfjFsSM5pkJ3+m2Te9gpKFBEPbj4nuxiisy6KnXtZCVV0pWXhmnCyo5X1br04eUvsJuh9rGZmobmzl5vsJpv1IhJzUunLHDYxibEsu44TEkxYSJK8H9iESRht1YA8Zd4H+T+wMcWLEbhTbuEuUklyNiNcGcLq4kOapryv3p4kpiNUNnYXIwYDJbyL1QzamCCsff5unCSirrdHjw+NDvmC1WitoWtqCjfF0igfjIUEanRDM6ScgwHZ0czeiUGNSqvi2nF/EdUomUaWEL2Vz1MbXGcoqac0kOSOeM7igGq/AcNMX7MpouDCphRGc8xsnKu7DZjQQqx+InT8COjVZLCfWG7TS07mN8zHsEq1xffF1hsLi/ifCTD50/mlar+9Vq/4te703JH2Cn8xVRwt0jNiNx6kNt4b1z1/giTK8JlPtx3/CF3Dd8IXqzgTqTDr25lUC5H2GqIEIU6ssaj81uoaJ5CwAFjUJb0RBluk/Pcbj2Av88vY2/T7uJsaHCakudsdnp/1/7/7uh9EDoKSazhez8cg7lFHP0bAlnL1RjuoSVzoFMRa2Oilodmw8JXVeUCjljkqOZMlrwR5o1PoWxKTFDYiV2ZFA0X1/9UwC+KT3Ozqpc8vVVaI3NmO1W/GQKQhRqkgLCydAksCh2LGnBMf0cte8JDvanvq4JP/+h8x0l4hpdcyv7ThYBcORMMVn5ZRRXDs3yTJPZwpmiKs4UVfEZ2QAEqVVMSotn2pgkpo5JJCVWFANP1lYxPuLSTQ09QrUEjHuwt26EdqFD5f4BxK7/O1jbxC//5S7H3HZVJn/8bDsVWj1jE6MFj5ELlby97QiPLhdLBPsSk9nCsbwyDp4q4lheGXnF1ULJ3BDDboeS6gZKqhvYdPCsY7tMKmVMSjST0xOYkp7AhJFx+CkH1aPxFcfUsIVsrf4Mm93KMe0OkgPSyW4zXQ1SaEgLmnhJ8w+q//tF2r8glSjJiPmIIFVXN1q9MZtTVfdRpP0LGTEfeTynqz7IFyN30/FgMKE3uU+l9Zd3/VjILqoLVckCkUud+03LJEqnsf1BkMKfIIX77juuuKD/gjP1r3S7f2/F/Ug8+LMxWbXY6frlkhi0olcxdUd2fRlJgeEsje/IkkoKdL5Z9Jcp2L7kEZ+ee6CSX1LD3hOFHDojpO5m55djMveudGWwYzJbOJ5fxvH8MgDe+uYAwQF+TBuTyIxxyczJSCE8ZPBmw6lkghhwS9JUbknqe6+ggUhScgT1dU1UVTT2dygifUBZTSO7jp9nV9Z5svLKnMpcryT0LUZ2Zp1nZ5awChwZGsjsCYIn2fxJI5g6OhGF/MoS/5d/8S6jNBHcNGos3xkp3AdEqfvmmi5Rr8Te8h+wFGLX/kjYqF6FxP8mUFy86GMF03Hszf/BbhQWiCTKGUiUs13Ofce8icikUt7ceIA6vZAFFxak5sdLZ3HrHNFbxNcUlNWx72QhB05fICuv7Iq9RwLBOuDkeSE75u11h5DLpEwYGce8ianMm5jKsIjel2QMVpRtz3ctVh1WuxWZZGBdV4MVYYwJnsKpxoOcajzIsmH3cVZ/DIBJofOQXuIz+6ASRvTGkwwLvstJFAEIUk0gJmgV5bp3vJpTrVDQaOx5BdmTrJLBQkWT3u2YML+esyvuSP22233jNKu8jmkgoZAGY7ObMdtc17WarL17AEkIWk584HWXEpoTWlMLAfIrw1eiO+x2OF1Ywfaj59h2NJ/Sas+6TF2p6Jpb2XI4jy2H85BKJExKi2fxtDQWTBlJaGDvxESR/mPJ0glkHS1i/748fvBjoVtEf2QETf3e3y/7OV3xxq9uZVJafH+HcUlo9Qa+3Z/D2r055JfU9Hc4A5aahia+2imUz3218yQB/kpmjU/h2unpzM5IGZJlhBfz7U338GneKd48cZgXDu0CYG58MjePGsfi5BGoZL68xZcjDX0DW/0qsAl+XPaWD7C3fACdPGzV3e0AACAASURBVP7sjb/Abm8Be6f7ZlkcktC/9Tj7qrkTWDV3AtomA61mCzGhQWLplI84V1oLwNbDeWw5kufwUxNxxmK1cTS3hKO5Jfz9ox2MTIhkXmYqi6YJpu2pcRH9HGHfE+k3jIrWImx2G6caDzAh1LWg2Z9MD7+GU40HabHq2VO7FpNNWPSfGnZpZTQwyIQRmcQPhbT7tj9yaTBSiXMmQ08IwkjP5oqNRh8Ylg0QSvTuH+zjLsFsdnLEA70+diAwLGARsQELaDDmUGM4QHXLPupajzn2+8tjkErcp63LJf4EKpIBiAu8jtiA+T6L8f69H3C8vpQms/C5TPviWce+5Qnj+evU7zh+n7rmBfTmVuzA67NWMT+ma0eOZVteA+B7I2dxoKaQLeW5KKQy5kaP4OnMpQQpOjKA1pac4vWzu7nQJHypxqpDuDV5EveNnInsMt/BnCutZc2e02w5nEe11r3YJ+KMzW7nSG4JR3JLeP79rUwdnch1M0ezeOoosWPEIGHBwrFsWJ9N1tEiPnhXSCW96965/RxV/5FXXD0ohRGrzcbeE4Ws2XOaPdkFQzKVva9pNpjYfOgsmw+dRRPkz7UzRrN89lhGJUb2d2h9xujwKJ6auYDfTL+a7SUFAHyRd5qf71iPn0zOstR0bh41jknRw3xzQnky0vDPsTf+GgC76WDbjk6Li7au95gS5WwkoX8Fabhjm8Fkxl/p+j5KIwr0PqG8tpE1u0+z+fBZLgzRkrvLQX5JDfklNby1RuiOlJYYxfWzx3Dt9HTCgi9vif7lYkLoHE40CE02Pit9hXJDIQnqEUglMlqtLegtWpLUQpZYcoBvLQI8ZURgBuHKGOpMleyr/dYRS4Tq0q91Q19SFxEREREREREREREREREREemGQbUsGK5eTEPrAeJDHnSx106DYQ/h6kXezemndlteUtE8dNqFnaqtdjtmKLUn7g0SpGhU49CoxjEy9HusK5yJ1S5kZ8yIeZlg5Yh+je/lGbdit9t56cwODtYU8cFV9zr2yS8yWD28/HEMFjOZ3/ypxzmfzV7PfSNm8snV91Np0PHY4S95LXcXj49fDMCeqvM8lbWWZyYuI0MjKLIFTbU8eXQNFruNH6T1vUFak8HIxoNn+XrXSc4UVfX5+a4kbDY7B09f4ODpC/z9ox0snTmalVcLJYspw8LdHC3SX0ikEp794y388dmveOe/Qip9dZWO2++aTeywy9d5a6CQN4hKT5oMwnfKFztOsHpzFjUNTf0c0dBBqzewevMxVm8+xvjUWG5bPIkFU0Yikw7NtUC5VMriJOG+ZHHSCA5XlvLsvm18eCabD89kM1ITzk8mzuSGEaMv/WSyOCRh7wEgMR3D3roWu/m4YLBqbwKJP0ijkCinIPG7HpTO/k83//k9/nDnEjKHC/cSv3nvW3532zUorzCPGF9jsdrYmXWOL3ee5FDOhUHRRWawcba4mrPF1bz48S5mjU/m5gUTmDkuZUiVfY0NnsZkzdUc1e7AbDOxs+YrpzHLht0L9F/GiAQJ08MXs77iPZosQgn9lLCFPpl7UAkjKWG/5mTlPeTWPEpU4I2oZMJF1Wgpo6r5C4zWKlLCnsBgFlIKu3ZSAbUi1WnOpOBQTtX2/JBVomuk1WLBTz6o3i6XHK92bo13MSkhPbu9H639NxPD73UqKWmx1FHWcgiAkcG+9dPoLyRICVaORNvWcncg4N9mOimXyJAgQe3GZ8STlsjjQofxyJirARgRHMnyhHEcqy917H85dxd3pk5jecI4x7akwDC+O3wyqwuO9JkwklcsPOh8uOkoW47kYTRduSZhlwtdcyurt2SxeksWABNGDmPVokksmDxySHS0GUocPnieurom0kfHcfaMcG3/dt1xvl13nOiYEMLDA5ErPHvY+PtLd/VlqJeF9uvFQKZaq+ejTcf4os0fo6XV1M8RDW0EY8V1RGmC+O6iTG5ekAkwpFp0NptNfHM+F4APc46TU1fNoqQRPDHjagLkCr4+f4bHd22gUKflkUmzfHdi5SQkykketDDoSlVDE2FBHWUI647k8uSti0RhpJfUaJv4eGsWa/acpl7X0t/hXBFYbTZ2ZxewO7uAxBgN3104kWVzxg6Z68otCT9mZNAEjtRvp9xQSKutGYVERYA8mGi/BOL8h/d3iEzWLGBT5WosdjNKqR8ZIb65tg2qJ/2jZUswWWtoMp2ipnmtyzFZ5Td2e/zc5HNO25JC3K+qWe12TtZWMTUmzvNgByDFukbOaevcjsuMiu1xf3b9O2SE3ekkjFhsBo7WvgkMHWEEIFg5akAJI33BeE3XurxgpT9N5g7vnbzGKrLqSnjj7B6Xx1tsNuQ+Wo2z22H/qULe33iUwznFPplTpPdk55eTnV9OQlQody6ZwrI5Y8Ub2AHCE79c3e2+qspGqiqvrG41heV1WKy2AWm8WdvYzL+/3s83u0+JHiL9QLVWz78+3c273x4G4K4lU7l1YSb+g/hB5kxdNR+cyebL/BzHwt2q9AzevPY7xAYEOcZNiIplemwCT+za5FthpJeEB6k5U1pFYuSVl9XmSwor6nnv28NsOJCL2dJzEwmRvqO4UstfPtjGq1/s4TvzMrhryZQh4T+SGTqXzNDee5b9OeMzH0bTMxmhs1BKfdMVtU+EkXpTA6caz1JuqKLZ0oLVbmNprGA+Ga/u+aG7J6ICV/oqRAejwzwz5tpRXDDohZH1BWfdjvGTyxkd3juzMjt2jL3s2tITRc3VFDfXoDO30GhuodXadYXtxvjpRKj6rvwnzG8CVQZBEJBKBpWW6DE9ZZ3Y7HYMVjOPjJnPyiTXrfN8IYrYbHbW7z/Du98eprDcvYAncnkpqW7gT+9u4c2v93P7NZO4ZcHgfqgQGXqYLFaKKuoZET9wOge0tJp479sjfLDpKAbj0OlwN1hpbBIE/5c/280HG4/wveUzuGXBhEFZZnPd5+8wMWoYv5+zmGWpaQAopK5F69FhkRitAyPj8pY5GfzqnfW8sn4/ASrh3uO+lz7pMbv1o8duv1zhDWhOnhcyA99ed4jd2efFcpkBRLPBxPsbjvDZtuPcNH8Cdy2ZQnhI37TPFoEj2q1Y2rpfTfVRGQ34WBhpMOv4X+GnHKg7hs3edUVkWrjwQNVZGMnSnmZz1W7kEhk/HXUfcjcPnSmaX/oyXCGuWM8c7NcX5PHYtLlepwwOBGxtV873c7Ldjp0UPczlQ67F1kpZy2HH7yXNe5FJOtQ5u93COf1GQpRJPogYjtWf58vSA2RpC9Caeq69nh05uk+FkcSgG0kM6j4TaagjlUhID4nmnK6aGH/fv892O2w9ksfrX+4V3dMHAXWNzfzr0918sPEoD9wwkxXzxg/IFforgS27/q+/Qxhw5BVXDwhhxGa388WOE/z76/1ievsARas38LcPt/PF9mx+fvt8Zoz1zf3L5WLtyrsZFxHt0dgIdQBvX3dTH0fkGd9fPI2Jw+M4WVSBttlATkkVU0cmoBC/R7qloKyOVz7fw67j5/s7FBE3tJosfLDxKJ9tz2blPMGr7f7lMwgJ9K5rqkj3mG1G9tauB2CYfzJJ6jSfze0zYaTcUMXTp/5Og9lzo9JE9TAO1wsP63O0U5kWlumrcDwmOiCQlBANhY09P5AVNmrZUVzA/MT+r6vyli/zcwAo9aBV77XJI11ut9rNFDVtp7z5CAA7Kn530QgJwco45kZf2o36iYYiXjq7hjO6UveDvWBn9Sn+fX5Tl20ypLw85SGCFEO7PZylTaS02nqfvv2T0fP48YFPGJEbyeJhgoGbHTt5jdVY7TZuTMzo1by7swt47Yu95A8i00QRgXpdC8+/v5UPNx3l4ZWzWTQ1bUgZkIkMTgbCteR8WS1/eHuzY3VXZGBTWFHPT/72OVdlpvLruxYSqQns75A8wlNRBEAtVzA15lJaWdvBh0uDk1PjmJwqZGF/uvcEP7xu5pDxZ/AllXV63vhqH+v35TgWOUUGB0aThY82HwNg3b4cvn/DDG5ZkCkuJPmA9RXvoTPXA7Ag6mafzu0TYcRss/DHM684RJFEdRwTNWOJUGr4T+HH3R4XrtKQoI6lpKWCLO3pfhFGABYnj+DN7MNux/3l0B6uThw+qLJGms0mXji026OxEmBJimthRCULYl7MU9ix8f65a7k15TPkUv9Ox0p7XWbSbpL7ftFO/n1uI1a77+uvJ2qGU9pSi9nWtQ5zU2UWNyX0f81tX/DPnO38L38/rW3psz868AlyqZQRQZF8vfAhr+ZaEJvGqzNX8Vrubl5v8xmRS6SkBEXw4KjZXsdWUFbHCx9s42huidfHigwsSqob+M3r63h/41F+fZeQzjg62fMbdhERX3K2H4URk8XK/9Yc5O31h0QfkUHIruPnycor5Werrmb5nLH9HY5b/np4N49MnuWyfKa6pZndpYXcNGqciyO9x246iF33eyTqW5H4tz2ISDzwUbDkYdM9BYA0+M/CNnlylyEZybEemcRfSbSaLPznmwN8uOkoJtE/ZNCja27l7x/t4PPt2Tzy3XnMnTD4Ftn7g9KWc1QbywDwk6lptug42bifPP1xAEYGTmBcyAyfntMnwsjWqj1UtQo3I/ck38yyYR21Pj0JIwAjApMpaamgoKn/TBZXjhzjkTCSU1fNm9mHeWiCc/uxgcoTuzZR1exZG8BZcYlEB/S8UiJBSphqJDKJCpmk524onvL33K8B+KJkv0/mc0WwQs2siNHsrO5qorqu/MigFUYeG7cQ6L6u7tEx83l0zPwe51i76GGX238yeh4/GT2vy7arY0ZydYxr4cwTmg2CN8wbX+3jk63HLymDRWTgkVNYyb3PfQjAyvkZ/HDlHILUvjHDEhHxlPx+6kxztriaJ99YT1FFfb+cX8Q36FuMPPvfjWw+fJbf3b9kQJsovpx1gIczp7sURprNJv5yeLfPhBGMe8CSh133ByR+beb6nggjshQwnwG7Abtxo3CYvOvCzOsP+94/cDCzM+s8f/1wG5V1+v4ORcTHXKjU8vMXv2LexFR+dddCIkMHR3Zaf5HXdJxNla5N5iNVcaxKfMTn5/SJMHKgXmjrOCUso4so4gnRfoLRZ5Wx1heh9Ir08EjGhEeRU1ftduxfD+0hMyqG6bEJlyGyS+PVrIN8cy7X4/HfGz/Zo3HXJ7za25Cc+LBoZ58KIp2ZGZHmJIzk6cppMDUTquxbg6T61uNY7UYi/af36XkGKuv35fDiJ7sAxHr7IUx7qu9n27LZdiSfR787j+tmju7nqESuJBqaDNRohcWAy1ES8dk2oRz4H6t3iCu7Q4j9J4u4/en3+P1DS5mSPvDv91yhbW11P8hD7CahjBrFeJB6YdAvUSBRTsdu3AHGvcK2AO8yVq8UKmp1/OXDbew+XtDfoYj0MTuzznM0t5Sf3DKX78zLEMuQuyFEEU6ESuiaqTdrsdothCmjGRcynXmRK1DJfG+F4BNhpLilHICpYa47VvSEWiaY0bRafXcB7w0/nDidH29Z43ac2Wbl+xu+4n/XrWTKAO5S89rxQx6X0ACkhGhYkJTahxE5U9RczWvnNrjcJ5VImBY2iqujx5EWHE+0XyiBcj+u2vJEr883JWyE0zY7do7Wn2NhjPefXW84VPUzjFYtNw4/3qfnGWjUNDTxh7c3s/dEYX+HInKZqde18NS/v+XbA2f47X3XiCsjIpeNsyXCIkdfCiPNBhO/f3sTWw7n9dk5RPqXusZmfvSXz3jgxpncv1xI1+7vB5gWi5k9pUWO37cVF6CSdc0YsdhsfJmfQ2pomO9ObBP+piSKXtwryZPBCHar4LkjPgM689m2bF78ZCetpoHROUik72kyGPnTu1vYcCCXp++/lrjIkP4OacAxWTOfyZqeM999jU+EkRaLAYBgufc3Ie1+Egpp/5ouXZ+axktHhcyFPG3P2St6k5E71n7K7+cu4pY0H6Up+ohms5mn9mzh87zTXh33i6mzPf6yMtmayK57h6rWU5itrst0vpP8ntt5Xsv/1ql7EUBacBxPjr2V4YExHkbkGbH+YYQphc9ofadONzm6kj4XRsw2z8qZhhIbDpzhLx9sR9fcv6KnSP+y/2QRq377Lk/cvYhFU0f1dzginTh9UjC5NhrNTJqS0s/R+I68tnKaORl9U8ddWF7Hz178irIa37enFxlY2Ox23vhqn8PU99kHrkOl9GlDR68wW62sL8hjT9kFAH6y1XlBTwIkh2j4y7zrfHdiW53wUxbb8zhXtGeYtM8h4qCmoYnn/ruJ/aeK+jsUkX4iK6+U259+jyfuXsSSGen9Hc4Vj0+u7kHyABrMOvSWZq+Pbfcm0Sj6VymTAP83U/BUuGf9527HG60WfrljAxsK8wF4cubVpIRo+jLEHrEDGwryeHb/diqavKtLnBYbz7JUz/8Y91f/nbLmgwwPugaVLMjLSAVKW+rYU5PjtD09OJ6XpzyEv8w3/iUXkxQQBXQVRoqb+7Ym3WY3YWvrtX0loNUb+OM7m9lx7Fx/hyIyQNA1t/LEa2vZmZXO43cuFL1HBghP/d+nADQ2tAyp1r992Znm8JlifvXKGvQtxj47h8jAY9tR4V6vql7P3x9Z0W/eIyEqP/654Hpsdjvj336JPbc9iFrRdWFRJpEil/q680V7R5RezNvuR2cXF0naac80+9O7W8TFIxFaWk389s31HDhVxONtJvZil6b+wSfCSFJAHA0NOrK0p5gfNdPj46x2G4e1JwBIC768ZRyumJcgrJjdNGqsxxkXWy8IPcV3lhRy/fA07hk3kUnRw/osxotpsZj5tiCPt04c4Uyd9zeDCqmMZ2Z75wtT2nyQq2OeIi6g934Z+2udvU+kEim/HffdPhNFABIDhJWLLG1HDWdJS9/625ht3guGg5Xs/HKeeH2to8ZfRKQzGw7kkpVXxvM/Ws7YFN9mhIl4T3Pz0Hy4P9tHBqxr957mD29vFjvOXMGcLqzk3t9/yKuP3Ux8VGi/xSGVSBgTHoVKLkcluwwZLNJQsFaCtcz7Y62VHXNc4ZjMFp5/fxvf7D7lfrDIFce6fTmcaGvz/vwPlzEywQs/HxGfIDZTFhERERERERERERERERERuWLxicw8I3wS2Q1nOFCXxZH6E0wJy/DouI+Kv6bOqAVgbsTAaYH721nz2V9eQnmTzuNjLDYbX587w9fnzhAXFMyipFRmDktkQlQMsQG9Kze5mPaODxd0DRysKGV3SRE7SgpoNve+TONX0+cyOtw7RdJmNxOgiO71OQEO1Tkb1s2KSCe5rdSlrwhVOHef0VsM2OwWDJZy1Ip4JD7WCy1XiL/I+xuO8PJne8Q2vCI9UlWv54E/fczPb7uam+f3rbePSPeYzVYs5qHZRaWsugEAg9GMv4/Skd/8ej///vrydFATGdhU1Op48M+f8Nrjt5AU038l1J/ecNtlO5dEnobdWonduAsJ7d/xnt0r2Y17hH/I+8bzZ7BQUavj8Ve+IfeC+w6YIlcuJVXCc/H9f1zN776/hAWTR/ZzRFcWPhFG5kfNZE35FsoNVfzl7Bssjp7L/KiZJAfEO4212m3k6wv4pnwLh+uFNnfjQkaRETpwWjqGqvx4a8kKbv7qI1os3osOZXod75zK4p1TQhvjEJUfScGhxAZ6JpAUNmr536ljNJtMNBhbqWjSU9qkI79eKPnoTUyuWJA4nPszpnh9XFLgXAr0W5gU/v1en7uiVeu0bVp43//xq+XO3gYtFiP7Kx+m1nCYGPU8pse82GX/+qI5l3ROu6M2d2iibzHyzH82sDPrfH+HIjJIMFusPP/eVk6er+A3dy/qVzPDK5WWIVpGAx2LCOdKaxmf2guzyIv416e7effbw5c8j8jQoaahiQf//DGv/vJmUuMi+jucvkc5G4w7wXoBe8tHAEjUd7g9zG74BixnhfHKWX0a4kBm/6kinnxjvegnIuIxBqOZX7+6hvuXzeDBFbP+n72zDozi2v74Z9ay2bg7CYQgAYI7FCjFpViFUqXtayl176u8yqu791d9FSilpVDc3SkOSfAQIe7JJqvz+2MgkMY2m93sJuyHP0hm7tx7drM7c++553yPwytiXS3YZDYqF+Q822kOLxx7jxJDGWuytrAmawsy4bI3+aOT3wOgM+kxipfLUQW5+fNIh7ttYYZNiQ8I5oNrxzN33VJMYtMWtsW6So7kZnEkN8ui9geyL3Ag+0KTxmyIroEhfHrdRKvKpoVperMr5wOytIcIVHdCKaspQtYzYHa9fRToakZRhLvbsLRcHahkNT/yRtFEQaWkdZNTsbvG+auxooylpOUU8ehHi0nNqunocuGiIVbuTORUWi4fPDwFgNAA20TXtSaMRjPZWUWEhfshk9luZtRa9UWu5ERqTpMdIy6niIu6KCjR8sC7f/Ddv292qN5IXYxb9COrpt9hk74EzQzEsk9BLEUs+a90UNQiaO64LK5aDROi9jfE0jcvdqBG0NxoE1taGv9bsZcv/9xR5bB14cJSRBG+XbabU+m5/Pe+Cahdm0h2x2bvcJh7CG8lPMfnp3/keLGUJnFlKdZyo7bGNQm+nXk47i58lM45GR7bNo6PR07k0Y0rMLai9IC2Pn78OH46HkrrRE6PFfyKlyIMnamYjPI9tbZpyDFSdrHE85V4Kd2tsqcxlBpqjusmUxLpOYa00uVEeo6p93pPZVvkQuNCs02igTLDuUZd0xI4eDKDpz77i+Iy1w6IC+s5lZbLnf+dD8CHj0yhc0zT0vRaG88+MZ9DB88zcHAcr71ZfWFx/bj3rO5XvAom6U2tTvPJwq38vPpvG1njojVSUKLlwfcX8d2/bybAp2aqriM5VWhDYXnBE8H7P4jFTwJSCp5Y+i5i+TcIqoGgiAHBQ6o8YzyPqN8N5svfP8HrSZBdBZE1V2Aym3nrpw0s2XrU0aa4aOFsOXiGB979nY8enYq3h9rR5rRqbOp6CnLz5+Uuj5FceoYdeX9zsvQs+bpCtKZK1DJpEe6n8qWTdyyDA/sQ71176sSu1J5NsmNgm4NNuv5KJsZ2xE0u56ENy6k0Ghu+wMnpHBDE/8ZNJ8Dd+lJzU2N+brIdbnIlWmP1Hctyo/13MAv0NUsZ+6k86Rn0DD2DXoEGYmgGhn2BRtG4HUitMYN1qRMadY0zs2pXEgCv/bAWg7F1ahS4aF7yi6XKTfe9vZD/3jeea3o4vkqZs5B4XKoCsX9fTefq1RD10RRONqE6zf8t3ulyiriwiIzcYh7+8E++fuYmPNztV1Vvb2Y6SrmMnsFS5cMNqXWnr5rMZptv6Anuk0EsRix549IoYC5CrFxV31UIng8iaG6vs0ViWjbxUa3LIa69mAax62iKo01x0Uo4eiaTe95YwKdPTCfE3zkDCloDdonJ6eQVSycv6ye2Hqra9EYEZIKaCsMZKo3pqOTBqBURAFQaL6A3ZaNRtifQY5zV49bFqJj2LJ4yi/vWLiG1pNjm/TcXQyKi+Wr09Xiq7PfgtpQAlVcNx0hOZZHdxz1UmFLjWKTm0i5Gw2HqbvLGh8sqBM9GX+OsfLtsN/+3eKejzXDRSqnQGXjq06U8NnM4N1/XNAd5a2HEyHjWrTnKiJHxdbaJahOAqpEhtnq9kbTU/Kaa59ScTs/FLIrIGpmcvXTbMb5dVjOt0oWLujiZmsuL36zk/Yem2E0L4LFNKwDYcct9ANy9+k/7DFQPguY2BJVULEEs+wpRt1GKEqmBAsFtCILH/aDqVW+fM9+bT2xoAJP7xTOxb2cCvZ0r8qax5BWX8+iHizmR6hJZdWFbzmUWMPv1BXz2xDTahgc42pxWiVMmKyWEzq/1eFHlThJz5tA15H/4uQ/5x7ndJOc8iK96gF1s6hwQxLJpt/HvretYcfaEXcawBwqZjAd7Se/Jgz0HoJDZpuJKevlu8nUnMJr1tZ7vHXhvvdfHeASTpq0e5nmg8CyTIvrZxL7ayKjIJ6U8u8bxzt41RYL/iUyQRFvlQuPTfZSy1uEY+XjhVn5x7aC6sDNmUeT9+ZsoLNEyZ9pgR5vjcJ56bhJPPjup3sXWW+/NJCTUp1H9ZmUWcetNnzfROuemUm8kLbvI4sohe46fB+CNH9fb0ywXrZRth87y9V87uW+KfURGN9x4dzUxdwE4PvtR5LXcHIxmM11++LjGcZug6CSN7/sRgmgAYxKiKRvEMhDcEWSBoOwCFs6XFj59K0v3JvLjpv18vHw7gzpFM7lfPMO7xuKmdMplSp1k5pdw/9u/cyGv5W6iunBucgpLue9tqSrWVSH83My0qDtOSuH7BHtMqeEUAfBVDyDYcyrnCt+hR9giu4zv46bm81GTmJ7ahRe3ryej1PJyvo4gzi+A94aPpXtw01X5r+Rwwc8cyPsGP7dYCnVn8HdrT6nhAmbRSEffSRb10dM/lm25idWObcs5TrGhHJ9aSuragu/OrKv1+IDAjvVep1GE4Sa3/uYjCHLkghpTrbsqzo8owju/bOCPTYcdbYqLq4jvl+9BZzDy6E3DHG2Kw2loB9rHt/GpkRqPmhW6WiMnU3MscoycTs/jmS+WAbhKjruwmu+W7aZTdAjDeto+HVCtqD5l93ZTo1HUrnnmJq/Z3i4ISlAm0EjptWp0jAjiqanDePz6oWxLPMeyvUm88Msa3JQKxvSS5meT+8XTPca2c1lbk55TxJx3fycrv2bKtgsXtqSwtIIH3v2Dr56+wRU5YmNsEz7QTJTrk1Erouo8r1KEUq5Psrsd17Zpx4YbZ/PSoBGEeHgS4uFcEQFBGg/euGY0q2+40+ZOEYCTxUsZEvosU6J/QCX35Pro75kZu4woz0F4KcPxUoY32MeI4K41wpsrTHq+OFVfrqr1bMk5xtrMQzWOh7n70803ut5rR7VZxTURP3NNhPXaKooWGjViNou88t1ql1PEhUOYt2Y/b/20nqtAJ9RqVCoFanXjbyVTOQAAIABJREFUVyUeV4tjxAIB1pLySh7/eAnlFXrKK2qPgnThwhJEEV79fg05hfZfHB++46F6z9/TrY/dbbAlcpmM4V1jeX/2RL6eO52oQF/+2HGEP3Yc4fYPFzD1zZ9Ytd/5IrbTsgtJyy7kX28vdDlFXDQbBSVa7n/nd85lFjjalFZFi4oYUci8KNHtB+6p9XxJ5T7ksuYRpFErFMzu1ptb43sA8MfJ4/yWfJTDOZnNMn5tdAoI4rb4HkzrEI97HbsItkBrzCPEPQEAARkmUYdccKNXwD2sTn8UgHjfG+rtI1jty7DgrmzKrq7WvTxjH6FqP+5qN9Jm9m7OOcrLRxdUC0G9xMzooQhWFS1uHGOi19LSVndmUeSlb1axZk+yo01xcRWzaPMRKvVGXrp7TKO1Ilo7IaE++Ptb53SVy2W4XXSo6CoNtjTLqWhIgFUU4eVvV5OZ79wRoC5aDiXllfznm9V88ZQ0D3LUbevJvkMdM7CVaHUGVh1I5o8dR0nOyGF411gemyy9Bo2bklUHTvCfX9eSmlvIfWPtkzbfWFIyC5jzzu+ApC3iwkVzUlCiZc47v/PNszcSFWJZyqiL+rnSMWL1rXve+cUATAwfiY/Su1HXJpec5kx5Km09ouqsUnOJAM0YMkvncTLvWcK8ZkrRI4IMnSGNzNL55GvXE+Z1i7UvwypUcjkAt3RO4JbOCZwpKuCvU0lsSTvH0bxsu9ctj/b2ZWR0LBNiO9I7pOFIDVuglvtRYczHWxmJpzKUvMoThLgnoJRpqDQVWtzPfe3HsiM3Cb25erWfb8+s5Vjxeea0H0d7L+sjXlLKs/nh7AbWZ9Ue7RDtEcT1kf2t7r8xCMia8A1zDG/+tN7lFHHhFKzYmYhCLuP5O0c7bJHhjMxb+GCTrvfQSFEjrdsxUr8A4k+r9rHt8NlmssbF1cLfyWnMWyNpct06tmVFbjQ3JzJy+WPnUVbsS8JNpWDagK58dM9kQnyrO327RofSOzaCV39b7xSOkcy8Eh549w+XQ8SFQ8kvLuehD/7k++dnAuDvbX3VURc2ihhZkrEWgKFB/RvtGDlRepZfzi+mj39Cg46Rtn5PoTWcJLvsD7LL/qhx3lvdhxi/pxo1vq2J9fXn8b6DebzvYIp0ley+kMbxvGyS8nNJKsgls6zUKmeJh1JFe19/ALoGhZAQFErvkHDa+zV/blmopgep5TsJce9OG4/BbM9+m86+U8ko34uvqq3F/URpAnmww0Q+SF5S49zuvBPszjtBV59oBgZ2pJNPJBHutb9WESgzVlJi0JJSnkNicRr78k9xrPh8nWMrZXJe6nozCkFusb1XE58s3MqSLUcbbujCRTPx17ZjeLi78djNLs0RW7Hgz4cBEFtYNFtjyCsup7C0Aj+vmkKQh05l8OWfOxxglYurgUufrWt6xNLGQgFgW3LTsgX8NunmZh+3VvQHEJF01gRVdXHaG9/5hYSYMJ6/8VpG9+yAUl73vKxDRBA6g7HO881FQYmWue8vIreozNGmuHBBRm4xj34kBSn83zM34u5mv6yB1k6L0hhx4cKFCxcuXLhw4cKFCxcuXLiwJQ7XGPFTSSUG07QXGmwrl3mSEDqPfO1GCiu2oTNeAETcFOH4uQ8hQHMdzuTr8XVTM7ZtHGPbXo6EMYkiOdoycsolL3N+ZQUVRgM6owm92YSApF+ilivQKJUEaTyJ8PTCS+U8Qnk9/WejlEmhWl38bqZAd5p9uV/irQxnaOi/G9XX9KiBZFTkA/Db+W01zh8rPl9v5AfAvXs+q1U/pDYuaRT8u8uNdLKgTO/VyHfL9vCzqyyvCydk/tr9eLir+Nf1Ax1mw/u7tjO5Q2fiAmqPYNuVnkqeVsukDp2a2bLGI5Ndyktq3flJJ1Nz6N+lush2WYWO579a6apA48Ju6I0mAN76ZQNfPDmj2cffn53R7GPWhbnoATBLIpFC6Mlq5xY8NYvOkcEW9RPgpeGL+6fa3L7GUF6h55EP/yQt2/LUcRcu7E1SSjYAz325nPcfvh65zHnWwy0JhztG3OVqAEoMloajyQjQXHfRCdLykAsCYR5ehHk0j0isPfBWXXYoKGXuXBv+epP6e7jDRKlfhTvfnV2PWWzcRNVSp4hSpuD5LpIY2qjQHo0z8iph8ZYjfLXYFVpeFyH+XoQH+hDi70Wovxch/l74XgzR99K44e2hxkvjhptSgUIhRyGXoVTIMYsiRqMJo8mM0WSiUieFApdoKykt11GiraSwREt2QSlZBaXkFJaRnlNEQYnWkS/XKfnmr114qFXMGtPbIeN/vm8P8UHBdTpGDmZmMv/YkRbhGLlaOJmWW8Mx8uGCLc1SOcQRCAKE+nsTEeRDsL8XwX6SVkOIvxe+nu7136vMZir1xqp0Bd3Fn3V6I+UVerILSqvuU9mFF3/OK6lyArioyb7EVFbvTmLsgM5N6ycr3eK2JrOI0ZmcfmLd3zVLnSIA7iolPdtF2MIiq9AbTTzx6V8kn69fu+hqQyYTCPH3IjLIF4DwQG8CfDwI8PEg0NcDL40bnu5uaNQqNGolSoUcuUyGQi5DJggYTdJn9dIcqUJnoLxSqhJWqtWRX1xOXnE5+cXlZOaVkJZTRGaeJJjtcm5XZ8eRc7z7y0aevb1lrpMdjcMdI6aLi2CduXEl8gymAgzmAlTyIBQyH3uY5qKZubPdSPoHduS/xxaSUp5t075jPEJ4qetNdPR23APV2dmXmMrbP290tBlOgUIuIy4qiG6xYXSKDqFtuD/twgPQqFXWd2pFzmdJeSVnL+STcqGAxJRsjp2Vql6dycjDbG69uhAN8fHCLYT4S87l6/p2cLA11fFUqcjVusT4nIl/VqbZffw8S7cdc5A1tkWtUtApOoQu7UKr7lXRof6oVdZP7xp7nzOazJxOzyM5JZvEi7uWSSlZnMnIx+BymACSI+6aHrFNeobcsPRXG1rUjIh6EOsWeP5sxU7uG9u/hrZIXkk5O5OliOHJ/eLtaqKlvPrdGvYnpznaDIfi7aGma7swOrQJIi4yiLg2QUQF+6KQWx+hYE1M/KU5UFpOEafScjmZlktySjZHz2RSVqGz2pbWwKLNR+gUHcKUYd0cbUqLw+GOkdNlKQB4yGsKo9VGceU+zhS8Srk+CYD2Aa8S5nULJrOWs4X/JdhjKj7qvvYy1wWwOOW2BttMjfnZqr47e0fyvwEPs/LCfhan7+ZUacMpVvUR5u7HLdHDmBzZr0lCq5WmPADU8sB625UZUsjSbsVkrsBLFQtAqGYoMsF5UqFq43xWIc98seyq9LzLBIFOMSEM6hoDQL8u0cTHhODWhIWFrfD2UNMjLoIecRHVHnAVOgPHz2Wx5/h5dh9L4URqTkurBt0kRBH+8+1qAEIDvOjazvrqVbYmvbQET2UTHGgubM7JtMu7u1qdgTf+t86B1liPSiE9w7p3iKB/fDT94tvQoU2Qw0OmFXIZnaKD6RQdXO0+pTcY2ZuUypaDZ9h+6OxVXb2joETLz6v+5r6pgxpuXA87brnPorLlRrOZob9+3aSxbIZYf0T4N2v3MPu6vjUcI1qdgU+XSxGszuAY+X75nquyUp+3h5q+ndswoEs03ePCiQkLcIrqcJdSQaND/YgO9avaJDGLImfS8zhwIp2dR1PYfyINnd7xgr3NzTvzNhIbGUi3WOeZH7UEHDbzN4kmducfZFXmJgDaekQ1eE2p7jBHs29HJqjwcx9CYcX2qnNymYYyXSImc5nLMWJnYrxGVPvdYNZSqDtLTuVRBgY/0eT+lTIF10f25/rI/hwvTmVX3gmOF6eSVJJGqaGi3mvlgoy2niH08G3HkODO9PZrb9Ekoj7KDOfYmDYdgGDNILoFPIOHsubn9UzxPI7nv49IdeeCh7INA0M/w0PZpkl22IPiMkkl/tGPFlOqvXo87HKZjH5d2jC6XyeGdm+Hj6fa0SY1Cnc3JX06RdGnUxRzpw+hsLSCbYfOsG7vCfYlpV0VDi79xVD/Jz75i/+9eAthAY2riGYpq0+fIq2kuNqxDefOkF5SUqPthdISfj12hMFR0TXONRdGo5nTp7I4eyaH4iItlZV63N1V+Pp60K59MLHtQ5A3YWevJXI+s5B9SanIBIHlO46TmV/zb+esaNQqrunRjpF9OjDwovPWGZy2lqBSKhiS0I4hCe0Qb4fj5zLZeugsy7cfvyqrecxbu58Z13YnwMfDquu9VG5EeFp+n3OTN/ZzYgRTOsijABtW7GvAMVLnZaJIsbbSdnY0gc0HTl81acZhAd5c2yeOa3tL+ohd24VdoUfl/MgEgbioIOKigrjpup7o9JKDdu2eE2w9dAZtZeMyFFoqBqOJpz9bys8v30qglfecqxFBvFynr7ZPfbU9yPXZ21mQuqxGo2KDNMnwUnggs3BXvtRYVk1L4pEOsxkSWL9D41j23WgNp+gZthilPIBtKe2rIkYAzha8Qb52LX0jN1tkgwvbcqRgHoW60wAMC/uPzfsXESnUl1NqqKDMWEGZ8WLpN0AtVxHg5kWwmy9KmW1L8J4s+pakgs+ksQQ5Y9qsw03uX61NXsVedmTeB3XonXgq2zIi8ndkgvNMaE1mMw+8K5W9PnDC8tzllkxcVBDThicwqm/HFucMsZSisgrW7zvJn5uPcCott+ELWgGxEYF89++b8XC3faTG94f2M+/IYQDOFTUsttfW149vJk2hnZ9/g21thbZcxy8/SRsFa1Yeobi4bm0aPz8Pxk3swcxbB+Fuo/er7+wPbNKPCwlBgP7x0UwdnsCQ7u2qIkVaC0aTmQ1/n+S39Qc5eibT0eY0K9OGJ/Cclbn/ZXo9nirLv7P/2bGBVwaPtLi9WHA7on43gtu1CH5fVTtnzm6KppMZxMvRQrLQk1ToDew6kQrAY98u5e07xqNSXp4fmUxmlu9LIrNQWl8sfPrWJozfNE6l5XLPGwvQ6upOB2rpaNQqRvfvyOQhXVt1hIHeYGTTAWmdsmjTEQ6ebP1z354dIvjq6RtblHOrGfjnm1G1eGuUY2R3/kG+OvML5UbbCgIODx7A3PZ3NNhuV2pPwr3vINr3UYAajpGMku9JKXyPwdGJNrXPhWUU68+zNPUeAG5r3zJDlWtjV9ZccrTSTkGAuhdDwr+v0WZz+o0U608iExR09n+YIHVf0sukUP/TxT8C0DPoVdp4TW4+wxvgk4Vbr4rqM3KZjFH9OjBjRA+6x4U72pxm5eiZTBZtkhb1a/YkVwmctUaGJLTjg0em2DXEN72khBE/fccj/QcyIKJ61JgggJ/anWhfP+TNGGd8PiWPZ56YT15u44REQ0J9ePt96dkZGdU0J47LMWIbPN3dmD4igenDuxMWaJ8IKGcjKSWbX9ZIz6F1e0+0+pRAhVzGkrfvrtJIcibM2d1A1IHghizkaPVzWbbTcpKFnqREW8lbizax+0Qq+aU11xSCAFGBvrx2yxgAerRzzLO7pLySW1/5pUros7XRNjyAW0b3Ykz/TrhboYPW0jl3IZ95a/azcldSq9ZDum/qIO6ZNMDRZjgTdTpGGrV9PSCgJ/0DenCmTBJDOlKUxKGiRJJKJO9bgJsfCgt2xKUdfjfC3UMYHNiXfv7dLRrfLOqRC3WHAxnNZQiCK7fbUZQZc5C1wve/TH+u6udA9z41zudU7KJYL5Wfi/O9h/Y+twPg4yYp0BfpE8mr2Edm+UancYxsO3y2ajLaGlFe3GGdMDieuyb0Izzw6hRo7hYbVrX7M2faYH5cuY+/th2rSkNpTWw/cpb/rdjDXRP7222MSG9v2vv5E+vnT59wxws5l5frePrx+eTnXXaKuLur6Ns/lg4dQ/EP8ESlUqDTGcnLLeHUySz27T2LrtJAdlYxTz02D4DvfvwXGg/n1kFqzQT4eDBzVC9mjOhul6gnZ6ZzTAiv3zcBgJuv68X78zdx/FyWg62yH0aTmV/W7OeJmcMdbUoNBPUExIq/ENQT6m6kaAc09jOqB+PZake8NWreuG0cZlFk8DOfs+o/9+B+RYrYpYoljua1H9a2SqdI97hw7pzQj8Hd2jmFXoijaBsewAt3jeZfUwby86q/WbT5SKt0kHz71276x0e36mggW9HouH4BgfaeMQC094xhSsQYbtvzKHqzgX93fpA2Gvt5dTXKWIp1+4jk3lrOihRWbMZT1cVu47uQOJhfM2JCby7lTMlaIj1an0dSZyqo+tlT2bbG+fMliwBQyDTE+tQM9wzVDCevYh8l+hP2M7IRZOWX8vK3q1vlzpwgwLiB8cydPhiAYD/n25VzFCH+Xjx967XcPak/X/+1iyVbj7a6yjZfLdlJt/bh9OnUsGaVtUzpFE+wh3Pk6/6+YHeVU+Ta66Rn30OPjsHLu24x8+JiLZ9+uIbNGxPJzZEm/H8s3MPtd11jf4NdVHGpOsnt4/oya0zvJlWRaS10iw3jhxduYdWuRD5btJ3cwtapQ7JkyxHuntQfX0/Lig7Ux+a0cxzLy6bSWHuax5N9h1rcl+DzFoLPm9QeQC4h8/sO5I10CpvSMedeW3t/gkDHiGDclHLclM71HViw/iCbL6ZdtBY6tglmzrTBDE6oOZe9mgn28+KJW0Zw86hefL5oO+v2Osd83VaYzGZe/Hol816+za7O9wde+41T53NZ9+2DdhvD3jT5LiQTZLTRRFRVl7EnYV63cCr/Bc4VvEmo10wARNGE1nCK1KLPKdUdoXPwZ3a342onpXRTjWNKmQdx3uPpEXBn8xtkZ8xcnnAoZNUXRHpzMVnaLQBEeIxFKfOscb1GITkLr3SwOAqjycxzXy6npNw5BM1sSfe4cJ6YOYLOMSGONsWpCfDx4Lnbr+PGkT34+Let7DqW4miTbIbZLPL8VyuY98ptdhMbu6+384h779gmRap17BTOcy9cD4DQQB6xj4+G51+aQlZmEclJUtWvbVtOuBwjzYQgwNRhCdw3RapO4u+tcbBFzoUgwPhB8Qzv1Z7Xf1zH2j2ta4ECUKk38tv6g1WfAWv54tBu3t+3nY7+QZwokPSkOgUEkVpSjNFsZmanBCt6bSB8QGZF2p1Qc150Jf975MbG92lnks/n8MnCrY42wyZcusfMnT6ESUO6XtURIg0REeTDG/dPYPrwBN78aT3nsxrWFWspZOQW8/6vm3hp9hhHm+LU2MQ9G+MR2SyOkVCvmynXJ5Ne8h3pJd8BcKbglarzkT73EqgZa3c7rnasLcXbUlEIHhhEaWfVYK4eUpleugKzKDlO2nhdX+v1lwRXL7VzJN/8tYtjZ1uX2J1GreLhG69h2rAE1wO/EcRGBPLJ49NYt/cE787bSGFp/RWfWgoFJVr+/eXyq0JsLCuzCICx4xMadIhciSATGDuhe5VjJPNC65n8OTPtIgJ4/o5RJLS/urSOrEGjVvH6fRPo3TGK93/d3OrS/xZvOcrdkwY0KV3k16QjvD1sLDM6dKXHj58CsGLaHehNJh7ftIIob19bmSshuIFgRZSLrGVFbmor9fz7y+UtPqVCEGD6iO7MnT4EkDSMXFhG705RzH/1dr5dupsfV+zF3EpCrJdtP864AZ3pG+98VTIdjMBFnRGbOEY6eLXjQOExFBZWpGkKsQEvE+Qxkdzy5VQYUxBFM+7KGII9JuOtrqn/4MJFU/FQRlKkkwR9i3VJRHlOBEDEzNmSXwHwUrXDX127Vo7BLIUDO1p/JfFcFj+u3OdQG2zNwK4xPH/nKKcUsmspjOrXkb7xbXh//iZW7052tDk24eDJDP63ci+z7aA3IgKLEo+xMPEYacXF6E21T573/+sBm4/9Ty45AgODGi/UGRBw+TsjuDyKdkUmCNw5oR/3TB5QpX/kwjKmDU+gW2wYz365nNRWtHubX1zO5gOnua6v9aKm2doy+oRKaS0yQXKwVBqNqBUKHu8zhFkrF3JX1142sRd5BMgCrb1YcqiItTvfz2UXEOzriYebNEfKL9WyfF8SbYJ8GdEt1soxrefDBVtIyylq9nFtSVigNy/eNZq+nV0LYGtRKeQ8MG0wA7pE8+LXqwDIKWycyLkz8vqP6/jttTtaTNn35sYm78qI4IGMCB5oi64swlvdx+UEcSCLUm5p9DXTY+bbwZLmIci9X5VjJLV0KZGe4/FStSep4FPKDWkAtWqLXKLMIIkVu8n97G9sHeiNJl7+djUmc+uoSiKXyZgzbTC3j+vrihKxAb6e7rz2r/EM6BrD2z9voKIVlCX85q9dDEloR4c2QTbtd/7Rw7y4aT3uCiWx/v64yR03uQiL8OPMqWyKixpfKa6w8HL5zPBIx92bWjtBfp68du84ettR96a1ExcVxA/Pz+TB9xeRlJLtaHNsxp+bjzTJMRKg1pCjLSfG249IL8k5ejQvi76hkXioVORX2K6CpCyoZgp1oxA863SMvLVoE33aR3Lv6P7oDEbu/Og3dEYjxdpKHp4oRTvMGtazaeNbwN5EqXzwkq1HG2jp3FzXtwMv3jW6SsfIRdPo1TGS+a/cBsCzXyzj7+Q0B1vUNDJyi/lqyU4eudH26bOtYZPF8ZLPLly4cOHChQsXLly4cOHChQsXDsIVR+Oi0ST438bunA8Jde+Br1tb5Cgo0qdwQbufeL8ZAMgFJQ1l5O3ITaKjdwSBbo0PA29Oor2mc6b4FwAM5lK2ZMxCQIaIFH3hqYwmynNSndcXVh4BwEPpuJDGL//cwblMx4u/2oIgX0/emDOBHnGOL5fa2pgwKJ74tqE8+8UyzmbkO9qcJmE0mfnPt6v46aVZNk1f+PnIIWL9/Pltxs34uze9qkRTuGZYZ86cymbP7tOMnWBZ2ftL7Nx+surnYcM729o0F0Df+Da8ef9EfDzVjjalxePtoeaLp2bwyIeLOXL6gqPNsQn7klJJyykiKtg6LZD+YVFsPH+GfqGRjIyWUk6e3bqG2+J7si09hQ5+1qa+2B5ZcN1CpsnpuTwwXhKiXfF3MpUGI0tfuJNtief4YuUuwP4RI1qdgf/+sNauY9gbhVzGozcN46br7B9dc7Vx6R7+2ZPTeW/+Jv7YeNjBFjWN+Wv3M25AZ6siassr9Hy5YBsAm/aepEyrp32bQObcNLTW9JztB86walsiyWelaL/cwjLUbko6tQ1h9rQB9OgUCUCZVsekuf9H7/go3ntqaq1jb9l3imc/XMqjt4/gprE2ShP8By3KMZJS+AHBnpPQKONqPV9UuQuDKY8gj7oXqS6azgXtPnoH3ku87w3Vjp8oXkqW9iAAw8L+U28fxQYtzx7+CVEU6eAtCdENCuzE0KAudPR2rgWvhzKKbgHPAnAk7w1EzFVOEaXMk17BryMTlDWuM5qlMNb8yv0ABKgd87A6eiaT+Wv2O2RsW9OxTTAfPjqFIN/6Ve5dWE/bMH9+eH4m//5qBQA7jpxzsEXWczo9j68W7+ShGywvWdkQacXFzO3b3+FOEYDpN/Zj7arDbN+azIZ1xwAYOaprg9ctXbyf3TtPER4hpdBMu6GfXe28GpkxojtPzhqBXOYKzLUVnu5ufPrEdB7/eAn7W3g4+yXW7E7mnskDrLr2kd6D8FRK6RL3dJPSy5Pyc3lr7xbaePny7vBxNrOz6dTtnNbq9AR4SZVTluw+xg2DE3BXKYmPCuFCQUmd19mST37bQmZ+84xlD7w91Lwzd5IrZc/OyGUynrl1JEG+nnz55w5Hm2M1ZrPIBws289XTNzTc+MrrRJEn313MoeR0AK7p056EDhFk5hbzzAd/4etVc140f8XfFJVUcE3f9gCEBniRnV/K0k1HefLdxcx7505CArzw1LgxZnBnlm06SmZuCWG1aKet2HochVzGmMH228xpUY6RtOIv8FTF1+kYKdUdIrP0V5djxM6cL9tKD/87ahwPde/BnpxPLOpjT94JzKLkXDhRklH1f2ZFIS92vcl2xtqIGG8pEsbHrSNppSswmIvxUrYj2ntGndoh2VrJoyqXqZHjTqTnhGaz9xJms8ibP61vFYraQxLa8fqcCWjcajqhXNgWjVrFBw9PAeC9+Zv4feMhB1tkPb+s/pvhvdrTLTbMJv15qJQYzM1XrSAjo6bgpADIZAIKhZyXXpvOf19ezJuv/QXAquWHGDy0IzHtgvD11aBUKtDrjRQWlnPmdDbbNieTlJhBeIQf73w4CwC12vWdshWCAI/fPJybR9lnN+tqR+Om5ONHpzLn3d85eqblV1hbvTvJasdIW5/Lcw+Piw6Sr0bVXh3PmQn39+ZMZj7F5ZUcS83mnbukuVJ5pR5FMzgW9yen8eeWI3Yfx15EBPnw8WPTiA51aUU1F7Mn9sdbo+adeRtoqdPr/clpbD5wGoDhvdpbdM32A2c4lJzOxGHSBszz910u/XtNn/Y88uYfeGqqVz96/6lpuNcyx+gcG8pLn65g79EUJg3vBsANY3ry18YjLNlwmDk3V9/QKizRsvPQOYb0iq3VAWMrWpRjpCHkgid6U66jzWj1KAQ12RXH8FFFVzueU3kMhcyycmCHi2rfhR4X3rvJ9tkTP7du+Ll1s6hthOeYav87gt83HuJUWsv/Towd0JlX7hnb6suvOhOX3uunb72WAB8PvlrcMndHzKLkHPzlP7fa5PMzJjaONWdOM6dPf1Ry+1cYuWPmF41qf+jgeQ4dPN9gu7zcUt55fSkAXROimH3vcGvMc3EFMpnAi3eNYeLgeEeb0qpxUyl4e+4kbn9lHgB5xeUNXOG8nM8qJPl8Dp2igx1tisO4eWgPnvxhOYIgMGNQN0J9pYpZSWk5RAb62HVsk9nM279sbLGL27Zh/nz+1AxXFK0DmHFtd4xmM+/Pb6IwsQP5eKGU4jY4oa1FKcd7DqcAMPW6mqm7/bpFE+jnSeU/xPtrc4oAxLcLBSAr93KkVmxUID06RbJ081HumTGomk2rtiViMpmZcE2XBu1sCjZzjBTqi/FTNXwDu1CRzf7Co+hMOiI14fT264pqcusnAAAgAElEQVRSZpvdKp0xHYXgYfX1f56UKo90DQp2qtxMZ6Oz7zR25bxHdsUh/N3iAIEC3WnOlq6lq99Mi/o4U5ZV45hG4UYPv7Y2tvbqpaBEy/8t2eloM5rEhEHSAuOlu8cgawVq1y2Vuyf1R6WU88nCuvPEnZlTabksWH+AW0Y33fH69OCh3Prn79z4xwLu6N6TGF8/PJQ1n2EdApz7GaLXGzlyWKrCcORwqssx0kTkMhmv3z+ekX2srzLiwnKCfD1558HJANz39kIMxuaL4rI16/aesMoxMvr3Hxpss/aGu6wxqSam8yCPbridFcy8pgdx4YFU6AwMjo+pOu7prmLuRe0Re7FwwyHOXWiZelpxUUF8/uQM/Oy4e+6ifm6+rifaSn2LTatJv1iW+rcNh7h1TMPzo+x8qVxxeFDt6/3QQG9S/qFPl5ZVyKJ1hzlyUsoOyM0vpbxCj85gBKgR0X7DmJ48//EyNu45WS1lZsXW4/h5axjUw77rRJs4RjIqsnjs4Kv09OvC7LY3EqKuKeayInMjAD+e+wPxClnOMHUwz8XPJUxd86GQp11NpSG92rH8ig1UGtNrtNWZLpBVugBf9WCrXoPeZOLF7esAKDcY6BUSzszOCUyI7YhG0XLDjLeknWP3hYZzcROCQhnXzrIJXc+Au/BUhpJUtJjzZVK6iLcqgoHBjxPnY1m6yAVtTSHQrj7RKAT778BeLXz6+1ZKtTpHm2E1EwbF89LdUrSNyynieG4b2weZIPDRb1scbYpV/N+SXYzq25Egv6btrA3/8TsKK6Syk0+sXVVnu7MPP9GkcS4xbkIPm/Tjwj5cujW9fM9Yl1OkmbmUHvf0rGt5/cd1DrbGerYdOmOVDtL4WuZs5QYDyQW5HMi+wKuDr7OFeQCYc0eBsheC+1QE9UXtEpnthPP7tI+scey67rWnzduKghItXy/ZZdcx7EVUiB+fPTHd5RRxAmZP7E9GbjFLtx1ztClW878Ve5g2rFuDJZ7Fi04MwcIMt2OnM3no9d/x8nDjhjGSzmL7qCC8PdUUlmh56r0lNa4Z1qc9wf5e/LnuMGMGdybpomjr2bQ8Zo7vjVxu3/S6S46RJq069uQfQkTkcFEianlN9fVjxSf48dwfANWcIgCZlTm8nfQl7/d4Afk/FsU6YyZZZb8BUGGQUi9yyhbXaYe7si3t/J+z6jVsTU+h3HA5/OdA9gUOZF/glZ0bmdy+MzM7JdAtKMSqvh2JgMCXh/Y22C7Uw5MxbeMsXIAKxHmPJ857vNV2lRpr1rOP9Qy1uj8X1Tl6JpMVOxMdbYbVDOrWlhdnj3Y5RJyMWWN6U1iq5ceV+xxtSqPRVup5/9fNvPXAxCb1c0vXBBtZZBlPPNP82kQuLOfpWSMBGDugk4MtuXqZMqwbexLPs37fyYYbOyHnMgvIyC0moo5d2Lp4tHfdG4FfHtrD1vRzTO9gw7BzwwFEwwHE0v8CILiNBPepCG5DqE9c1Vn57I9tlFW0rM2jYD8pzejzJ6fj761xsDUuLvHsbSNJyy7i4MmaG/ctgeKySn5bf5C7Jvavt11IoOQMvZAjpb/4eFZ3zGX/Q8B4wcr9VOoMfP3yTOKiqwdNHEyq/b2Sy2VMGZnA17/v4Gx6Pqu3X17LTBjWsLh8U7nkGBFpgnMkqUQSb+ng1Q4fpVeN8z+mXI4SkQtyZkVPoYtPB3bk/s3SC+vIqMhiW+5ehgcPrHZdhPddRHhLYYCVxnT+zhhJG5+H8VX/4w8nCChlfqiV0QhW3pxXna39gVqm1zM/8TDzEw8THxDMzM4JTI2Lx1NVv1fNWRgU0QZfN8lZVaSrrLNdVnkZ29JTGBbVPKkstYmB+qlcOZK24rM/trXYnNn4tqG89cBEVzUHJ+XBGUPJL9ayfMdxR5vSaDb8fZJ9iVL6SN9468pnPzFwiC1NctGCuWtif2Zc27gyyS7swxO3jGDXsRTKK/SONsUqth8+a9Myq6Nj4vjs4G6b9Se4XYOo2wGYQJScCWLlSqhciSgLQnCfhOA+DRTWRU1tT0whKT0bnaH2lKgHJ9g2pSYpJbvFPcPc3ZR89Kgkih4WYLtoHRdNR6mQ89YDE5n50k8UlGgdbY5V/LJmPzdd17PeqJH+3aJZvP4wi9dL5Yo7/2t01bn9iWnkFpRVE181mqQiG8EBNdd3y7fUHWEzZWQCPyzZzZodSWzcI63PO7UNITbK/inKNkulAejiXfOGeLgoiZTyy16haZFjmRQuhfe182jD2fLzHCs+yZ6CQzUcI1eiVkSiUbZHo4zFW93HFmZXYTSb2XD+TIPtEvNzeHH7ehKCQugebJsKB/ZGIZMxpq0Ujvhb8tF62/5+4lizOUY0CjdKDNVvHkIrjg4oqDyESdQR5F6/N9YW7Dx6jgMnWqbXOsjXkw8fmYK7q/KMU/PCXaO4kFfcIj9nn/wu6aT89NKtNPWWU1BRQX6FlmAPD3zcakZLumi9XNMjljlTrUvddWF7An08mDt9CO/8stHRpljFjiPnbOoYuVBWYlNxaMHvWwRzPmLlSsQKqQIWhouVXMy5iOXfI5Z/D8r4i+k2E0EWYFHf363by2crdxIXFsipzDw6hAeRnl+M0WRi+kDLxO4bS0vbPBIEePXeccRF1ZQqcOEc+HtreOXecTz8waIW9dm6REl5JQvWH2R2PVEjQ/u0p3vHCJZtltaTxaUVdO8UQU5BGau3JdI2IoDcwrKq9oN6tGXLvlO88PFyxg2VNAO1lQa27T+NtkJfpyC+n7eGkf07sHzzUQqKpbXiHdf3s9VLrRebOEZKDJIYS4SmZirE+mxJg0ItlzxIE8NHVjvfx787x4pPcr684Ql2sMf1qBS2vykcy8uuN5riSqK9fVuMU+QSE9p1BBp2jKxNOU25QV9V9s2ehLn71XCMFOtbrrJ8Q+zNfgydqZDr29m37KkowueLttt1DHuhVMh5e+4kV3hoC0Auk/HmnInc/uo8sgtKHW1Oo0g+nwPAmj3JVqc/7M1I59Wtm0jMlfp6bcR1zOrWHa3BwGtbNzGtczx9w2vmzLtoHbQND+C1f41rsmPNhW2ZPqI7K3cmcexsyyvje+hUBkaTGUUj8uc/2l+74GOJTseS04kMt/VGlywAQXMbguY26XfTecSKpYgVy8CUIh0zJCIaEhFL3kJwG3Yx1eZaEOre7Fi06xgv3zyK6/t34ZrnvuS3p2ahN5p4/pfVRAbYvirN/uQ09l6MHGwp3D1pgMUlVZsLfaWBe0e8yVMfzaJr/1hHm+MUDOgSzcxRvZm/dr+jTbGKeWv2M3NUrzo3J2WCwHtPTeWLBdLafvPeU+w6co4O0cG88egk9iemsXD1gar2k0d0o7S8ksUbjvDWt5IOlI+XOyP6xXH/TUO4/5UFddpyw5herN6eVFWZZvSgznW2tSU2cYwYRUlZ1v0f+iJlxnL+LpAW44MDpSgPjbx6PlKQm+RRLjY0PLmO9PlXk22tjQPZFyxuO7l9y8sjHhQhhYy7K5RUGA11ttObTOzLyrD9w7QWOnpFcKIko9qxzMpCu4/rKAzmsoYb2YA1e5I5mdoyy/M+ccuIKjE9uyNWYs4bh8znHVD1bZ4xWxn+3hrefXAy97yxAH0LrAjx5Z87GNknzqISdVdyODuL25b8gUouZ0ibaLanXi6Nq1EqOZ6bQ5le73KMtFLcVArefmBigyJ1LpofmSDw9K3Xcvur8xxtSqOp0BlISslu1DNwZR0p4J4qFTM6dOXhXvat6II8GsHzIQTPh8BwWHKSVK4Ecz5gQtRtBN1GRJkPgnoigruUBoKyevpZbnEZPWMjAKnktc5gxE2pYO74Qdz3+SIAbhlmu2ialrZ51KtjJPdOrjui3taUFWtRKBWoNZYJcSqULU9fxp7MmTaYLQdPk5Fb7GhTGk1JeSUrdiTWmyLqqXHj6dlS5sel/y/RKz6Ke2dUv+/MmtiXWRNrn2f/9ObtdY5z6Rk7tLfkdPP2bJ6oXJs4RtRyNeVGLeXG6hEAW3P3VjlNRgTXfoO+VIXEYDbawhSraJxjpHk8VrZEcVGroWdIGDsz6veS77mQ3iyOkaHBXViaUV0Udn/BaUREhKZpATsdZlGPWazbIWWTMczSA+rrFlqed3iv9kwf3pyilhfjHOvZxQLAXAyCCgSX8nttdI4JYe6MIXy4oOVVqrmQV8wfmw4zc1SvRl338e6dBGk8+OvmWQS4a2j3yfvVzvePiGTNmVO2NNWFE/HEzOG0DbcsRcBF89M5JoSBXWPYdSzF0aY0mv0n0hrlGLFZKV5boOyOoOyO4P1vRN0u0K1BrNwI5lwwFyNq5yFqJYeVLLS6Q8fP05284nLaBPoS7u9NYlo2PdtF4OGmpKDMtnoN2w6d5eiZlhNR5OOp5r//Gl9nyoE9+OKlRQwd34OBY+pPY3JzV/HjrpeayaqWg1ql4Pk7RvHAe3842hSrWLD+ANNHdHd4ROT63clA8wiuXolL3dCFCxcuXLhw4cKFCxcuXLhwcdVik4iRUHUQZ8rOc7YslWuCJNEWs2hmVeYmACI1YXT0alfrtVqTVLZVJWu62KLWcIaDFyYxOLpxZUr3Wxgx0tbHjzi/lrtT1C80ssGIkb2Zac1iy4CADkRpAknT5lUdK9KXszf/FP0DrFM1d1YMZvtrp1wqU5iWU2T3sWxNgI8Hz985qnkHFdyRBW1qsJlY+hq4jUVQX9dg26uVmaN6s+PIuRaXsw3w/bI9TLmmW6PEfvdnXuDOHj0JcK9dCyfU04uc8tarl3Q1M7xXe6YOa95yzY3hyc2rWXY6mV4h4fw8YUZVtKilxPzfe3We6+AXyNob72y0TXX1aW1/lnDXxP4tMmLkQHI6d45vHoFB+yGXyve6DUHwfkVKsdH+jlixGKg95bJP+0i2Hj9Lr9gIhnVpxysL1nPTkO7sTD5PbKjt5tyiCF8url2XxVl5ata1BPk1X8VG0SxyaNtJho7v0Wxjtkb6xrdheK/2bD5w2tGmNJrzWYXsPHqOwQnNU4yjNsor9CzZcISYCH8Gdm9eO2ziGOnq05EzZefZnLuLIUH9aKMJ59fUv8iqlLQOJoRdW+e1FyqyAfBWNv2LbzSXYBYbV6otq7yMzDLLxAMHR0RbY5bT0C+s4Zz3I7nZ6ExG3OQ2+WjUiUyQ8XDHSTx18Idqx785vYa+/nHImjmGyywaqTBeQKOMRLBxIJWxGfRFfly1t+FGTsqLd43G19MZU1XMiLqdCG5jHW2IUyMI8PLdY7n5pZ8oKbdMxNpZKCqr4M/NR5g1prfF1+hNJjzqKddeptfZtBqEC+fAS+PGs7eNbLihgxCBxSePYxJFdl1IJa20mLY+fo3qI1jjQWFlJQaz7TSD7NFnQ/TsEEGPuAgOncpouLETcfRMJqKIxSHs1y78rtFjbLzx7kZfYxWGY4iVqxF1G8BYf9XH+8cORHPROX3biN6cuJDLh0u3ERngw2uzxtjMpB1Hz3IqreVosA3rGcuY/vXrGpaXVDCj63P8tPtlfvlgFdtXHkZEZMrsYdz+5HgAMs5Jr3neR6s5uvsMxfllBIT4MPaWgdw09/Kmz5PTP+FsYgYV5Tpevbf6Z+vmh0Zxx1MTqn6/odu/KS+pQBRFXv7hXvqP7FLDtvuve4vp913L4R2n2Ln2CEqlgt7DOzH3vzfg4XVZL+LXT9ay+leptHRBTjHGiyWbPbzdef2XOXTs0aYxb5vT8OhNw9h55BxAi9Nhm792f7M7RnR6I3+sPYQgwJodSRQUl/Pi/WObPaXHJqvfUSFDWH5hA+XGCp478hYCAuLFHP4w9xCGBw+o89pTpdKHJkwd3GQ7TFYsQM8WFVjcdkhky3aM9AwJQyGTYTSb62xjMJs4WZBPt6AQu9szKLATt8UM5+eUzVXHkkrS+ezkch7uOMnu41/Jrqw55FXsI1QzjP6hH1c7tzJlSJP6vvRdsBe7jqa0WMHVMf07NXDzld47sewzKT9ZrEBQjwLVYMTyr5AFrgHAnDcBQT1WEoG78uqyTxErVyMLXFF1zJzTF8wlgIjg938IbiNqjGoumAmGJBC1iEUPVP0FBc85CJ6PXe6/cjli2ZfSL6bzIAtH0NyI4HEXcPUsjoP8PHloxlBe/3Gdo01pNL+s/psbRvZAZaEIa3t/f/ZmpPOvXjXFxERgU8o5ugbb//7ponl55KZhBPh4ONqMOhGAqR26sOx0MkMjo2nj7dvoPvbeNgeAMr2egkopmnf07z9QabReA+6ffTa1P0uZPbE/D3/4p93HsSVlFTrScwqJCrHMoTW3R39e2rGB/mGRdPALBEApl3OqMJ8dGee5q2svVHJFlUim3TGlXFGl5nz1c4IbglvtkZdtgi5/VjVuSj6YbZ/538+r/rZLv/ZA46bkmUY4Yt944H+MmNKbGXOupTivDJni8gafxlOqChoY6sszn96Of7A3x/ed5aOnFxAbH0GfEZJ24n9/vh+9zsBN3Z/n2c9up98Vzg6lqvpy8fejb1Cp1TO109P12vXFi38w7d4RfPTXY+ReKOKdR37m10/Wcs/zkwHY+Off/PnNZj5Y8ggAkW2DWTlvJ1+/toTvt72At5/z3nMbIiLIh+kjJBHTX9cdaKC1c7E3MZW0bMvvRbbAYDTx68q/KS3XERnqy+uPTKZ/QkyzjX8JmzhGQtRB3N3uJr458yvixX8gVaB5OO5OFELtw1SadCSWSCJ1nbwvl6E6mfccYKJD4DvV2h/PvrdeO/Smxi8O00otUw2WCQIDw6Ma3b8z4a5QEuXlw7ni+qu/pJYWNYtjBOD+uHHoLgrvLkyVlMJ/S92OUTTxYIeJqGT2jVy5REHlEQByKnbXONdcFWWs5cdV+xxtglV4urvx2M3D6m0jhd+CWP5/CN4vIyh7Ieq3I5a8CnLrnKmy4H0gVmDOrlt1W+b3PYg6zDn9EHw/vMJ5cjnlQtRtQyx+EcHnVQAEZTdE4znE4ucBI4LH/VbZ11K5/ppuLN95HIDDpywXtHY0ecXlLNt+3GLx31u6def5jet4Y/sWbukqXWMymzmVn89n+3ZzJDuLL8ZPtqfJLpqZnh0imTykeQXgrOG94WN5b3jTI9w8VSo8L0ZFyWwkhn6pT1v11xADu8UQEeTT4ipDJKXkWLwY2ZZ+nif7DuWurjUFpH9NPsLuC6l8fO1EW5tYHXMBYuUKxIq/wHCk5nlVLwT1NAT3cSB42deWekg8l8WBE+kOG7+x3D15AEG+lkfS9xgUx+Q7hwIQFVt9/u4X5A3A7OcuO5zCYwJZ8v0WTh9Lr3KMqDUqZHLp+6lyU+Lu4VbvmJfa1kf7blHc9sQ4ANrEhTLi+t4k/X2u6nzSgRQ6dG9TzeYRU3vz2fO/k3oqm679apdhaCncMV7aQPlzyxF0escVGbGGpduPM3d60zaGG4Onxo3lXzh+3myzVeeokKHEaCLZmreXMkM5kZowRoUMrTdF5kDhUdxkKtzkbgwNupxXWaKr3atbULEJ6TFd+5fRmp15Sx0j7Xz98XFrnlJB9qStj1/DjpGS5p1IPHIxOqSNRxAfn1iGwWxkUdou9hWcZmb0NYwJ64mbDTRo6iPScwxppcuJ9Kw/bNNT2RZ5Q5VM/oFJNFBmONdwQytIPJfF/uTm0YWxNQ9MH9zgDuwlFXtBPQHBfYb0s6Id6LYj/nNHqlE0kC4luF/Rxg2EmnoSYtnnCJpbEdSXJxuCPAY0NyNqf73qHCOCAM/dLu0IzvrPL5jqiUxzNn5cuZcp13RFboEmw8yuCSTn5fLtgb/59oD0rHp5y8aq8//q1Zex7ePsZquL5kUmCDx5ywiHK/S7aDzjBnTm22U1NzucmaSULEb372hR27Upp3ioV+1lXPuHRvLqzo21nmsSYoWUHgNQ8Reibjs1tEPkEQjuUxDcp4K84TSIz1bs5L6x/VH+IwUxr6ScncnSc35yv/gmmf1TC4oWaRPq1+hqaZ16xdR5rqJcB8Dibzaze/0xcjIKMZvMlJdW0u/apr2vDdGxe/W/v6evhvLSiqrf28SFsm3FIXIypHVJcIQfu9YeRaVWEhXb9EwCR3Npjjt1WAILWljUyIqdicyZOrhZKyI5Azbdjo/zakucl+U5SYMC+zAosE+N473DV0EdTo4uIV/j7z681nMFFZsajCr5J6kllolVdmjBoqtXEmNBznHaP96TRSm3NHqc6THzG33N1MgBdPeN4YmDP5BTWURqeS5vJy7iw+S/6OgdQUevSHxVHngp1VVlnm3BlMgB9Ax6lZ5Br0ADu1kDw75Ao7C8nB6A1pjButQJDTe0goUbDtmlX3sTE+bP9OF1R2xUYUyR/lf/I7RWEVczVLe5MZ5ANBxALP+/uhpg41us0xMbIYVzTx3ejT82HnawNZaTmVfCmt3JjB9k2STxleEjmdShE8tOJnOuqBCzKNLW14/rO3amT3iEna110ZxMGBxPhzZBjjbDhRWMHdjyHCPJ53MsbqtWKNmfnUGsr3+NcwdyLuCusN3zR9TvkBwhlWtBrKWEruAhpbO6TwVVXxqaS13JN2v3MPu6vjUcI1qdgU+XS2KpTXGMpOcUsWl/yymhPnf6EJQWpnZeQqWue8Pu/celDabUk9k88s5NxHWLQqVW8uC4usWWbYW6gaiT8bMGkfj3WWYPfQ0ADy93AsN9efHr2fgENJ/orL2ZNbo3CzccxGxuprQ2G5BbWMbu4ykM6uY4EVZH4JSzdqGO1BsApazuhb3CijC9jNISi9pdyt9s6bTztcAx8o8omljvy1EUAmA06zhW+Bvhmt74urVFjoIifQoXtPvpH/yIxbZ8dXo1OZVF5FRK42VVFpGnK64h0qY3GzladJ6jRfZZCE+JvKSB0/CD3E3e+LxthWCfm3tJeSXrLlajaWnMnT6kcV7of27XWhq1I9qrOohZ0jvxfBTBfVodbZzy9tos3Dt5ICt3JqGtbJwYtiP5bcMhixwjq06fJCEklD7hES4nSCvH3U3JA80YSuzCtkSH+tE5JoSklGxHm2IxZy/kW9z29i49eGH7OvZkptMl4OLuugBJ+bn8dTqRexNq6iBZi1hwVy1HZQiqAeA+FUE9+mKkpe0QRZFibdMFvX/feBhzc+msNJHOMSGM6GXbiMN9m5IAuPu5SXTpK6WmGPRGslLzarSVyWUIgoDJ1HwRnycPp/LGvAcASBjYvoHWLZPQAC+G92zPxhbkoANYtv24yzHizMT4PYlaWbcAqlzWeMdImcGyiXv7VhIxEuHp3WCb/IqKar/38L+j2u+bMl+kb9D9xPveUO34ieKlXCiXqqPEeY9rcJyfzzVcLtVZkAmS11tuxYNfKbOPY2TZ9uPoDS0rZxEgoX04w3tZ+PBTXPy+G5KrHzf+owSa4HlRUPUfGJvgOBLkXHQF1nJSBspOYDwF8lDrx2il+HtruG1cH/5v8U5Hm2IxieeySDyXRXzb+v+ec1cuA8Df3Z2EkFC6h4TSPSSMbiEhdZbwddEymTGiO4FWCK6aRZGu33+C1mjgqX5Dmduzf7XzezPTuXHpgqrfgzUeVSKlVzJ64f84WZjHPQl9eGHg8BrnB8//utbNHS+VG0fveqjG8auRcQM7tyjHSEGJtqq6l7dH/enbj/QeTKSXDz8fP8jalMsLrhhvX14dfB03duxmewMV7aSoEEBQX2/1869Cb2DXicsl3rceP4tKeXlJYjKZWb4viZjgpok/6o0mVlzUvmoJzJk62OZpe2FtpPXLga0nGDy+OxVlOn5+fxVGY03nh0IhJzwmkA2L9tG2U7h0UAB3Dzf8g6uvH0wG6XpzLf1YSk5GAZnn8wkI8bG6j5bCzaN6tTjHyNZDZ9HqDFVVo64GWpRjJMqn/px9jbIdvcJXNqpPrcFgUbsgTeuY8Hqq6g9rA6gw1v+epJXtolfAPTWOh7r3YE/OJ1bb5qxoFGG4ya2PGBIEOXJBjUm0XSlTUZTEnFoic6YNtritoJkJgFjyCqj6Iih7Iur3Iep2wRV/E0HVC7HiT1APR5CFIerWS9fpD4C8tl39i84Osb4SagqQR0PFX6DoJPlIBA+QSWH1gudDiIUPQpnk5BHUowER0XgSRCOC+xSLX6el5OVKpcUP7TtHemo+ZaWVmExmptzUj+i2zhXuP2t0b35bd5CisoqGGzsJCzcc4uV76hev3HLnPSTm5pCUm8vx3BwWJh7j4z27AIjw8iYhJJSEkFDu62273VoXzY9apeDWsTVTfS1BJgjEBwbzd1YGyQU1ReH3Z1cXJ87RlnOhrITwKzYu9CYTZ4ulqnl1iaEHuXuQp9WiM7U8B3lzMaJXHB/8utnRZjSKlEzp757QPrzedgIwo0NXZnSwvzCwoJklOUSUlolUN4TBaGL9oZPsvugceebH6nN3QYCoQF9eu6Vp5Xo37DtJcVnLKCPfsU0wA7vF2Lzfx9//f/bOM7Ct6vzDj7YtybJlee84jhOPJE5iMgmZJEAII4yyNy2ltIzSQVv6p9BJKW0plFUKFAKEsksIgUBIyN7bGd57T8ka1vh/uB5R7FiSLdmSo+dL4nvPPfdo3Xvu77zv7xXS4f/xyLvcPu8JIqLUXPW9xf2EjtPbP/foe9y7XCiAEaZVcttPV7D0asEL8vU/r+WDl7/BYhKeFR6/+xWkUgkpmXE89/lPPBqbNlpDyoRY7lr4u95tYomY+FQdt/9sJfMu9s73zR+YlplISpyW8trBfR79CUuXlW2HSlh6XuZoD2XECChhxBUikQyV3LMPr9OFCNCDRh74xqsAKplr1c+VMCIVh1JnPEK43Dl6p950BKnYtfASaFyYsm7YfUjFamw2792c9xSUB9TFFSA3XfBmyZ/kfnUnUehVwn+sFTg6/oTDYUKkWIpIdQsOU99ESqT+AdgbcbQ+iMNhQaQQytyJNI/hMLzc286h/ysOw6vQLVIJpXilIM1AHPVJv/6T2RsAACAASURBVPOLw/+IveM3OJpWgjgCkfqhvtUyxRLQPo9D/0+hL8MLgBSk4xCpvuf+G+MGzU16nn96Pd9+dQygX57q3AUTnYSR3dsKWfvhXqRSCT9/XBivVDay5YNDFTKuXzad5z/YOqLnHQ5f7jrBA9ctIEJ99siwZE04yZpwlo/vC3duM5vYV1PNusJTfFVcxLrCk0FhJMBZtXAqkZqhL4hMjoplT20VJ5r6h6vvq6vq/b9aLkdvsbC/vsZJGDnZ0oi128B4ctTAwshHV94ICPOYFqORWz57j6LW5iGPeSwSpwsLuOo07gojI4lI839e7U+jDOH3N1+M3eFg3s+eY93/3UXoaSVhJWIxUolrM2xXfBhAC0g9FUw8QaUJZV353wZtk9ltgPqPzx52q8/s/HE8t+7sAsetP1nBrT9x7Zv3woaf99t204MXcdODwuKDtcvGg1f8lVlLc/n1v4TFVrlCSpfFyuZPD/Dk/W/w3pI/9CsVHMhcOjebfwbQnAjgqz0ng8LIuYTJTWEkrLt0XaCjlLp+HUbr4KtPWRFXsr3+KeqMB4hUTABENJsLKe74glzt9W6PZUmcG+abY4TlqV8IYR5e4pMtgRMa2sPtl8503agfwsRIFPYQorCHerc69M87NxOpEYX/eUCXmNMjN0TqBxGpH3T/9PLpiHUfn3W3SLEQkWKh+/0NgcqyJh6+53Wam9wvG502PoZtm04AsGi5sJo4b+Ekn4xvMK5dkscb6/agN5pH/NxDwWK18dHmw9x2yeDfVQdwqqmRfTXV7KupZn9tDcUtzUjEYrKjY7h8YtbIDDiIT5BKxNy0fMaw+sjtjvIobmumy25DJu4TJvfV1fReq66ckM0bRw9woK6GFel91UgKmoRIE5VM7tI0XSmVoQyTIZeMrPgZKORPSg4oYaS8LrAWPYaDWCRiYmIMCpkEhcx7jyQl3eLS/pNVLlr6BwlR4SzJP3cePgFKCqopPV7DXz96kBCl87PJeYuyeO1Pn9LeYhhTaTYr5mXz/Idbvfk44HO2HSrB0mV1SnUby3j1Vdoddo61n6LEUIHe2ol90DD1/tyYeuWg+83WWiTiUKTivh+JAxsN+v9httUSpVxOqMwzkxhXIkAPIdKxkV/ljYiRabrbUcviKGj9kDL9twBo5InMiXmICeHuV195fLLn1W4CFRFiT0zaB8VksbJ5f6Hrhn5EeqKO+VPHe7HHALqrDIMui41fPfhWrygyLkMw2DtvTgbRseE899TA0UzRsRpS06MpK25g9zbhuzIawog6VMHVi6fy2tpdI37uofLJt0cHFUZu+/h99tfU0GExE6tSMzUujquzc5keH8/kmDhCvFgJIsjosDh/AtHa4XlD9aS/WO12CluaydIJEV2lba00GTsZ1y12zE5IFoSR+hqn4wuahOokOVExiIO1godFflYKH397ZLSH4TY1Te4VBRgrvHb/tV7v8+PNh73epy+5evHUc64samxyJPIQGR+/upll1wr3XJFYTMWpWl57ci0TJiePKVEEIEYbRm56PIeLalw39hM6zV1sP1LGgmnenMP7L6fP4BwM49Gt1FDJ0ydepsbkfqmxM3EljFS2vUBD52fMTt5Bz0pyQf0Paer8AoDy1mfJi38Pldz9BwCZWOJWfq67kSX+jjuPkz3hu2dHxATNJUzQXOKNIQXxkE37C+k0B9b38TtLpnndUOxc4LOP9lFdKawe3vPAMlbdMNtp/9mEEYBJOYmUFTdw8vjo3oCvWTyVN9btwebyuuIfVNS1cLiohsnjBy7LvbmsFI1CwR15M1g8Lp2cmBjCFWMj1TKIwHVLpw+7j/EROkKlMozWLo43N/QKI3u702hyogSRc0q0YF55uLEOq92OVCzMbY51R4yczV8kiPvkZ7mfvukP1DSeW8KIt7E7HHyx88RoD8Nt5FIJK8/PGe1hjDgarYr/e+Uu3vjLOtY89yUAXSYrurhw8hdmcdOPXRdxCEQW52cGlDACsOVg8TkjjAw/gS9IkCBBggQJEiRIkCBBggQJEiRA8UrMr95q4LfHnqGtq8PzAYikpKmSyAxLd9m21bSdcMVMevScVtMOmjq/IFFzB9GqFRQ0/IDKtpeYGP202+cPlUrdjBgZG67vrtJkABQS978WndZGpOIQ5D4qSRukP+t3HHfdyI9Qhcq5aE7Qc2EobNlYAMDs+Zn9okVcEZ8ohOrXVo1uvnqMNowF08YHVJm6z7YfO2vEyCuXXcnu6ir2VFex+vBBLDYr4yMjyU9IIj8+kfyERFLCx1b477lCVpoQnXG2z94TJCIRWbpo9tVVc6K5z4C1pyJNT8RIclg4EYoQWs0mTjQ39m4/3hMxEhUsBz5cosJVAVUNorbZ87m0r3EYXsFh+kzw1VLdKWwU+We1xv0nKmlodd+Ta7RZnJ85qOH3WGb6/IlMnz/RdcMxxOIZGfx9zabRHoZH7DhaOtpDGDG8IoxsqNvSK4rEhkRxReJyUpSJqKShPHTgCVSSUH6d8wAAVoeNRnMTWxv3sKNpP+nqZH6V/SNCJa5Dkc22OqJVK3v/ru14G7kkhnHanyISSYlRXUG9oX9licEIkUrBDV/ARmMnGVqdR337I3qLxWWbUDdy5AtaP+RA86sYrYLBlUoawzTdnWR64DESKBi6KlDJ/CMUt91gYvuR0tEehkdcOi/H6zXQRep7Eanv9Wqf/khpkZCaOG+B5/4gSrVQIcrY6fo372uuWZIXUMLIl7tO8NB1C5FJ+5tZLkpLZ1GaIOR32Wwcqq9lf00NRxvqeXHvLn62oZkopYrtd3q3MlEQ33P5BZO92t/k6Fj21VX3ihwA+3qEEV3sae3i+LaylAP1NeRExVCj76DVbOrtI8jwyUyODhhhpKnVAIDNbkci9pPAbvMm6DqMw1bl9/fe9QGURgNw6bzs0R5CkBEkISo8oIRagNqmDspqW0iNG9wIfCzgFWFkf4tQIUMrD+fPU3/pJHLIxTKsDhtpqqTebRnqVGbrpvNF7WZeLn6bPxQ8x29yH0Lk0uLEjqQ7MsFq76Cp8ysSNLcgEgkvQy6JwWLzzOMkTK6g1uBaWa7Sj42czxqD65UIhQth5ETbJ+xpfJ5c7XVEh2ThwEGDqYCdDX/H5hBUpqyIVV4Zrz+woWIlkSFCBZ1k9WUkqpchE4eNyli+3nMKqy0wvBp6uHKBdx82ziUMeuHhKFzr+cqc3Sp8T+SK0TcDzZ+UTGqclrIAmQi06U1sPVTCwukZg7ZrMhrpMFtwAKEyGZGhodQbFNS5cU8J4l/IZVKWzfTuymVPmd2eiBFDl4WTzY2IgCkxfZEgU2MEYWR/fQ03Zk/lWLfxqkom6zVpDTI8xidGsWH3ydEehlvYu0tWNLYaiI0cnbnGmThsJQCIFAsA/61+ZLXZ+XpvYHzOIEQznZedMtrDCDLCzM5JDShhBGDHkdKgMOIuVcY6AJbFXdAv8kMulmGwdg543LK4C9jdfJADrcf4qm4rS2PPH/Q8CkkCnV1ChYU6/XvYHSZi1Vf17u+ytyLy8IIdrw7jVEuTy3Zlba0e9euvVHW4FniiQgd/CDvc8hZzYh4iQ3NR77Zk1Vw0siQONL0KjC1hBKDZdLD338NNTxKvWkiyeiUxyrlCxZkR4psAq0YzMSWG8YlRoz2MgEUTrqS5SU9b68DX0MGo7k6hidT5R5rbJXOzef6DraM9DLf5fMfxAYWR3377DQUNDRxvbKDFZAQgRqViSmwc81JS+X7+LCbHBlf5A40F08YTplR4tc/cbmPVGkMHhi4LRxrrsDscpEdEEnGaYW9ejJC6c6i+FugTUnKiYoMVabzE+MTAi/ht6TD6jTCCXYgORpI2qsNwxc6jZbR1LygEAhfNnhT8jZ+DzM5J492vDoz2MDxi59EyvrN02mgPw+d4RRjpET4SQ/vnwoZIQmjv0mO0CReqM4WT+dGzONB6jG2Ne10KI9GqSylv+wcWay2tpm3olEtRyvpcco1dhSiknuUGJ6jcu+kcbKj1qF9/5WiT64iaBLVm0P36rlqiQ/qH/kWHZKG3jo336XRiledTb9wOgMNhw+4wU6VfT5V+PQpJFMnqS0gOW4lGPsGn4zCau9hdUOHTc3ibS+YGvUWGw7iMWJqb9OzeVsjylXluH2ez2dm+WQgnzpnqH2lgF8/J4oUPt+IIkErL2w6XYOmyIpc53yY/KDjK5Jg4bpg8hSmxcUyJjSNW5R/iU5Ch44tr1QStjhCpFJPVSmFrM0cbhZSaGbEJTu2mdQsjRa1NmKzW3sWa3KigwOYt0gNQoG/p8FwQ9xmiCHA0gMi/vTACKWUTYMl5maM9hCCjQF5mIiIRATMfAth3shK7wzHmhTyvCCNikQgcDJgKEyZVUU8jTWZh9TJJ6SxcJIQKN/7yziqX50kKvxND13FajdsID5lFhu7x3n12h5lm4zdOHiTukBjmnknewfqaMfGFOFjvukRUonpwsUgljaXRVEC43Dn8r9FUgEo69iZys+OexWwTVkuq9Oup1K+lxXwEALOtkcK2/1DY9h/CFZNIUa8kUX0xCkmk18ex82gZlq7AMQEWi0Usn+W5N0aQPuYvyWLvziK+3VjAjm9PMnu+e5OoV//5NQ11QnTY4uX+kcoUr9MwLTOJfScqR3sobmE0d7GroJzzpzgbg+/77g9GaUTQ2Wmmtq6djnYjVpudSK2KceOiR208YwVVqJxZ2ale71ciEjEpMpoD9TUUtzZT0L0wMf0MYUQXqiQpLJzKjjYKmhoobhPmS0F/Ee+RHBOBXCrBYrWN9lDcprXDONpD6EUkzcBhaQCb67n6aOFwCGVFA4HoCEFMzxk3fKPnIIFHmFJBWryOkmrXGQv+gsFooaS6acxHgXtFGAmXhdFgbqbe3NhvX5QikiJ9GcWGcqC/MGJ3CDcp/VnSbU5HLAolK/rZAfeJkDIj4QtkEs+qAWTp3JtUtppN7KmtYmZ8kuvGfkqtQc/J5v6f0ZmMCx/8oT474mq21/8VvbWOqJAs6PYYOdz8FudF3eOl0foXPUJHevj1pIdfj6Grggr9Wir1n2HoEr7bbebjHDYf50jz08SGnk9ymCDSxSkXIBYN33z02wC54fcwY2IyunDVaA8joFl2aR7vrd5OZVkTj/1kDStWzQBg+co80ic4R+jZbHYKDlfy3urtbNskRItMnZHG9FmuK36NFMtmTQoYYQRg076ifsLISGOxWFm//jBrPzvIqVN1OE5bYlq0MItHH73cqb3VaufkSSFyT61WkJISeCkEI838qeMHNNr1BpOjYzlQX0NlR3uvd8iZwggI6TSVHW0cb26grEcYCUaMeA2xWERqfCSnKhpcN/YTmtud58WL333F4z6+vvZO7wwm9CqwbMdh/hoRP+/e6F9eI0dLavq9Z/7KgmlCtHuAr7X6PVf/9j8snTaBe1bMGe2h9GNqRkJACSMAhwqrg8KIO6SqkmgwN3OivQgSLnTal6ZMZGfTfjY37ATgguhZTvtLDEJqgFw8vAdHkUiCQup5Wbsp0e4f83nJyYAWRtaXnMKdqC1Xq1Q52msQiyQcaHoNY3ckRYhEy4you5gUcaUXRur/qGTJTNLewyTtPbSYD1Op/4wq/XrMtmYcDhu1nZuo7RTKccnF4SSql5McthKtYmir94G0EtJDz40/yNCRSsU8/pfrePDuV2lr6eR/7+0B4H/v7UEs7ptR/eFXH2AydWHt6lsNjY0P55Hfesfr5/VnN3Dj9xYhlTlPhJsbO9i7rZALL3Mv73TBtPH86Y0NARM+uvlAEY84lo5apGBpaSOP/eZDysvdnzxJJGJ+9/tPqKlpRaMJ5b/v3odM5l8PMP7GknzfpUH2iBulbS2camlCLZczYYAKd9Ni4vm06Dj762toNZtQSmWkR3g/8vBcJkarDihhpN3g7JVxZUZfCrNIJMJo7eKVw3uYm5BCplZ4WJFJJJxqaWJrVRmPzV3stbGIQi8F4/s4LNtx6J8Xtqnv81r/3iCQ5kjz8/xnwSKI57R3mpBJJYTKh/7smpMex0ebD3txVL7nUGENVy6YMtrD8CleEUYmh09iT/MhDrYdx2wzo5D0GZhN105mTcWnHGwtAGBNxadcmbgcuVjGqY4S3q9cB0Cysv8KykgQo1QRq1K7VUXgvRNHeXjmfJRS75YeHSneOX7IZRupWEy2LsZlu6yIVWRFrMJka8XqMKOWxoDLqkJjE61iMlrFZHIjH6bBtIsawwZqDJsw24ToHIu9jZL2dylpf5fL04dmtlRQWhswKyE9uKroEcQ9klJ0PPva3Tz1+Mcc3Fvau91u71MX9B3OE+jps9L5+eNXEqH1TsTO2y9v4to7LugnjBg7Lbz2jw1uCyNR4Spy0+M5XOQ6pc8faG7v5EhRDVMyRv7+VFnZzP0PvElHh2dGgiIRLFmczZurt9HebmT37mLmzvWt/1EgI5dKmJ2b5rP+J3cvvmwsL8FiszErPmlAoS0vVoim3VAqGGznRMW4JchZ7XY6LGb0XRYsNkEYtTsclLW3EiaXo5YpkEvcF8a67DY6LGY6LEKZb3v3corFbqW8vQ21XI5GrkDqQRnZ0/s8W3+AR30OhUCLYOw0OZda/+F051XvH2z4hJ/NXMDtudP7Hfv28UNsrizlqsxcL41GjEj7PLQ+hEP/jLDJVoNIfQ9I/MPHKlCiauVSCdMn+sd7NtLcvPl1jrfVsnvlz0Z7KMPiT+9uZOm0TBZNHfoCYGZy4KXBHiqqHu0h+ByvCCOzddP4T+l7mG1mdjYf5ILomb370tUpTAxL50SHcMF6r2ItH1Z+jkwsxWQz97abf9oxQ6Wzq4j91SuZl3rMo+PmJabwwUnXx7RbzLx97BB3Tpkx1CGOCluqygAoaHK9UpIbFevRJMrusCIXqxiKKFLQXolEJCYzbHREMW8jEkmICZ1DTOgcpkT9khaT4ENS1vEBFR2f4GDoZXYDzXR1UmqM/7jpjwFi48P58/O3cPSg8D345ssjHDtUSUNdO50GMyGhMnTRYeROTWHhshwmT/O+X8KAOBx0tHkm2C2aMSFghBGArYdKRlQY6UmVeeyxD3tFEaVSzoUX5jJ1Sgq6KDX33//moH3MmJHGm6u3AbBnb2lQGBmEvMxEQuS+K2k9QatDIZHSbBJ+JwOl0QDkRsUgFYtp7q50NFjkps3hYPabL6C3WDBau/rtN3RZWPD2v3r/lomFe3qYXMFLyy8nPy7RqX1ZeyurPnoLvcWC2Tawj1VpWysXvP1y798KiRS1XM4HV9xAqiaiX3tXfZ7Znzt9DpeAE0bM/T/b0/m6vJiH8gcuWjArLonHt33ttbE4zJvB3gCyqdAlrHI7jP/FYfwvSBJBHANupgyLIwe/fg2FhhY9J8sDIxpo6gTfXnOC+Ba7w8HO4+UsnTY849yMpCjEYpHTIpe/U17bQrvBhEYV4rpxgOKVX2akPIKrk1eQpkxiRmT/VIHvZ9zMLw8/CYDBasTmsGGz9YV8Tw6fxIWx84c9Dqu9HbvD4rrhGSxNzXBLGAH4+95tXJmZTWSIfztz92B3OPjDjk1ut1+a6p76WdD6IQeaX8VoFVJpVNIYpunuJDN8hdvner34K75tOMZEjTBJW5k4kwvj8lBLvf+DM9u7WPHN4xhtzt+Pu8Yv4/b0JV49V6v5GNWGL6k1fANAR1fJsPvceyKwhJHzpwbDRH1BT4UZX1eaMRkt7Nte5LRt1+YTyE6bzNlsdr769ADJaZ6tesyfms4z7272yjhHgl3Hyvn+qnkjdr6NG4XoyuISYZKfkqLjz09eR3S0+0LjhNP8Z06dGnuVwrzJHB9Gi4AQBTFJF91rfH42YUQhkZKli+ZwQx0AuVFnT/N1OBw0dBrcHkOXXZhvNZs6MQ0gUljtdpqMngmcZpsVs9GK1T6w4O+LPoeLTqP0Sb++4syIkTNRymTsrati/AApV/vqqwmVeu/h29Fy19l32qpG3ZR157GyUT2/J8zMSXHdKIjXMHdZ+eVr69h0uBipRMy87DQAHvnOYtShfRkOb23cz9vfHKC2pZ0EnYZbl+azap7zM+0dT7/Licp6Os1dPPTSJ73b77poFj9YOdejccllUlJjtZTUNA/9xY0ChZWNTJ8YuLYSrvDaVfPqpEvOui8xNI4np/wCgHcr1nK0/SQmm5mYEB3zdPlcHL8IiWj4IZQ2u+t0mIFYkJyGTCzpnTwMRrvFzK+3fMWzSy8d0rlGmlcP7+Noo+sSvT1cmOY6/eFE2yfsaXyeXO11RIdk4eg2X93Z8HdsDiEKKCticG8Dk62LXU1CWbUT7VXd/37I6tJveO/8nw926JBQiGXMi85iQ+1Bp+3rqvd6RRgxdJWfZsbaX8QQixTEqxYNqW+b3c7Bk/7rBD8Qs3JGKGIhiE+wdtnYsuEoAPt3CALJH372rlMbkUhEQnIkDz3hmY9JWnwksZFh1DV3eGewPuZYaS16o3BdO30S5Su+/fak09+//MVKj0QRECJMdDo1TU16qqtbvTm8McecyWk+P8fHV97oVrv/rbrZrXZSsZjS7z08nCE5MT4i0qv9+arP4RJwESOmwSNGbs7O41dbvmRnTSU5PSnQIiE6+OPCY9w95bwRGKV/sPd44CweTc8cuw+V/sjb3xzglqUz+M/D11HbqueXrwkWDi9/vpMHr7wAgDWbDvL82u38/NpF5KTGcaS0hj++uxGrzc61F0zt7eu5+67E0mVj4U+f5493XML8XGERUCYZ2jNsanxkUBjxM3yb0BkkSJAgQYIECRIkSJAgQYIECeLHjFiSW0yI4Jh934RbXbY92fgIYCMz6kmn7Ufr7h70OIttaPmFKpmci9In8L/C4261/7ToODPiEgY0vPIn9tVV84ed7qfRTNDqmBjpugzT4Za3mBPzEBmai3q3JavmopElcaDpVcB1xEhBewVme//VkDlRk9wer6dcEJ3TL2KkythEsb6WdLXnFY3Mthaq9J9TqV9Li/lIv/2RIXkApIRdRoJqGTKxekjjPlZS5zLX2J9QKmTkpse7bhjEb1FrQvnp768GwGF3sGreb3l93Y8JCZX3thFLREiHWOJ0Vk4qn3zb/zfjj9jtjt4Swxfk+b7S0vETff4rKSk6p7QYT1CrQ2hq0qPXe2beei4RqVGO+dKDQfoItIgRo4v7/v0z5pEUFs4bR/fzRemp3u1pmggen7eUaycOrQreQIjjTrpuNIrsDZAy8HKphElp524ZbtEoVHjLSY3l3kuFNJf0eB0X5wvPGQeL++61L6/bwW0X5rNiZhYAabFaKhvbeGndTqeIkVC5DEn3a5BLpSgVwyvGkRKrHdbxo8GpysDw8vGQXqMXv3T/aTfvGXB7s3EjIEZ0FqNPh1vFaAfm1pxpbgsjAE9s20i4PIRVmdmuG48Cx5sauOvzDz3K1b05J8+tdvquWqJD+r/u6JAs9Fb38tmPtA6cD7owxns38jPJ0w7se3GgpcRtYcTmMFFj2Eilfi31xu04HM7pV0ppAslhl5KsXolK5h0fiEAKEQWYMSkZ6RDDCoOcHZOxi/q6NgCMBjNWq73XqNMdcvOGltcsEotInxiPXCFFrvDOLWNWduAIIwC7j5UDIyOMtLb2eUckJQ29XKtUKvwGA6U08mgwdUKi60ZBxgwR6sAyDLTaBk/vFgFXZ+ZytdcqzwQmtU0d1DS2j/Yw3CJrXCzyIS4onI2/HdvImuK9fLH8h/zlyAa+rD6OwWohWaXlxvHn8Z1xQsGIM5+c3i3ZxzsleyjqaEQuljAtMpn7shcwRTvwddGT9vouM08f/Yr1VQXorWYmamJ5MGcxIeKRf+zMSXWe32uUQkpsT4psi95IU0cnOanOglVuWhwvfraDhjY90eFDW9h0RXKs902mfU1hReNoD8Gn+KUwMiNhHZxF5MiJfYnI0IUD7ms2bnQZVXI28uMSyYkScjTd8eSwOxz85Jt1NHU7zd89JX9I5/UFO2squOeLT2jpdrd3B7Vc7nZZN5U0lkZTAeFy5wetRlMBKql7SniRvr+AohDLmBLhO28KnSKM+FDhQaPG2JfTd7x98JWGBuMOKvRrheMMX2G1OxvKScUqElRLSQ67jKiQ6Xi7bPG+k4GxEtJDfta5WYbOV3y59iAfvrOTopO1w3rI/WLXr4d87F9eG8R4bwiclx1Y5nO7CspH7FyS00RFT4SvM9HrhUmfRhNYD4MjSd6EsVERLYh7yLz8QOprbB5Uq6jrFDz2QqWy3vLH5wp7AmjxaPJ431xzWiyd3L7lDbrsNq5Pz0cmlvBx+SEe278WeXdVqlWpfYufTxxYx+ri3SyMy2RFUi4Gq4UPyw9y46bX+Pf5N3FelPNc3N329u571ve3v8PuxjKWJkxiui6ZSkML9+1Yg1Yx8gbIrqI6zBbBkPrM223P3yHy4UWFDEZSTOAJI0VVjb3vzSgEAPkcvxRGRKKzD0smPnvYkVQ0vPKgP5kpVMa57bP33Wpvczj43fZvANhbW8UT5y8lWjl6oZpWu52XDu7m6T1bPXZ1v3PyDFQy93782RFXs73+r+itdUSFZEG3+erh5rc4L+oet/qoNvY3G5qoSUTmYzU5TSWIX6cLI1XGpkGP2VbT/zWJEBMVeh7JYZeRoFqCROS7h49jJYFVVWIkS5uOdT54eycv/HX9aA/D62jDQkmO1VJR1zLaQ3GL4irhGtGmNxHu41VnrVa4h3R2WqiuGtr7o9ebqK8Xoovi4gJv4jVS5AUjRrxKRftqSlqFErwXpHzjsr3dYWJr5Qpyo/8EgDbEewtMxa3PU6v/H3OTPuvdppD55ZT3rNhsrudxbxzbzzP7tjtVKYpXh/HgjHleTaXxZ/YFUNW+SakxPutbBPx30V29Qsg1adNZ/Pnfeb/0ANAnjOxtKmd18W5unzCHn02+sPf4G8efx7L1/+D3B9fz4ZLvfk3zEwAAIABJREFU9m73pP3GWiHlandjGatS8/j9jMt62y9NmMQdW94kTOZfwl2sNozIMCVHymqZk9UnCB0pqyVOG0bYGabrYrEYkUgojDD8c/smEsWXGM1dNLQK5vkx2uE9d/sjAXWXSNM+TIjs7BEFEvHwPqCFyeMAmJ+UyreVnpX++rzkFFuryvnh9NncmJ3ntsjgDRzAxvJi/rhjMydbPA9xilGq+F7eTLfb52ivQSyScKDpNYw2QWAIkWiZEXUXkyKudKuPelNbv23j1L7Pu0xWCvnk20/bVmN0/+FDLRtHSthKktQrCHUzOmY4VDW00RZAHgFymZRJqedu/qy3+WjNTgAUCimrbpjNxGxBdNKEK5FIRy5dqaKkgagYDaEqYYLQ0qTnq08PkJiiY86irCH1OTUjPmCEkR6OltQwd/I4n54jO1t4WK+qaqGsvInikgbSx3lWEnnTpuO9Kzp5Q0yhGuvIZVIm+vAhJYhrehZoxaKRmS/JA00YcfHg9fbxQ/xx52bunpLP1GjB18sBHKyv4TfbvsZktXJLzrQRGOnocrCwerSH4DZZPpwf3TR+Zq8oAhCpUJIeFkWFwfk++1mFUHHuuu4Umx50ChVTI5PYVl9Ms7mTyO7oDk/ab6kr6t1/Xbpz+7kx6cSEhGG0DV6GeqQRieCui2by3P+2kRCpISc1jqNltaz+eh8PX72wX3upRExydASf7ipgQmIUIkQoFTKihuBhFKjCQlWD8AwXqOMfDK/cJVaXfQjApQlLCJdpPDr2eHshRYZyxqmSydZMGLRtcvjg0QhKWTrTEz4btI07PDp3ESvffxOzzerRcR0WM7/fsYnn9u/kukmTuXxCFtk63028mk2drC06yZvHDnCieeg5Xz+bdQFKqWcTk6yIVWRFrMJka8XqMKOWxuBJConRZu63LVrh2XdnKGhk/cP4DNb+YzmdcZprSQ4TVG+tYmRzeQtK60b0fMMlZ1xs0F/Ei7Q0CeHR371/GSuvHr10vX/+cS1T8sdx/d0LsJit/Pi2l7GYrXS0Gbn9RxdyxY1zPO5zakYin2495oPR+o4jxbU+F0bmz88E4MsvBQ+Wp576jL88dT2hpxnfDkZTk55/v/otIEz4lizu7wd1qrCOCRnntoA5ISkKiTh4rRpNJKIQ5id/NWLnk8kCLJXGRcTISwd38fi8pVyVmeO0fXFKOqnhETyzd/uYF0YMRkvACOzKEDnJPjTbTFP396QKkUix2J2fZUr0QgTk8i+ePWtfzWZDrzDiSfuazr5FzyRl/9eaoAynqMP/zDuvXzgNqUTMC2t3UNvSTnykhh9edj5XzMkZsP1vbl7OH9d8zbW/f5MIVQj3rZzHytmee04q5FI0qhDaDYGzAApQ2R2ROm0Mlp72ijDyUdUXAMyPnuWxMHKio5g3yz4kP3KKS2HEFSKRDJU8c1h9AGRqo3hk9gU8tvXrIR3fZjbx4sHdvHhwN6maCOYlpjArIZlsXQzjwrVIhzAZqzPoe6NBdtdUsaOmgr21VdiG6ax3cXpmv5uqKxpMx3rNV0MkA4dp2xxdmG1tKKUDO/4PpBgrpb7PhVdK+j9cmFyo11OifuGr4bjkaICl0fgqf/ZcZUJWAkcOlHvN9HSoFB2v4ZZ7lwDw9dqDmE1WXvnkfnZ/e5L//PPrIQkjgZhydeQ0F3tfMW+ucA/LzIzj5Mlajh+v4fv3vs4dt1/AnDkZAz7cORywc6ewUvfMP76gpUUIq58/fyLjBog2+e4PXiN9XDSXLJ8CwNLFOYSHh/rqJfklWedwZYhzgYFM+kMCLGLE7mJ+V9HRxrSYgSvA5UXHU6nvH5nrVWx1OCzbwVYK9jbAhkh5C0gzfHve0ygoqwsYg+nxiTqfejIope6J5z2FKh6devFZxeGY0LAhtT/9oxD7gQHFe7+6pd+2e1bMcfq3h2vmT+Wa+VP7tR+IvPQE3nnkpuEPEKFaVqAJI1UNraM9BJ8x6ncJrTwcgIpO16Fw1e2vE6O+HKnY9znTt+VOZ3NFKV+XFw+rn7L2VsraW3mr4BAAUrGYRLWm14skWqlCJZMjl0iQiyXYHHYsNhsmq5VmUycNnQaq9B10WAaPahgK8eow/njBMo+PW1/5ENeMW0OrpZRweaqTOFKqF8oDb6p5HJvDTFTIRJYlPkWIxFk5FotE2M64mXW6iNzwBl2O/i7v9mFUM/I1geYvEggPG9vKypmTmuJli1zfcO+PL+JnP3iD1a9sZkJWPOmjtMpv7LQQoRNyYdd/tJcV15xHSKicjOxE6qqHtlqXFh+JQi7tNT4LBI4W+/732DOX/MUjK/nhj96go8NEeXkTj/3mQxQKKSnJut62R45W8vBP3qGoqI62Nmez7ZhoDQ8+cBED8a/nb2f9l0dYvWYHAC/86xvmzs7g4uWTmZmfjlgcCL+O4RFMoxkZrHYD++u+i1gkJy/2n0hEggD3TdksuuwdgIO82OcBiFYudDp2e9VKUsPvoNm4g4bOrxAhI0o5n0m6R5E6pU47KGp5jsqOd7DZDUQpF6IcIO1aLBb1frftHhib+iuJag0HG2pJj+gfKXCwoZZEtQ+icO0NONp/B4DDtB44Y06lWIroNGHEYd4Mne+ASIYo/ClhoxdTpwIpqnZcgs51oxEgVRXJdkqYFZ1GhsZ1mqYn7eND+75zlYYWIuTOgnuN0cdiXQASaNWyoC9iZCwy6sJIqET4QrR36V22LWp+gpKWP6FTXkis+hq0oXMB34XC/mPppXznkzUcafTehddqt/eKJaNJmFzBqxetIlzh+Q/SYtfzTvEqbA4zEpGCJQm/J0k1C4C9jS8AkKe7jWTVHLbX/4V9ja8wN/Zhpz5CJQq6zqju0mox4GvaBjiHYhTKh7mDwwHHy1xXSPInMpM980IYDW559z0SNRquzMlmVW42KRH+a06ZMTGO59/8Ls899Tn33PAiaeOFh7nU9Gi0kSrkcikiN1dl7rxvyZDHEZsQQVlRHR1tnZw8UsUvnvwOAJ0GE5IhVnoQi0VMSIoekSgMb9FuMFFR1+LTcOgeUlJ0PPmn7/B/j31Ifb1QitJstnKqsO9+1NDQQUNDR79jkxK1/O5315w1CmR8egz3fm8x99y9CIDde4pZv+Eoj/32Y9QqBcuW5vLdOxf44FX5D0EvJN9w+vXIatezv+67SMUapsb8HbGoz8RwYepObA4jX5dOH7S/441PkBp+GzMT1mCy1nC44acUt75AZuRPettU6z+itO1lJul+TUTINJqMWznV/DSh0v7RFD0Ruxb74KVwA4Fbc6fz660bqNa3MyW6ryTpgfoaXjy0i5/P9PJv2FqCvfkmsLufCiGSTsBu3iD8EXKpsC3kwkGO8IxAWjwaFz/08uveZGXKZN4p2cvzxzfz1Myr+i0SdVotTtEnnrSfFyuUtH+nZC/vlOzlt9q+yNCdDaXUGTv8znx1tAlXB160ZnVjUBjxGTaHkENptrs248mOeZ46/fs0dq6nwbAWhTSRWPVVxKmvQiH1vru8Sibn9Uuu4qqP36K0beyEDYVIpbxy0ZVM0g39IXZW9H2M1yyjTL+FPY0v9Aoj7ZYqANLDFhMmS2RG1PfYXPu7fsdHKzS0dzkLI2WdvhcBakz9V7e1cv90ha5taqfT5F8mVYOhVMhICpCa7FXt7Ty7fQfPbd9BflISV0/O4eJMIYVB6cPSbJ5i7bLx3urt7N0hpEmUFtU7/esJwxFGVl43i989vAaRCC6+Op/oOCHSr7CghvikoYsEE1MCSxgBKCitHxFhBGDixHhefukOVr+1nbVrD2AwnD2qLiRE+N5ecfkMbrhhNmo3VqF6Vs9nzRzPrJnjaWsz8sK/NvLOf3eOaWFEJPKfh5Sxhri7QpvVrmdf7V2ESOOZHP3nAasNitxY2NIochiv/REAKtl44lWX0mbe79Smov1t4lSXkBh2VXe7dJqMWzF2jVyZ7dHgjtwZSEVintm3nUZj36KPLlTJj/Pnc1N23iBHe4jDgr3lbmdRRJqJSLEAJPE42h8f+DhJPEgngPUUWISIYrwqjAROxEhagn9cc2boUrgzcy6vnNxGuaGFBXETUEkV1Jva2dVQRnZEHE9MXzmk9kviJ/Ye817pflrMneRHpVBrbOfj8kNkaKKpM7aPyuv2VyICUBhpbPX9QvZoMerCSKG+FACVxPUXQ6e8EJ3yQrpszdQbPqFO/z7lrc9Q3voPtKHziFVfg055IWKRe3l27qALVfLfy67n9nUfeDVyZLTQyBW8tPwKZsYP3TBHLJIxMeJyRIjJ0CxnZ8Mzvfsc2HvbAETIU+m09l9dSFJGUaR3VvoPtpRgsVuR+yiCw+5wsLe5qN/2xFD/CG88k+LqwcsI+xsZydF+kVPqiryEeA5UCw/jDmB3ZSW7Kyv5zVeCp9DFmZlcPTmH/KSkUU+3eemZL/loza5+2xUKKUrVyK26XH79bNInxGE0mjlvXp+Pk0qt4JYfDF1wCcR0hqKqRmDiiJ0vLCyEe763iNtvO58jR6soKKimuUmPwWAmJFSONkJJVlYCU6cK1Wd6BBJ3cHQn5+/dX8b6Lw+zdXshCoWUq1eNntHvSBCn06CQj/r0Z0wi7hZADtbdh8laQ378GwOKIu6iUTiXnJWKNVjtzlFSnV2lxKsvddqmlmWMeWEE4JacadySM41mk7DQZLJaiVdrvH7vchjfBZvwforCHhH+Vd3et/9swgggkk3BYT2Fo0uobuKtsemN5oBauU6OGRlB3R1+kruUqdpE3izezWuFO7DYrESHhDElMoHLU/r7bLjbvmcO+MLc6/nLkQ18WX2cb+sKyYqI45lZ17CzsZT/FO4csdcZCKjcNFb3J5raO103ClBGbWZgc9jY0bSfdTUbARinSnb7WJkkkkTNbSRqbsNgOU694RMaDes43nA/UnEEc1L2eHWs0UoV715+Hfd9+b9he46MJklh4bx28SoytMMTApRSHe2WCsLlqeitdXTZ9dR07ncyWrU5hEgHh8OBZAChKis8mU31R5y2WexWNtYdZnm8b1zU9zYX9otSAcjU+KcJZEmgCSNJAxvt+hvv3Xg9ZS2tfHTsGB8dK6CiVZhYdVq6AHj/yFHeP3KU5IhwrsrN4cqcbBI1vq+YNBCbvhQmkpFRau798UXkzxbCVEdSFOlhcn5av23nL/XMuPlMMpL8P/XqTARhZORRKGTMmJ7GjOlpw+6rtKyR9RuOsOFroSpQS4uBWeel84ufXsrsmeORjmAp6NFgXLx/iuFjAYOlBIBIzVwMXcWcav4zE3VDNzCXiPpXknMHby6QBQJd3aV91XKFbwR903oARIrFToKIW0i65/e2Sq8OqaS62av9+RKRCOJ1vilt+kD2Ih7IXjTgvrcWnP2zWpaYxbLELLfP40n7MJmCx6at4LFpK5y2z4xO44dZC90+57lAqB9FKbuLpUvwhuvoNBOmHFupUR4JIxvqtvBO+f/Ouv+xI08jFrmXb95h1WN39JUiWxQ715Oh9KKSTyJNNoGIkDlUtr1Iq2nHkPpxhVIq45WLV/Hq4X08uWszJmvgGAZeljEJgCfOXzokT5EzyQxfyacV9xClyKLJfJI09SK21v2J9q4qtHKhlOXJtk/Ji7yNk+1re7edzixdJi+cWtdv+8tFX7A4dgoysXfL6jlw8GLh5wPuy48cOQd1Twi0iJG0AApNT9VGcP+8udw/by57Kqv46FgBnx0/AUC7WUhXqGht429btvH3LduYk5rCVbk5LJswgdARrGxgtQrXyNu/v5gLlnheCs7fCaTvTA9FVYH1uxyI27/7CqkpOq66YgYAy5fmotWqRnlUI8c4PwlpH4vIJYJAPlH3CPHqleypuRmVPJ2ksOt8dk6lLIUOywmnbfquQp+dz59449h+ntm3nYbOvtD2eHUYD86Yx7UTJw9ypGc4rCeF/4Qs9fzgHqNcu2svQU8IpMWjqHA18gCrihRkZAhRBJ4w0kNTm2HMCSNje1koSJAgQYIECRIkSJAgQYIECRJkEDySL9VSFVaHFYN14NyiDuvQzFgWxszm/KjzPD5ObzlGnf59Ggz/o8vWjFQcQYLm1iGNwR1EwB2Tp7MwOY1Ht2xga5V/56/Gq8J4dO4iLknPdN3YA/IibyVMGke96Qgp6vOZGH45AAZrLaESIUT5fxXf41Dzm0hECpYm/rFfH5lhCSQro6jodA5LrzE288dj7/Gr3GsReTEg9JWiLylo7x/GGSFXMcNPI0YCKUwUIDXOf/JnPSE/KZH8pER+vUQIRf26sIgPjxWwqbgEq10o5rytrJxtZeWo5V+xYtJErsrNYXqi71OwLlwxhQ/e3olB7/tS1q7YveUkhQU1WMxd/fbdet8QVhGBMKWCSI2S5gDKV61uaMNksRISwB4Vz/3tZrKz/DOFcCRIGSHz3HMdjSKX3Og/cbjhYZTSVCJD5zjttzuEyFvHmSVfPSQp7DqONz2BNiSfcEUeraY9NBt3oJAERnrnUHn7+CH+uHMzd0/JZ2q0UIHHARysr+E3277GZLVyS46XUpN7fF3EQ4i26v6cEXl3ZbmkJnDmSAnRo5OOG8T/UXrgC+ZvNLUZAjLydzA8mtnN1k1jli6PIn0ZAIdaCzjQeoyCdiFkUafQInXDZEsEhEgUJITGMi/qPGZG9jf6ORuC8erH1Onfx2A5DojRhs71ifHq2UiPiGT1pdeytaqcJ3d9Cwg3In9BGxLKvdNmcUtOHgqJbybv4zXLGa9Z7rQtTNZXGejylH/RbC4iTBaPQhI+YB/fSZ3PUwUf9tv+ec0+JCIxD026nBDJ8D5Pu8POv4u/4tXirwbcf2XSbCQi/wycKg2gmz4EZlrE6cglQvrWRRMzuWhiJq1GE58eP87HxwrY323WqrdYWHPoMGsOHWacVit4kOQKKS6xau9XN7r7RxeCSMTqVzYjkYiZt1Aw/YyKGdlJ1ppXNvP6s18xbkIsJafqGJcZS21lC1arjYuvGp5RZ2pcZEAJI3aHg5LqJrLSArfc67ksigDERwUfUkaKGNUyxnf9kIP19zMz4R1UsnQKW/5OWdtr2B0mQDBqBRCJpKhlGcxO7D8vGIyEsFUYrZWcbP4zdruRaNVSJup+QWnrS15/Pf7ESwd38fi8pVyV6ez1tDglndTwCJ7Zu917wohYK1Sksfev7OeSbtNWxN412w6kVJoYrW/8RYIEPjKJd60DRpKWDuNoD8HrePzULEJEhjoNgAx1GlckLufmnQ9gsXfxi6z7SFH6bsJ1rP77NBs34nBYUUgTSYn4kc9K9brDvMQUPr7yRgD21lXzdsEh1hadwGjtv6I6EkyLjef6SVNYmTGJUOnoKpBikYyokEmDtlmZeB7vlm+h3NC/as3a6j3saynmnoyLWBCTg8zDSjVCBZpCni9cx4n2qgHbRMhVXJd6gUf9jgSteuFCozeOfpSAu8ilEuJ0Y+thIyI0hJum5XHTtDyq2zv4srCQb0tK2VlRgbHLSklLC099u4Wnt2wF4IJxadwyfRoXjEvz2hi+XHsQsUiENlLFc0+t47mnBF8euVyKJjwUeYist+SqK/793x8MeRzr3t/Dg49dwYWXT+OaC37Pc2vupcti5c+/fH9Y5XpBENT2n/SuKZ+vCXRhBGDn7mJOFQqV1swDRAHdeZv/XRu9RULUwGJ9kOGRrLmRZM2N/banRdxNWsTdvX9naO8nQ3u/y/7mJPb3tBuvvY/x2vuctokQk6F9gAztA07bE9RXuDv0gKSio41pMfED7suLjqdS772KLSLZRBzmBjBvhtCrPDjShsMsVHwTyad7bTwQWFG10RHeXzgJMjaQSPxzcdYdDCbLaA/B6ww7nEAsEpOiTOwtu+tLWoybiFIuJ1Z9DdrQeXiv6NfwmRGbwIzYBH4zbzGbKkr5pqKETRUl1Bm8azZ1OlKxmPPikliUMo4lqeMZHxFYK/ZSkYRHc67l+7tfAMDqcA6nrTE283+H30IjU3J+dDaTNElkhiWgU4Shkoag7I4mMdu7MFjNtFoMFOprONFexZaGY9SZWgc9/0+zVqGWDt+M1tvUNAZejff4KE1AlOodCnaHg7LWFoqbmilracVstfXbD/BNcQnfFJcwLSGeJ5YtZVL08CuuPP3bgc2uLRYrjQ0dA+7zBU0NHeRMSwVALBZjMXchV8i45QdLeOR7r3H5DXNc9HB2EqMD7yG12oe/UaNRmGh89NE+li+fTGSk56ao+/aV0mm0IBGLmTOnf6rg6nd28O/XN5M+TviOFpc0MD49huqaVqxWO5de4n4UZ6Dhy+oQQYKMJIlqDQcbakkfYO53sKGWRLUXFysUF4F5Cw7TeugROhSLXR7m6HgabN0R1aErvTYcS5eV2qbAmStFRZw75tZBPMPdxS1/xBBAC7ju4pU8izRV0ogII7OStyEVR/j8PMNBJZNzSXpmr69HZUcbRxvrOdZUz8mWJqr1HdQZOnodxG3dD1VnQymVEatSE68OI1UjvPZsXQw5UTFk6aJHPTJkuGSHp/DT7FUA/OHoezjo/360d3XyWfUePqv2Xhnm29OXsCAm12v9eZPqRu+t8owU8WMsWgSgqr2d/x46wvtHjlLT4SxCRKtUXDM5F6lYzAdHhZKnlW3C57a/uoZVb7zFUysu5pKJw/P3uegy35Su9pRwrZLmxg4SUiKJTYjg1LFqcqalEqpS0No8NG+pHhICMK2hqsF3v9Fdu4SS8C//6xv+/epmrr1mJnffvdCjPjZ8dYzPPz8EwDN/v4nc3CSn/WvXHeAnD17MRcuEqhWXXf13XnruNrq6bPz+yU9JiPPv++xw0GlUweoQQcYEt+ZO59dbN1Ctb2dKdFzv9gP1Nbx4aBc/n7nAa+cSKVfh6HwFrCU4WrqjD5XXIQq9CmRnRgfbwHIAh+EVHOYNwvHy2Yjk87w2nqrG9t5FiUAgKjwojAQZGIk4gCNGjMGIkQHJDEtnX8sRpG6W6h0q/i6KDERSWDhJYeEsHzfBaXvPBV3fZcFstWKyWbHYbIL/ilSKQiIlVCZDGeDChzusSBA8CmRiKU8eex+jzTc/NIlIzHczBF+Um9IW+uQc3iAQI0biAvDh9kxsdqE07obCItYcOsyW0rJ+E69ZycncOG0qyyZkIO2+mf1wnhAtsaO8nGe37WRnRQUWm40fr13HOK2WrJihR4489CvvrbANhyn549i5+QS501OZtWAif/vNx1z6nZns21ZI6vjh5Y0HYgqWL8XLgwf7TL1tNjvhEUqP+5g7J6NXGNm2rbCfMNLYpGfyadskYjFmsxWFQsodt87n4Z+vYVV3Kd+xRrQ2GNIeZGxwR+4MpCIxz+zbTqOxT6DWhSr5cf58bsrO8+LZpIgjXsTefB3YhRQWR+dqHJ2rgb65v6PtxzgcneA4LT1Pkogo4i9eHAvUBtg86dcvr+PXL68b7WEECeJVgqk0Z2FRzBwWxQgPB/8pvpsJYRcwJ/pmt461Osy8XnQXFyX8lETl0GquH2j5mN2Na7h7wltDOt6XvFZ0B1nhS5kVdYPT9p60A41cAfI+p+7T3w+d1Hs16EcKq0MIqxrKZ7osLo9JYYk8eng1hR3eNbONCYngN5OvZ0pEmlf79QW+DNP3FYEcMVLR2saaw4d5//BRABoMzhEQGoWCVbk5XJ83hfGR/UOWe4Ig56SkMCclhRd27OKpb7fQZbPxr917+MuKi339EnzOjfcsQtldq37VzfMoPlHLK3/9gvgkLT9+YtWw+g7EiBFfCiMnT9U5/T1rZrrHfZwuhBQcr+63PyJcSVOzgcQEwR8mNlbDyVO1TM5NQhkqp6V1eFFA/kxw5TbIWOKWnGnckjONZpNgYG2yWolXa3yTaC5NQ6x7H0fbzwFwWHZ27zgtvdTufG0UyechingKxDqvDqUmgNJoggQZqwQjRnxB94Ks2I1qNucEgf5+nLbAPpTXkKKK5tVZP+Kb+iOsKdvCkbayYQ0nWRnFtSnnc0lCPiGSwIi+CciIkcjAytnvstnYUFjEOwcPsa2sfIAELpgSF8cNeVO5NGsiIVL3v8v3zJ7JhqIiDlTXsKO8wnuDHkUSU/omtaFKOY8+fb3X+o48LbXB0mX1Wr++pL5Zj9VmR+oD07S6ur4Hi5AQGSkpnpccjYhQEhYWQkeHierq/lUkpk5JZvvOQqZ0CyhzZ2fw1N8+5/KV09izt4S01LFb5lQXFEaCjBEO1tcwtdt8NTJk4Mgyi81Gi9lIrNJLkVKSRESRbwAgsuzDYfoUR9cBwUfEoQdRKIhjEMnzEYWsAPl53jnvGQTiPClIkLGGyTI6xUZ8yag/fUvFCu7MeGO0h+E3BPr7IRULq8rDeQ1ikZjFsVNYHDuFwo4a9jYXcritjKNt5dSbBl+pVUtDyQ5PZkpEKnnadPK04xD5kUmvO9S1jJypprcIJMf1P23azPtHjtLc6VxmLFQmCGcrsyZxY95UcmKHniIyOyWZA9U1NHZ6twxtc5Ng5rzl6wKOHqqgsb6DToMZpUpBdEwYWZOTmbdoElHRvhOqmho6UITIUId5x7hYJAJduDCpD5TJrt3hoLapnaQY76d3dnSYev8fG6NhqJ7GkVoVHR0m2tv7l9O79abzUSr7SqFfs+o8CovqeemVb4iPi+BnD18ytJMGAMGIkSBjhZs/+y+brrubU61NZHQbsJ4ukHxecpIHNq7FZLUyOSqW1y6+Gl2o56l5Z0U+HZF8+qjMsIIRI0GCjD5Wm320h+B1Rl0YORcItAdzfyIjLJ6MsHi+w3wAbA47equR9i4jnVYhbUchkRImVRImC0XuYVlff6SpLfDC2CPDvTjZ8jEv73I28Z0QpeP6qVO4MicbgDCFYqDDPELT3YfcSxEFFouVV579ik8/EMbeZbEN2O7r9Ud48W/rWXZpHt97YBmhpz38DpdP1+xi9UsbaWkUxJnouHBu+v44DvgxAAAgAElEQVRill8x/BKMOo3wsBoowghAQ6vBJ8KI3d430RAP4/sjlQl5/11d/b8rSYnOJZZDQ+U8/usrh3yuQGKkIkaaWn9Bh/5VABJiNyLvZ1AZxB2C7+PZabeYmfPWC5is1t6oxhcvvIIFyeMA+NOuzfxo+hwWJafz6NYNPL13K787/8LRHLLXCEST+iBBxhrnvDDSYqlka/2rVHQeAKDLbkQl1ZEXeQUzIvvqmlsdZtZV/5Hiju2IRTLS1PksjvshAApx36Tk+ZOrMNkMgIPLk58gXT1rwHMCvec92zlPx2IXVsg+LP8FErGMy5MeRyYWVjdPtG9kZ+NbtFqqCZPFMDniEmborkJE3wT0P8V3M0N3DRWGAxR1bHV6DaeP3126HCbWVv2WYv1OZKIQpmpXnubB0ieauHo/zDbhgeSfJ1dxV8Zqtjf+h1Pt3wIOpkVeydzo26g3FbK65F5uGvcC0SHOuekNpmLeLLmHG8Y9R2zIBFotVWxvfIPKzkMYrW2opTpytZcwU3ed03Huvh994+esr2G4SERiwmUqwmVjc9XP4YBWff8VXn8n0MLTZRIJyydkcOO0qZyXlOT6AA9pMQqfYYx6+JE0Br2Zn9z7HwqPu+e7Y7Xa+eyjfRw+UM7TL95GuHb4otW69/fwyt+/4Kqb5zIxNwkHDk4cruKFJz/DYupi5XXD+53rAkhY66G53TcCZlhYKAAtLQba2oYecaTXC8KxSjV8oW8soVH5X4n2IEGGyq9mL+KKjGy+KDsFCGJIjzBS3t7KivRJpGoi+Ml58/nxN2PH/LO+RT/aQwgS5JzHdi4LI3prE2tKHyQ6JJ2VSb8GQC2NotFcSqgk3KntgeaPmaG7muvSnkFvbWBd1Z/Y2SgYo14Qc3dvu+9nfkCX3cSzJy4b9JxA73nPds4efcFi7+TD8l8AoJCEcWnSo0hFwqppmWEPG2r+xpL4+4kLmUizpZIva57G7rAyM8o5Z35j7bNMj7yq32s4ffzusr/5I+bH3MWc6Fup6TzGV7XPoJELpdVywpe5/X6cztqq3zIpfDH5umsxWlsRdVcEignJID40i8Ota3vFqB6OtX2BTpFKbIhQIUcmDkUtjeKShF+gkkZSZTzCl9VPE6MYT5raOS/UnfejZ/yAW68hSH/aDEbs9sApQQdCRYtwVehoD8NtHr7gfK6dPJlIpe/GvDQjg3FaLdHq4QtGv33kvV5RJGOSkE9+yRXTyZ6cRExcOAqFDLO5i7qaVo4dqmTdx/soPFFLRWkjv/nZuzz90m3DHsN7r23hB49cytKVfVUOZs6fSEJKJKtf3DhsYSRSE1jCGkDTMESLwdDpBDGtpcVAc7OBpiZ97zZ36egwUV8vrKhGDFDVxuGA9V8e5qP/7QOgsqoFkQiSEiK5bOU0Lrpw8pBTePydMA+Eok7jWmz2VsJUN/pwREGCDA2ZWMINWVMRi0SsmpADwBPbN/butzkcyCXC3DAjQketIfDSdM9GS7tvrr9BggRxn7EYMRK4xZODBAkSJEiQIEGCBAkSJEiQIEGGidsRI4db1gJwWdJjyMR9K60R8sR+bWNDM5kbfSsAOkUqk8IXUdN5dMB+RaKzazM95zzzvAOdUyYKwWLv5IPyRwiTRQNwccLPnSqj7Gh4kzzt5UzSLO7tZ0rECg61ftovYiQmZILbr8EVKappTNWuBCBSnkxV52EONn8COEeMwODvx+kkq/LI014u/CFPdto3VXsZX9c+w/yYu5CJQ7E7hBzz4+1fMyPymt52Kmkk82Pu6v07Qp7A/uYPqTOd6hcx4u774e74gwxMIK6CRGqUAbW6fM+smT4/x4zEBGYkJgy7n+2bT7B3ZxEA1906j9vvXQLQ7/2WySWow+IYnxnHpatm8OrzX/PO61s5cqCcb78uAGD+4qwhj6OuupVJk/unHE3MTaK+evi53sFUmj6ys4XvTWGhULb3yw1HuO47sz3qY/Pm4zi6A88mTer/PXz9zS28tWYHSxYJvjpLF+fgcDgoLKrnr8+sp7a2ldtvmT+MV+G/hCndjRix09jyY0QieTBiJIhfEqNUUdLWwviISKr1gj9Th8XMjuoKYlVClJnZJlT6sjscKCSB78EGoDeasVgH9tkKEiTIyGG1j72IEbevkvWmQuJCJzqJImcjLmSi098KcRhmu+eTyJ5zAi7PKxZJ+H/2zju8rfL+27e2LFne247t2M529g4JCSFkMpKwaZkttJTSQoFCN+VtaUtLW1Ypu/Aj7BUgEEIGZIfsndiJR2LHjvfSHuf949hOHMkalmRbybmvK1fkc54l6Zyj5/k83/HpyT/Qaq/h2pwn2491fXt11lJOmQ/xXf07bvVdgqNL+VC9B4BEdXaXv5O0eRxr3dSjtjpIj+p+kTM4Zibra17gSMs6RsYtpLTtOwDMjhaGxV7aWc7uMrOz4UNKWrfSYj+NgAur0+gxLkgoPw+J7mmIQGFE8tkPH6u/3A/A0MJMbv/JpX4JUDK5jDvuuZS9O8s5fKCCdV8dAIITRpLTYyk6WElWbtc0rkUHK0lOj+2mlv/ERuA1VB+me3XypHwAPv10NwBvv72VmTOHkp7mX6DXpiYTr79x5vdlwoSBbmWWf76b+382jwVzR7qdGzM6mxdeXnfeCiMxOv+uNattLy5XMwpFcphHJCHRM24YOoqly5cxKjmNg3U1ACzMG8Ij67+ivKWRwfFJvHtkP/eOm8r7RfsZHB9kGm5XLcj9uB8cpQjWdSCYQDkImWYWyEIX6ygSN5AkJM5HIs313x8CkI8Fv7Or+COehLrPButJshPG0WA7yYaaFwGYlfqTs1oSsLssTEu+zc1KA9xFlNC9B7FvN4LcYu+Im+IJhUxJYdwC9jeuYGTcQg43rwYgJ3o8emVCZ7mVp/5Og7WcOen3kxo1CKVMw7LSn3hsM5Sfh0T3NLZGXuBV/3dgJQLl8H4x+PTseYHHfLhkfiGHD1Rw5EBF0OO46sYpPPf459RUNTF4hBh8tWh/Be//byN33Of+PA2UaD8Xq/2JhjDFGJkyRRRGsrISqKhooLXVwv33v8WvHrmc0aOzu61XXFwNwJ8f/4y6OjGWQGJiNJfMcs/iYTbbKRzubnkJUDg8E4vFEezb6LdE+/m8sljWh3kkEhLBce+4qWQZYtl1+hSX5RQAcNOw0QBUtrWQrNOz9JNlPL9nG1qlkpfmBpF5ylGCq24hMs0MZDG/E48p3J9HgvF/CK1/Bc7sJAuKXOQJL4Iit+f9n0UkzpMkJM5HBOECFkYSNQM51LwKh2BFGULl158+AZ/96pUJzEq9m2Gxl/Je+QMAJKizGRV/OSCmzE3W5lNvLSNaFaRqHiANthNd/q61HPfoDhRKRsddwfa6d6k0HaCkbSsA8zJ+2aVMWdt2ZqT8gExdIQBOwU6zzb/MFxLhodlo6eshBIwkjISP5ibRKislLXCrjNT2Ok1NwS/gF39vKgqFnLde/IbGejEbQFyCnlt/eimXXxe8a1IkXkONreERRmTtCth9P5/LQ798F0EQqKlp4f5fvMXgwWmMH5dLRkYcUToNFouN06db2LPnBPv3n3Rr656fzEGpVLgdnzalgL37TjAgK8Ht3M5dZUydnB/6N9ZPiNKo/CjlxGxd57uYhEQfs2TQcJYMGu52PCdGtDD7bOnNHK6vZYAhlnhtzze4BOsqwIVg3YhM5jlYtmDbitD6Fzh3M9BZhqvxx8iTPm8/EJxLTyRa1kpISEQGfj+dRsdfzr7Gz/i84k+d8Th0ijia7dXYXWYKDBf1aAAd8S8Ewd1fsKNPoLNfX32magczv10A+LLyL8SpM8jWjwNgStLNfFbxRxI1ORQYpiPgot5ahktwMix2To/G7w8njHvY2/gp2fpxnDId5GjLN1ya9jOPZb19HoEQrUoi3zCVb08/j1IuLjryDVO7lIlVp1Fu3ElBzAzsLjOba1/HSXA7ha6zxh3se+gvHGp4qvN1fuz30SgSA6pfb9lNk/UQcZqhJGrHey1rsth6NMa+xN8d2P7C39dvAGBp4QjyE9wXhr5YVXyMypYWRqWlhSSOiDe0WjV2mxmLxR5wXbPZ3t6GPwtB31xxw2SuuGEyzY1GrBYHyWkxnYv4YImJwJSybebw3qvjxuVy772X8cwzX3fuyhQVVVNUVO1X/VtuvohZHqxFACZNGMgzz6/hux2lAOTmJOFwuCg/Wceu3eVcs2QCb769pctu0M03TQvyHfUPtGr3+6HN+A5W2w5s9kMA2OyHEQRRpHY6aymrSPfYVqzhp8TH/sZnnzIUCIKdVuPrGE2f4nAcxyWIVj1yeTxq1SgM+pvQRS3w+304nTW0Gl/DbFmH3VGOIJhQyBPRqMej112DLmqezzbqm35Na9trAGSkrkOt8ny9eC6/GrVqhNfyVttuWo2vY7Fuw+k8jSD43unPzjyGvJuFt6fPEcAltPb4czzfUckVjEpOC74h2w7xf/VYkHueAwktjyOKIkpkhgeRqScjWD5HML4CjhIEsxhbTxa1NKihhEuUlpCQkPBbGDGoUrgu959sqnm1Mx2uU7ARrUxifOK1Pmq7s7n2f+ys/xCHYAXg04pHkcuUJGqy+f7A/3bpE+js158+BxlE3+im5Eo+r/wTN+Q+RYJ6APmGqVw14I9sq3uL7+reRi5TEK8ewMSk6wMefyDMz3iIoy3fsr7mJVQyLRMSr2NEXFfzc38+j0AZE38VH5z4JaPiFwHu7jfz0h9kdfVTvHrsFnTKOMYnXNvF1SYQzh1/qN5Df6C46bXO11nRiwIWRhoseznU8G/SdDNJTPMhjIR5sRUOIm23/4Vt2wEYn5nZI2Fk5dEiPj18hAVDBoddGEnPjKe1xcyB3eXMnlcYUN19u8oAyPBgFRAMsfGhT60bHRVZ1xD0joi5+KpxZGTE8cwzX1NZ2ehXncTEaO7+8Wxmz3bfRe7grXe3kpigp6y8DqDzf4DkJAPfbjjqVud8EEbUKqVHl7TGlr/hdPonOPUEARtVNQuw2d0DljudNZidqzFbVhOtv56k+H/7bK/N9CENjQ/jErrG+XI4q3CYP8do/pwo7UySE15ELo8J2fsIhKaWf9HU8nfcrAc8IJeL1m0qZS4yL9PSUH+OEv4jtItQMrXn1OyCdSM4johlou9Gpr9DfK0aAfaDCLatYPlaLBykMNJitPouJCEhIdEDArJnS9IM5KoB/89rmVvyXnI7NjX5ZqYm39zl2LTk25iWfJtffQJe+x0Tf9WZDC1nMTHxBiYm3tDl2MDoyQz0EFz0bPx9D/5wW/6rABQYpnst58/noVGIUcbvH7bKr7474oIMj73M4/nUqCF8b+B/fLbjz+fh7/d5IaJViq5brfbjPsuarIFbBvQ1Om338W7OR1IN4n1YVFvno2TwTJiaT9HhU6z6fC9XXTeJnDz/AkGWFJ/m6xV7AZgyY3DQ43j9uTVMvGgQw8d0H+MiGPRRkXcN9ZZ116SJebz+v7vYvLmY7dtLOHKkioZGIyaTDa1WRWxslOhiM178rZw1cygqlbv7zNm88cqdvTH0fodW7XnKk5b8AYLQ9dlbU/c9HM5TyOXxpCV/5LGeopud83Opa/g5NvtB1Kph6HXXolIOxOmqB8Bi3YzRJLbfZnwXrXoy0fobPbbTZvqgvb2fAQIymYZo3fVoNZORyXQ4nBUYTR9jte3CbPmW6tprSE/5DFkvuT8DmMxiNsGmlicAUKuGkhD3GGrVGMCF1bad+qbf4XCUAZCS+Bq6qPl+te3pcwRwuuoD+hwleoCrQfxfmef5vPld8X+ZDpn+tq7nNLPBthWhQzgJciiRaFkrISERGZwfubskPHK0ZR2JmhzSo7rfOZQIPypZR9o83zu+kfiD78k0/XwmRiMuMupM4TfnvfLaiXz8zjbMJhsP/vh17vq5KHLOuqwQldp98Wu1Oli7cj8vP7Mau81JtEHLVddNdCsXKJ8s28K4KeGLO6FRRd5PkbEX71W5XMb06YOZPj14ketCprtnlUrp4dput7CUyZQ+XUx8YbMfbLdieBLoet8a9N9Dq5lGfeODALS0veJxQe9wVlLf+HD7XwIKeQJpyR+hUnXNGBcT/QMam/9Cc+sz2Oz7aWz+MwlxjwU1/kBobn2m87VMpiUlaRlKxRnLuijtHFITs6k8PRtw0mpc5rcwEorPUaKHCO3Pu/b5TBdczQjWteJp7SKQGbqeV7Snem8XA4MlEudJEhISkcHZs9HQOItL9Cl2lwWTs5FaSwn7GlcwN+MXfT2kCx5Xe9wWp8u3f3VvLrZChaabXdjzFYVcDkCbLfzfVUJiND97eBFPPPoxzU0m/v7H5QA8+/cvGTQ0neTUGDQaFRaLnZrqZo4drcLSHltEoZDz8GNLMMQEn1FKhhhsNVxEorjmcglYbI5urRAk+h8qpbxP+lUq0kmM+yvnLuY7MOhvoqX1P9gdJdjsh3AJbcjPWYC2tL2EIJwRY+Pj/uAmiojIiI/9FWbLN9js+2k1vk6s4acAKBQpoXpLHnEJRqy2fZ1/azXTuogiHahUg9GoR2K17cFm2+13+6H4HCV6iDwaXM3iv3MQLMuh3eJKprvavW5H1kchNL+ZkThPkpCQiAykGd15Ro3lGB+f/A1KmZqJSdczJOaSvh7SBU+T9QAAKoXBR8nI3AnRRuBufzCcbBInhlHK3nnfly4YiSAIPP23FZ2ih9lkY9+u8m7rxMRG8dCji5l80aCQjGH6ZSPYvbWEAQP9c+UJFK0mMq8ho9kqCSMRhFzeN8KIXnc1Mpm3lNQyVKqh2B0lgIDTWYNc2XVBbzJ91vlaLotGH7XYa3uG6O9T3/gwgmDrdG8xRN/e8zfhBy5nPWfHFPEkinSgUGQAe3C66hHaY5P5cvkJxeco0UMUA0RRxHEIOPvacyIY/098qSwA1Tj3uu2BhgmRS5c5Al2OJSQkIgNpRneekakr5KdDlvf1MC54XIKDKuNqAEqa3wYgVu3bHNtqCy4rUF8QqYvannCiqYnlhw8DkB0X12v9zlk4ilHjcvj4nW0ArF9ziNrTLW7lMgckMHv+SK68diKxcbqQ9X/z3bP580Pv0lDXytBRWWjOSXk6Nkg3mw4rHIVcjtPlCqqt3sQSgffrhYxC3jeGsRq196DbAApFaufrc7O3OJ3VOJynOv9Wq0cik3mPy3N2nxabGHDaQHiFEbm86zPR2RGXwgNOZy0AMpnK53vpINjPUaLnyNRTEewHEMwfIdNeIR5UDkJo+xc4RZFeprvNc+X2eDLIQxMIXLIYkZCQCBcXzopGQsIPyls/4nDDc92e31T1A69R8zuwORsR6LrAyzZ42+ETiaRFYQfqXrKc6AlfHC3iRFOTx3Mri4ooqvMvgKrD5eJkUzNfHC3CbBd3qy7JHxiycfpDSlosP7pPzGb1o/vmUl/bSkN9G2aTDZ1OTVJqDHFhyBgDcPO8fwBwZN9Jj+dX7vUelNtfNGplRFlNOZ2Rd79eyMj7SBg5e7HeE5zOmi5/e7PEOFMm66z6VUH17y9yeQwqZQEAdscxrNZtuFwtbplxnM5qbHbRklKjHoe/ntzBfo4SPUemux7B+Bq4WnDVd7jLyKFjnqPMRRa1xHNl+x6xDUVOSMYSSb8REhISkUX/XdFISPQBKnkMLsGO3eW+Gw9gc7r71/rDAMMVZEUv8FnOEYELLYWi/4Ynen//ATaUlnk899GBQz1uN1mv59ZxHkyGe5HEZAOJyb7ds0LBBxt/0yv99NWOfk+JxPv1QkbRR640MllwcX7OTcvr3Z3EvU+XqzWo/gMh1nA3AHWND+B01VNT/0MS4x9vF0wEbPbD1Df+stOaI9Zwr99tB/s5SgSBIhtZzO8RWh6lUwzp+F9mQB77D5B5iBUlmBDaLZbww+LHH2x2Z0jakZCQkDiXvpklSEhISEhISEhISEhISEhISPQDJIsRCYmzyNDPIV0/mybrIWrNW6kxbabesqvzfJQyDbmnXZFzUMqiiFblApAZvYB0vX9BcJ0uwXehfkZf7cL6w71TpzA4KZHN5Sc4UlNLKD7dwtRUnrx8AQm6C2f3Mtrge4c6FPSVq0NP6c+ub+Un6nnooXcAeO/de/p4NBLBIJd3DSDq8iN2xtnxNeTy0FiW+ROzI1p/EwBW215ajW9gsW6gsnoGMpkOEM5qQ0587G+J0l4akrFJhB+Z7gZkqmEI5vY4dq5mUOYj093QbfwQwfoNyLQgi0IWdWVIxiFZ6klISIQLSRgJAofLxbEmMbhYeXMjVcZW6swmzA47FocDRz+eNHvjbzPnBVznuR3bWHZgL3VmMZ1guj6aL2+8FZ0q8DScFoeDOcte45+XLWBSRpbvCiFGhpx4TSHxmkIGxd3BitKpONuj5k9Je5YYdUHY+o7EmAX9eTE7LjODcZmiP369ycS646U8svIrAK4dWUh+on/B4OQyGTEaLSNSUxiWEp7MLBL9W2TzRH+eoLe0mKmr6z0XConwoVCkd/nb6az0WcfhrDirvueYJDI/Y3uc6de/mEwAifF/wyW0YTR9JGabEWwgU6BU5qLVTCEm+g7UqpEB9S/hTnOjkeZGEwlJongWHYL07F5RjUamGu13cZl2ITLtwpAOoT8/dyUkJCIbSRgJkONNDXxVWsy6EyXsrzuNxXH+ZSUIVBj57lQFT27dyNPzLqcwOQWAOrOpR6IIgNC+r6+SK3pUP5TIkBOjHkRje8rdcNOfd6C7Qybrv8LI2STqdFwzcgRPrF9Pg8nMZYMKmJ2f19fDkjgLSRgJHcY2a18PIaIJVDQIJwp5EiplXnsaWrDa9iMIFq+xRqzW7Z2vu8vmcnZ6XJerFvCeOc1uP+j3mBuafo/R9BEa9URSkv6HIkQZSSRE9u8q5/l/fMnxomoAfvarywFYdPUEzCYbL/xzJXMWjaZwbGgCnvYnInGeJCEhERlIwoifrDtRwgt7t7P1lOesDBcye6qryI2L5/JBQzqP5cbF97i9KKWKjbfeGYqhhYQY9eDeE0b68UKrOyItYObwlBQ2lpX39TD8pqGurXM30BsV5fVs3ViExWwnJy+ZydMHoVZH1iO+P1sfeaI/CyMmkySMBIPo+gFOZwOCYEfmhwtlONHrltDU8iQAgmCizfQhBv33uintotW4DBDT4eqjPO/YKxRpna9ttkNoNTO67d9i3YLDj+w2dkcpAC1tLwGQEPeoJIqEmKMHK3nknjdQqZSMm5zPrm3Hu5yP0qk5drQao9F6fgoj/fi5KyEhEZHIQNyV92vWXNRaGtbRdDDY0LvpL/2hvKWJ325YzYaKsr4eSr+l3mImWq3u62GEjQTtaE6bNwIgl0XWQrM36E87q/4wNDk5YoSRk2V1/PCG55k4tYCfPDCfjCzPguNHb2/jhadWIZwVoyZzQAJ/+vdNZA6InEVJhBgfnUX/jQlkNHoXRrZtL6H42GkArFa72/kf3HZxWMYVKaiU+djsBwEnJvMK9Drf6dbDiSH6DlraXgXA5WqksflPaNRjUKtGuJVtbP5rZzrcaN11XQSQs9GoJ3W+bm57nmj9dcjl7s8Yp6ue+qZH/Bqn01nb5W+j6ROUigwUihSkeP+h4f9e+IaExGieeeMu4hL0zJvwqFuZUeNy2LjucO8PrheQLEYkJCTChV+rvN/sfyLc4wDg/WnP90o//rK6/Di/WPsFLTZp580Tt3z6IburT9FmE3PKD3z2yc5zi4cM41+XibtULVYro196ls233cW/tm3my+NFCMDto8fxwOSLurQ55qXnaLFaEIBXLl/C7Fx3V4dPi47w3I6tlDU3AZBhiOHG4SP5wdgJKMKwsso2XEW24aqQt+sJhSLyJo5OIbImKZOzs9h96hRx2t4JKBoMG9cdQXAJ7Nx6HJ3es/i4Z0cpL/z7K4Rz1uiVJxv4/QPv8MJbPwZAqez/11akBR9WKvre3a872rwII8ve2cqrr68nb6AYL6ektJb8vBROVTXhcLi4fKH/MQTOV/S6JRjNnwJQ13g/NvsBNOqxgAKX0IbTeRqNeiJazSTvDYUIhTyB5ISnAaipux2Xq4mqmoVE665Dq5mKTKbH4azAaPoYq20nACplAfFxf+y2TY16DBr1eKy2nTidp6k8PROD/g7UqkEIiClRbbZ9tBrfwuVqRKMeg9W2x+s4xc9IFJbsjuO0tL3UaT1yBjlyeSxq1VD0uiUY2gO2Qv+9n/oTh/adZPENk4lL0HdbJjElhoa6tl4cVe/hdEbW74SEhETkIG1/d8Onx45w/9oVOM9dbUh08sLCKxEE+Ne2TWypPMl7S2/oPKf0ECvgnpWfsXjwMH40biL1ZhMKmXuZPXfeg8luZ8QLT3vsc/2JMn79zdf8edYcRqeIu2AlTY08vPYr7C4X90yYHKJ31zdEWowFAFeELWYvycvjkrzIiC1yYM8JAIaNzCIu3vMk+L//WoUgiMLHHfdcypjxuaxbdYD339zCybI61q7cD8Dcy/v/YjfSrqWeuJEtX76L19/YiEIh5+4fz2b27OFdzv/6N++HZGwVJxu6Pbfiyz08dP8C5s8Vg19eec1TvPjcbdjtTh5/4nMy0uJCMoZIRhc1n2jddbSZ3kMQLDS3PudWJiHusV4TRgCitHMASEl6jdqGn+JyNdNqfJNW45tuZbWaSSQnvopc1v3iGSA54Vmqa6/F4azA6aylqeVvHkrJiIt5AI16LKfrvu9jlGLcNUP0HTQ0/R7aBZauuHC5GrFYt2CxbsFoEgWo1KS3+txlKRKw2xxE6bxb6ZqMVlSq81NoEqR5uYSERJjwSxi5ImNOt+dkyFDKlRiUer4+vYFTZtE0N1WbRI4ukzh1LGq5Gqcg/ji22Fs5aTrFCdMpAPKis7k5ZymZUZ5NPfuCzZUnJFHED6KU4gRGKVcgl8l8BludlpXNLaPE3aT8+O7N+70tNp7evoVbR47lqozaUWgAACAASURBVMHDOo/lxsVz04jRLDuwN/KFkQi0GIm0xWwkcaJMzAIxenyux/M7tx2npFh85t54+wyu+d5UAAqGplN0uIq9O8vY9M0RIFKEkciyPurJ/fryK992urk8/czXbsLI1q3HPVULKXX1bYwsPJPxSyGXY7U60GiU3HHrDB585F2WLvYcsPNCIinhKaK0M2kzvovVvh+XqwW5LAq5IhG1ckifZVWJ0s4hK20rLW2vYraswu4oRRDMyOWJaNTjiNYtRRe1yK+2lMpcMlJX09L2MibLKhz2EgSsKORJAGjUEzFE345WMwWH44TXtqy2vdTW/wAAh7MSpTIbfdQiFIoMZLL2hbwgIAgWHM5KTOYvcDgrsVhFV9VW4+vERP+wh5/KhUP2wGT27y7n2lsu8nheEAS+21hMwdB0j+cjHXkEbiBJSEhEBn4JI7fkXu2zzCul73LKfJqC6BzuzLuJvOhsr+WrLDW8fPxt9jUfYU/TIQpjh3gt3xs0WMRUsz+/gEURjSJ8RkRjU4P/kT5SX8fOqlP8Z+c2j+cdLpdHa5VIQRmBwojk7xs+mhqNAAzITfJ4/ouPdwFisL2lN07pcm7qxUPYu7OMkuLq8A4yhESaK01PLLz0ek2nMKLV9M3ueFysjvoGI5kZYjyJ1NQYioqrGVmYhS5KTWOTsU/G1R/R65ai1y0NuF5i3OMkxj0etvJyeRxxMb8gLuYXAY/Nva1Y4mIeIC7mAa/llMpscrM8B2AVBBO19bd3BmjVamaQmvwWMi/TzFjDT6monoogiHMvs2W1mzAS7s8xEll09QSeevwzXvz3KhYtFQXMjoCk5SU1vPXyeooOVfK7J67ry2GGjUicJ0lISEQGIVkF72k6xMqqb0jSJPCHEfejVWh81knXpvCr4ffw4J4/s7xyFaPihjEq1nuquHDzxLYNANSaLpxJYZRSxbjUdCZnDGBK+gDGpIRvh0GrDO5ycwkCZrudByZfxDXD3APOgWcXnkgiEl1pJH/f8OGwi5Z2eg/xRVpbzGzZUATArMtGoI/u+txNy4gFoKkhcp5nkWZ91BOLkd/8+gre/2A7MpmMa6+Z6LXs2LE5jB3Ts6wSu3aXs2eP5yDDo0cNYMu2Y4xqtxqZNqWAf/x7JVddMZYdO0vJzfEsxElIdIfZsr5L1ppYwz1eRREAhSIFlTKvM1Cs09m9+5fEGRYuHU/psdN8+OZmPnxzMwDPPfFFlzLX3nIR08+xRjtfiETLWgkJicggJMLIqur1AMxJne6XKNLZuUzJJSlTebP8Y1ZWfdOnwkhRYx3vHe2dlKx9SbRazfjUTKZkZDE5fQCjktMiRkyQy2QMS0qmqKGetGhDr/ZtcYouDVqF9wVDm72MatN6nC4zBnU+AGm6Gchl/t0XkbgTYnN48iGXCAVROjVtrRZaWyxu59Z8ub9TOJl3xRi38wql6F9us4f2+3E4nCiV4fFdt9kdYWk3XPTkfh05cgAjRw7wq+y0qQVcfbV38aQ71GpFt8LIrd+fju6sGAXXLp3IseM1vPjKN6SnxfHwg57Tu0pIdIfDearL3wpFqs86gmDH4awMqI6EyD2/XMjMuYV8u+oAFeX1nXE3MgYkMHvBKArHeLfajmQicZ4kISERGYREGCluT+eb1YM4IelRqV3a6Cte278LVwjcZ7JjYsmJiSNWE0WcRkvUOVYSL+/b4TXB48UDctGr3HeH7U4nFoe4aKizmKhsbaG1B9lyrh1cyB8umh1wvd7E0W4S6vDgonHfpGn8+IvlDEpIZF7+IED0pz1aX4dTcLFkSOh3SNrspaw9KbqTpeimMTLxYfQq94XN8eZlHKx/EoGu49arspma9ix6le+JikYVefGQLTb3VJ/9nXqTiUSdzmc5AdhYWsaeqmrUCgVjM9KZOCCr1xIUZ2QlUHT4FMeOVjFn4ajO4y6XwCfvfQdAzsBkho9yvx6NbeLzQa0O/ppyuVy89+oGVry/ndrqZt5c9RBJqTGs+XwPGq2K6XM8W3D53X77szfSRDZ1mASiDmJionpcVx/dfdalrMyuKVmjotQ89vslPe5LQkKpyOzyt8n8OWpV95tdgmCnoenXuFyNncd02u7j2Um4Uzgm+7wWQLpDEkYkJCTChfR0kZCQkJCQkJCQkJCQkJCQuGAJyfZ0m0MMnNWReSYQHC5Hlzb6gjabjU+KD/eo7tQMUa2/cdgoJqVnkaaP9lr+/w7t6bT88MSvp8xiaIJ//t1Vba3srqli7YkSVpcdo8nqbm5/Lq8d2IVTEHj0otnIZb217+0fT27dyMt7dnZ+Pj/6YjlKuZxBCYl8ccMtAMwZmM+Lixbz7I6tPLdDDMCqVMjJi4vn7vHhyUhzyrim0wqkxrwFpdw9/WGd+TsO1P8DPNgDGe0n2Fr9cy7Jeh+5zPstp4uKvFSFVltkuT/UGI1c/N+XmJqTzc+mTWVshue4Om02G3d++AnbKyq6HJ+anc1/Fl+BQeO/22BPGTMhl6LDp1j1+V4umTeS3PwUAF57fi2n2tOxLrnR83VfeaIegLh435Yxvvjojc0sf2srC6+ZyLIX1nUeVyjkvPfqhqAtRiLtGupAp/WeMjNYgrEYidaH//qUkOggSjsLpXIADsdJAJpansTuOI4uaiFKRTYymQpBMONwVmGz7cVoXt5ZVq0Snx/R+pv6bPwSkYNkMSIhIREuQiKMxKoM1Nsa2d98lGlJEwKqe6D5KAAGlftis7dYe6IEsyMwd4AxKen88aLZjA4wWKlWofQqjJjsNr/bSo82kB5tYGHeYGxOJ58UH+K53dsob2nyWu+Ng7s5bWrj2TmXo5IHbwr+8LQZwIxuz8doNJT+1Hu0e4AHpkzngSnTfZabnZvH7Ny8QIYYFPWW3Z2vEzSj0SjcUw13iCJymZJhCT8jWTuRiraVABxrfp02eykVbV+QbbjSa1/hXmiFA2uExYVYVVSMw+ViQ2kZN4zqPt3mIytXuYkiAFtOnOC+z77glWvC73qwcMl4Pnp7K22tFu697WVk7amshfYgpVnZicxd5DkN7+H94tgzByQGPY4vP9zBfY8uZvLFQ7oII7kFqZxsTykcDJF2DXWg04ZXyIyN7bmopT9LGLnlBy8FXP+NV+7scd8SFx4ymYaUxNepqRM3MRzOCoymTzCaPvFaTxc1n6T4f7e3EXkbA33Bx29vxWF3dpuuF+Afj37C2EkDuXRh/0/THiiqMLswhpp7rpnOTZeN6+thSEiEHFk/22APBSERRobHDmJD7Xesq9nM5MQxjInzb/dwX9Nh1tZsEtuIGRSKofSIVWXFAZW/buhI/jR9DmpF4A9nrVIJXkKDmAIUaDpQKxRcN3QkiwcN54W923lq52aPMTo6+Kq0mPvWfMEzcy7vd5Yj/Y0225n4N0lR7sJfjXkLzTYxO8iguB9SECtODGM1wwBosh2izrydKuNan8JIdAQKI5YI2+3fdlIUDLRKJbPyBnZT5iQrj4rfaZRKxd1TJpGo0/Hajl0cq6/n29JSNpefYFpOeP27M7LiuefBBTz9xBcILqFTEAHQR2t4+I+LUarcn0Nmk439u8XAmyNG+xfo0xs11c1keUgZLJPLcIYgLojFGlnXEIBapQxLFqlnn7ml8/XAgck9budsYeSyS8/8JstkMixWOx98tJ2xo8WMN7m5SaiUCsrK69i1p5x775ZiPUgEjlo1jMw0Mbtfm+k9TOZV2O2HcbrqEQQ7clkUcnk8KmUeGs14dFGLOq1FJPxn9ed70ek1XoURs8nG8ne/Oy+FEX2EzZOcTgF1BMaPkwg/rXYLfz34GZvrxHXo9OTBPDLiCgD0Ssnq0x9OmRu5fN2TXY6NiRfnNq9ODXyDJyR36sL02Wys3Y5TcPH4oeeYkTyR6UmTyIvOJlbVNXtIq8NIadsJNtRtZ33tNlyCCxkyFqX3XUDQLadO+l126eDhPDFzXo/70ii8f+Rme3CBLNUKBfeOm8K0zGzuXPkxDRZzt2VXlBzFsF7NX4N4PxcC1rNSCEar3BfS5S0fAqCU68iP/b7b+TTdLOrM22mxHfXZVyRajJitkRV8tbhOdDEZn5mBppsU0i9s2975+vnFVzI9V3zIXpKfx6UvvYLZ7uCzw0fCLowALFo6nvzBaaxZuY/WZvF+zh6YzKIl44ntxk3mu03FaLQqtFFqLp3fvVWMv2QMSKDoQCWZ2V2tTzatOUTekOBTfJsjMICvPkzWIsOHZ4SknbS0WG68YQoAN980rcu5P/55OXfdMYuli8e71fv8y71s31nKvMsKQzIOiQsLmUwM+mvQ34JBf4uP0hI9obqqicU3eHcdzhuUyt4dfZvUIFzooyJrnhSpFpES4ee/xWv48tTezr9XVO4hSSOum38+VFqb9QUhEUYKonO4OXcpb5R9iIDA+trvWF8rZkxQyOSo5Wrs7bFEHIL7A+KmnMUMMnjeuQ03J1qaqTf7F98kPy6BP824LKj+tN0sxDroqcXIuYxPzeC9K2/gxs/fo9Zk7LbcO0f2MzQxmdsKJTO/7nBx5js5N76IzdVMtelbADL181HJ3WPM6JTiQudsgaU7Iu0HH6DN5Du2TX+iurUVgCHJnnfjK5pb2FBaBojxRDpEEYAUvZ6ZAweysqiYfdXVYR9rB0MLMxlamOm7YDszLxvBzMtCtxN7450zeer/fUrZsdMAfL18F2XHa9iw6iCPPh18XIA2U+AZtvqa/i5ixsfrufPOWR7Pbdl2nNtv8ey2OHrkAJ59fk0YRyYhIREMFrONKB9zBa1OjckYec9Vf4g0i5FIjaElEX52NZS5HdvdWN77A5HoJGR2wFdkzOEXQ+4kXh3b5bhTcGF2WnAIDjdRJFYVw32Df8DizLmhGkbAHKg77XfZ30ydhU4Z3C6h1ofFiDFIi5GzKYhP5OX5S9AqlV4Fmce3fsuh+pqQ9Xu+oZSdEUPsrpYu5ypaV+ASxO8s23CVx/odAVc7ynmjvy+2PNEaYYvaDqusJL1na4uPDh7sDKF787gxbucHJYlWE5XNLW7nzldmLRjFb/9xA/t3lhGl1/DG82upKKvj9/+6kUkzhgTdfqvJQmuECWyReK92EBWl4uChSo/nDh6qRKuVzL4lJPor8QnRlJfWei1TWV5PTFzwgbf7I/qoyHIxsEagRaRE7+ApkIFCJkchkwIM9xUhnf1MTRzHxIRR7GjYz96mQ5SbKmm2t2J12lDLRUEhVhVNjj6LUbHDmJgwGpW8bydgpc2NfpUbGBvPJdnBB/zsznS/g2Bdac5ldHIav506C4DfbljtsYzN6eQX677ki6tvkeKNeECvyqLJegiAZuthBkRfDoCAi5KWtwEwqPNI0Hr25bW72gCQy3wvpOKie56Foq+INGFErVRgtjuwObvGxugQQz4+KH7X8VFRzM53v+c7stGE+l7t74yfVsD4aQWAGPy1IxBsKGiJwJ1Ngy6yJudnc9XlY/nXM6vYu190Iy3IT0UGHC+pYfW6Q1x3zaS+HaCEhES3jJk4kHUr97P0pikMLEh1O19xop7VX+xl6sXBi9b9kUizrDVaLqy5goT/jEvI5UhLVZdj05L7LuamRIiFEQClTMmUxLFMSRwb6qbDgr/CyA3DRnlU9gKlt1xpzuZ7w8Vd7+XFh9le7XmX8Eh9LR8WHeTaIZJf+bkkR03qFEZOtH5KVvRCDOoCDjc8g9EuLiw8xRbpoM0umsVpFPE++0qIibwdnkgTRpL0ek42NVPT1tbl+KYy8Xs62dQMwJIRw1F6CK5pbc8qJQ9D4M1IwOFwogxxVoBIdKWJxHu1g1u/P5201FiWfyZm3Nq4WQz8lpkRz8/vuYyF80f15fAkJCS8cP1t01m/+iA/u+UlLrtiDAMLUpErxBlq+fFaVi7fhcslcP1tvrP8RSKR5koTadaQoaLS1Mhd214BYJAhjX9P6H6efKHyo0GX0mgzsbm2CLlMzsLM0dyad37et5HCBW8vW93W6le5SWlZIenPlyuNKQy70B2Czq+mzGTpJ291W+6fOzaxdPAIFJLVSBdyDFdzvPlNAOyuVr6t/B4y5AiIWX+iVTkMiL6i2/qNln0A6FW+A3XGR+BiK9J+9IenpHCyqZlvSkpxuFwo5XIE4LktWzvLyGUybhzjeXFYaxRjEulVF05qSZfLxXuvbmDF+9uprW7mzVUPkZQaw5rP96DRqpg+J7h4JpF2DQHEGyLvXu1AJoP5c0cyf27wgXklJCR6lwG5Sfzpqe/x5B+Xs+LDHW7nk1JiuP93V5I3OK0PRhd+YqO1fT2EgGgxRt7vWyjYVneMKnMTAHHqyP29DCcGlZY/j7m2r4chcRYXvDBSb/EdeFWtUFCYnBKS/nxZjLTZw7dzOi41g4lpmd1ajVS1tbL+ZGlIXIbOJ/SqAYxMfASAfXWPI+DqFEVU8mjGpfwZucx9kexwiddWvWUnAIla31ZUiREojDS0dJ/5qD8yd1ABXxUVc6qllbs++oQFQwbzdfExtlecuS/mDh7EwHjPFj5Ha+sASI8xeDwfTupqRSF3z/ZSKk7U09Zqwel0sfj6SeQEkdrVFx+9sZnlb21l4TUTWfbCus7jCoWc917dELQw0tDiXwDs/kQkW4xISEhENqPG5/Lqx/dy9GAllSfqO4+nZ8YzdGRWyK36+hOR9uyNNKvaULG17lhfD0FCImAueGGk0Us62w7yYuNRyUPzI6P1Eby1zWYLST/dccOwUd0KIwAfFh2ShBEP5MZcA0CsZggnW1dgdzVjUOWRE3NNty4yp00bAFDItSiIIit6kc9+dFo1GrV4W0ZKJHOb3UGb2Up0hAREu3zoEF7Ytp2iujrWl5axvj0DTQdapZJfXuzZlNHicLCnSvQHHZSY6LFMOGiob+P5f37FhjWiS5fLJXQ5P23mkC7CyPbNx1jx8U6USgWPPLYEAKWq58+wLz/cwX2PLmbyxUO6CCO5BamcLKvrcbsd1EegMNJb1l1HjlSxaVMRJSW1tLSasdudviudw3+fv83t2LbtJRS3Zxmyeki5/YPbLg64HwkJid5DoZAzfNQAho8a0NdD6VUSY/W+C/UjLkSLEZcgsL2+pK+HISERMGERRprsLWyt383RluM02JowOc3oFGJQyQR1HEMMeUxKHEOCOi4c3QeEP1lgYjShM9vzldWmxRZeZXlOTj4KmQynIHg8/83JElyCIAVh7YZ4zUjiNf6Zn2dGz+vyv7907IZU1UVO1pOGZlPECCMKuZz/LrmSH374MSUNZ2IMJejEZ9TfFswjO87zs2l9aVlnjJGpOb5do0JBRXk9D/74dRrq23wXbic3P4XN3x4F4JJ5Ytygi2YN7fEYaqqbycpNcjsuk8twOgJfqJ9LRFqMGMIbKNlotPK3v61g46aikLe97J2tvPr6evLaxbSS0lry81I4VdWEw+Hi8oWeA0lLSEhI9DWRJow0tZkvuHn1kZZTNNsjy5pYQgJCLIzYXXbeLP+Er0+vx+7qfrd7Y912/lf2AZekTOXW3GvQKvpuQWV3+Z7Ux2pCNz5fcQnqTMaQ9eWJWI2Wkclp7Kmp8ni+zWbjaEMdwxLDZ5Yv4Z2k9h/9SBJG6ltMZKf5Di7bX8iOi2PFbbewoayc8qYmMgwGprULHQYv9/vx+nqm5WSjkMtZNCT8Ef/tNie/vf+tTlFkYIHo0jdxagHJqbE8948vPdZLTo0hJy+Z8pJatm8WzVmDEUYyBiRQdKCSzOyuVjKb1hwib0h6j9vtoKE5vM+9cJAQE57JudAuWj/66Mfs3FUWlj5WfLmHh+5f0Blj5MprnuLF527Dbnfy+BOfk5HW95sWEhIS3VN7upmdW49TU9XsZkF4Nrf9ZHYvjqp3SDDokMtkuLrZ4OtvuFwCTa3miHMBCgbJjUYiUrkw0ypISEhISEhISEhISEhISEhIEEKLEZPTzB8P/JsS4wm/yjsFJ6tPb+RwyzEeK3yAGFV0qIYSEHanb4uRaFXoLEai1d7bqjGHf+d0lBeLEYCdpysli5E+JC0xBoD9x7v/jvob9RG4469SKJidH1g8nbunTObuKZPDNCJ3vvhkF6cqRHefH983l6U3TelyvjuLEYChIzIpL6ml6Ejw19GNd87kqf/3KWXtMSm+Xr6LsuM1bFh1kEefvino9iMxxkhKfHh+szZuFF1nzrYWiYvTMWPGEAZkJaDRBP+zXVffxsjCM5nWFHI5VqsDjUbJHbfO4MFH3mXp4vFB9yMhIRF6Duwu53f3vYXJ2L3rtVwuJ7cgJTCLEfueEIzOD1Rjgqoul8uIM0RFlAtmbVPbBWUxsq3ueF8PQeICQUZoXdRCJoz88+hLnaJInj6bS1MvYrAhj2RNAmq5GptLDCpaa23gaOtx1pzeRKnxJJXmav5+9AX+X+EDoRpKQMhkMvBhjuePu42/GNTe86/Xmow4BSGsKXMHxXsPGnmssSFsffeEMmMNJ4y1tNhNNNtNWJxdA9RelTWZJE1MH40u9GQmxfb1EAKmusG/tNcSgbFx3WEApswY7CaK+CI9U3Rtqq5s9FHSN7MWjMIQq2PZC+uI0mt44/m15A1O4/f/upFJM4JzKTJZ7REXnE4ul5GSEB5hZM3aQ13+njhxII/+YQlRUd5/OwIhLlZHfYORzAzxGklNjaGouJqRhVnootQ0NkWe0CkhcaHw5kvfAvCrx69hyPAM7lj6LH/4x/UA6KI1rPp0DxXldfzluZsDatdVf13Ix+oJeVrwcZMSY/URJYzUNRkZ0jthyfqU0xbRBXxvo3+b5H3NgaYKVlcfYF/jSU4Y62hzWBEQiFZqSY+Ko8CQypj4HC5KHgxAsrb3sxGGk4717cbaIjbXFnG4+RSV5kaMdisquYIEjZ5EjYGx8TlMTS5gfMJAFLLwOJsYHVa+OrWPTbVFFLVWU2dtw+FyEq0S43xm6xIZm5DDvPRRDIvN6KwXquQoHYREGNnRsI+9TeIEfnHmPG7KucpNwVHJxa70Sh25+izmpl3MW+XL+aTyK460HGNr/W6mJPpOZxpqNAoFDpfLaxmzI3TZQZKivPulO1wuKlqbyYkJn493RrT3G7uitTlsffvLrobjfFyxld2NJTTavAedvCh52HkljGQkR957qa6PnHgokUTZ8RoALpoZeHwQXbRonWY2hSbT1fhpBYyfVgCA4BKQyUMj3lZHUCydDlLjDSjk4ZkcHD1a3flaqVTwyMOXh1QUARg9agBbth1jVLvVyLQpBfzj3yu56oqx7NhZSm6Oe6BdCQmJ/kHxkSoWLB7HrLliYG21Rklcgji3HFqYxahxufzqnv/jtefW8pOHFvTlUMNGWqKB4pO1fT0Mv6lt8j94eiTgFFyUGesoaqmiqKWaopYqjrZU0WDzLKofbj7FuC9+G1AfNw+czv3D5gc8tsvW/JV665nP+4tLHiQt6syaqswoZtJ7/MBydtSXemyj0Wak0WbkUHMln1bs6lzTPj3x5k6RxB9+sXMZAN+cPux3nYdHXA7A9TmBbYYFglNw8W7ZVl49Loqsnr43h9NJpclGpamRfY0neL1kA1m6BH48+FLmp48CCElAYQGBt0u38N/itbQ53DfJmm2iALrfZmJ/00neKNnI1KQCHim8ggG6RAzK0CVIgRAJI9/WbgNgkGGgR1HEEzJkfC9nMYdaiihqLWVj3fY+EUa0SpXPzDShDIiaovMdsK+suTGswki81ns2hYq2vluo7Gsq4+mjn3G4pSKk7X5bc4CXjq/qckyBnGcn/AiDyvvn0Ww7GrJxxKp9765nRKDFSCQFio0kjG3ij0RsfOAmuC6HKPiqQ+B6cS6hEkUAqiJQVEtPCp942XSWtcbQoenEx4c+yOut35+OTndGbLl26USOHa/hxVe+IT0tjocfXBjyPiVCxzsfb+d/72wmIV7P479ZQu6A3ksdLtH3WMw2klPPzBN0eg2tLV0zgEydOYR3XtsQkDAi09/R3RmQqUEWh2B+BxxnLSYVA5CphoA8GWRaEBzgakBwFIOj3TJEVYjM8Etkyny/x+KLrOTIChB96jyaI+1tPMGPtr2KzUuSjf5ElbmpUxhZX3OER3a/C4DF6TsraQeydgGgMC7yU2NXmZt4cNdbHG4+FXDdClMDv93zPisqRbe7J8begF7Z83ATVqedX+5+hw01ga2zttQd46aN/+GJsTcwNXkQWoUqoO/TGyGZMRe3ig/J6UkTA/b1mZ40kaLW0s42eptErY56s3dzvJpeFkYO1dcwc8DAkPV5Llql96+90dK7KbYERFemN8u+5aVjX+EUvFvw9ISx8XlUmOrc3KJWVe/m6gHTvNb9puL6kI3jqjzfPrwZyREojETg4jYSiInV0VDfRnNT4CbDp9pdaBISg3f5MLZZePvFbzm09wTGVndF/4WP7u1x25F47WSEURiRnbUDEw5RBCArs2sGqagoNY/9fklY+pIIPf97ZzMmsw2T2cZnX+3l3h+ef5lHJLonKTmGmuozlr1JKTGUFovxnyZOGwRAlE4d8O+GzPCI1/NCy2OiKKISs1nJY/4IqkLPbQE4yxCaH0WwbQbrBlCHbgc8M8LmSZW1TX09hJBhcdojRhQBUQgYi+gu8sDOt3q0xhgdL/pBxfrYSO3vlLbVcufWl7u17PGXLbXFANy2+QVemPIDEtSBz1Vcgotf7Hqrs61AMTqs3L9zGf+ZdBsJ6mhOmYN3G4cQCSMtDjG+QLImIeC6yRpxp6PF3jdmZsk6HUU+PsvTpjYsDodPQcEf0vQGlHK5V/ed/bWng+7HG75SnFlC6DrkD/88shyAj05uCVsfMSod05KG8W3NgS7HV5za4VMY6W3S24OvRlI6OsliJDwMLEilob6N7ZuPMe8K/wPWOZ0utqwXFfgRo4Pf4Xju8c/ZsamYSxaOxhATWrPFSHTDSg+jVVdSu5BVUdmI0UtwxWAoPnaaQQWpYWlbondRb/BMIQAAIABJREFUKkPrXy3R/xk0LJ0dW4/xI+YBMGLMAJa/+x0AE6YWkJQaw+oVe7tYlQSLYN2AYHoTFBnIE/5PPCjzYcmoyEUW/xJC/RUIxpdAc5FYTR38nCsrJbIsRipr+t5FPVREKVTk6j27Wzrb56wnTfVdjqvlSjKiAvvOEjSh2RioMjdR2lbLI7vecRNF8qNTmJSUzyBDGrFqHSq5giabkZK2WnY3lLG/qQKX4GJGAO4zZ3NH/kwAZqUOo8lmosluoslmFF/bTJw01Xdx+wknLXYzP/nuNY+iiFquZFHmGKYkFTDIkEqMWofd5aDe2sbexhN8UbmHg82VbvWOt9Xwq93v8vyk25AHGHvktePrPYoiBpWWK7PGMSt1GOlRcahk4tq7wdbGweZK1lQdYEt7Omiby8EDO5fhCOGGekiEEY1cg93lwOoK3Jfd4hInfhqFKhRDCZj0aN87fy5B4FhTPYVJwU8klXI52TFxlDR1H+B066kKBAhxnN0ztNq8T7bNjtCYI/nDW2XfhlUQOZupSUPchJGillM02YzEeVE7B8b4ZzHiFCxYnQ202IowO86IW3GaEQyNvxuD2j8rIKVCfLikJcZwqi4yfkzbzFYaWkwRF3X9SG0tOytPUW80YXUGLgg+dPGMMIzqDDMuHcbObcfZsO4wWzcUMWWGfz/Or/1nLbWnRcFh9ryRQY9jx6ZiHv7LtZ0xRkJJeXVoVP7eJJzuboXtcT8qKhspLq7G5RKQh9B1CeCue/5H3sBkFs4T/YTnzB5BbGxk74T1J66547/U1LXy1Xs/J0ob2vgwALffOI3X3t5MemosSxb2vguyRN8yZ9FoPnxzC2aTjSidmiuumcgXH+0E4O6b/ttZ7oc/uyx0nZreBkAWdZ1vQeRsZCpkUVcjtP4djG+Kxy5EYaQ2MuZy/jAqPpuPZt7n8VzHIv+yNX/tcjzfkMKyi34S9rF5osxYx2/2vo+pPXHD0PbAnfcNncekRO/uXU02E1+c2sv0HgojhXFZXf4/l9eOr+eZo6s8ngs1jx/4tDM4bgcTE8XMjI+PuY5Ejbt1cao2luGxmdyYO5VPK3bx5wPL3Szvt9eX8Orx9fywYJbfY6kyN/Fye3yTsxkZN4Anxt1AqtZ9jpWsNTAkJp2lAyawqbaIX+95j1a7hWZ7aL0cQiKMpGqTaGszcrjlGNOTJgZU92Cz6IOYpk0JxVACJj8u3nch4FBdTUiEkY4+vQkjDRYTh+pqGJEUns+k2epdGPEnhXEoKDPW8PyxlR7PyWUyJiUMZlZqIUNiskjVxhGt1HLx6l/1uL8JCe6LOgGBnQ3HuDRtdLf1RiUF3medZSf76v4MQJP1II3WA6TqpgfURn5mYsQIIyAucCNFGKkxGvnF51+w9cTJoNoJtzAy9/IxfLBsCxXl9Tz60LssWiqmUJ13xRjyBqV1Ket0uji8v4IPlm1h87eitcjo8bmMmxxYSmJP2O1OktPC4z5SXtW/smD5w8CMwK0j/WVuu5C18qv9tLZa+HLlPhYt7P751BNefv52vvr6AMve3QrAf1/+hmlTClgwbySTJuSFXIi5kDhR2UBNXXizdF2/eCLXLw5sriVx/jDl4iFMufhMvLLM7ET+9vytAHz01hacDhcTLxrEgsXjQtanYN8rvlD2QBxXDOzSRiieLhlJMRFlVdvUZqbFaCFGH1qLSwnfdMTDAJibPpLHRl8NiFYSvohT67gpd2rYxtZbrKs+xKqq/V2OTUrM57lJ4nPDn0wzV2aNQyGT87u9H7ide6NkIzfkTiHaz0Co/ylajfWcmCCZuniennAzsWrf64iLkgfz1ISbuWvrqziE0K5ZQyKMjIkbzvG2ctbVbGF+2iwG6NL9qldmrODbWnFiNiE++F3NnlAQ51/Qsl2nT3Hd0NCMcUhCMl+Xec/x/fnxo2ETRoob672eVytCH6zRE88Xf4nLg/nTkJhMfjviOvKi0zzU6jnpUQkkqEVFtOGsTDeHWk56FUZ6QpJ2PBelvwLA2orFHG18geSoiSRqx/vdRn5mEhv2loR0XOGkvLqBsYMz+3oYPnG4XNz+/occra3rcRtJeh1j0v17zgWDUinnsSdv4P47X6O50cRnH+wA4LMPdnRZvP7ltx9hsdhx2M/8QKSmx/KrPy0NyTimzhrKN1/u55Z7Lg1Jex24XAIVEbiTNjA9fMLImNGiL/OCBaP48st9PPvsapKTDEyaFLzA1UF+Xgo/+dFsfnznJQBs31HCV6sP8uiflhOt1zB3TiF3/WBmyPq7kNixp6yvhyBxATJspLgj/Zu/XBueDoSOGBk9cbW2ndNG8KiUClITDRHlxltyqp4xg/r/HOl8pTAuiz+NuQal7MJzP3ytZH2Xv6MUah4fe13AqXcXZY7hk5M72dnQNS5om8PC++XfcXv+xT7bMDltrKk+6Hb8wWGL/BJFOhgTn8PS7Am8V77N7zr+EJIV8Pz0WayoWovFaeUPB//JLTlXc1HShM4Uvedic9nZUPsdb5Z/jN3lQK/UMT99ViiGEjDDEpP9KrfjdODRe7tjTIrvBdUnxYd4YOJFKMOQEnJfbZXX81EhiKXiiwpTPRtrD7kdHxqTxbMTfkSUIvTmxwA5elFsOlsYOWEMT8o3jUK0RsoxLKG46X+UNr8bkDCSlxlZmQYiZef/00NHOkURhUzG1SMLGZmWSrxWVLp/9tkKXILA4/MuQy6T02yxsLeqiq+PHcfudHLtyEL+Mn9ur403KzuRZ/93J/94bDl7d5Z1Hne5zuyUtZ0TEHXc5DweeWwJcT0I3vnm82vdjiWmxPDB65vYv7OMwSMyidJ1vT+/f3fPgj9W1jVjd/SOhVqoSE0woAuDe8S53H/ffFQqBZ9+uptHfvUeU6bkM3v2cAYPSiMxMRqt1n/3U4XC8+9Ih7g2eVI+kyfl09xs5r8vr+Od97dJwkgP2b67vK+HICEReuSJ4KwG2xbQBpi1yiZugCLzz0LbXwoykyJKGDleKQkjfcnvRy65IEWRQ82VHGjqmunz6uyJPQqYCrA0e4KbMAKw7vQhv4SRNVUH3TLI5EenMDN1aMBjuT3/4v4pjMSpYrgz7yaeLf4frfY2njv2Oq+WvstA/QCSNPGo5erO+CN11gZKjCexOkV3DoVMzs8G3U60MjzR932RZYglWaen1kfmmWON9VQZW0nXG4Lu0x9hpMrYymfHj7Bk0PCg+zsbk8POllPe3QeS/MicEyxb6o64HZPL5Pyu8PqwiSIA2XpRCNvdeMYS46Sp55YD/hCrEb/DBuvegOrlZ3oObtVfKY0QYWRV8ZlgT69eezUX5WR3Oa/5ciVmu4P5QwYTozmThqy8sYm7PvqE9/cfICMmhnunhS/H/Lmkpsfy9+dv4eBe8d795usDHNpXQe3pFkxGK9ooFYnJBgpHZzNr7ghGjs3pcV8bvnZX8gHSs+JpaTKxY5N7sKyeCiNlpyLjmjmbcAuWby7bDMCJ8nrKy888m7ZuPc7Wrd4tDbtj7RrP2SaEdjP0nbvL+err/WzacgyNRsk1Syf0qJ8LHYvFzp4DJ/p6GBISVJyo58EfvsY7qx4MSXsy9SQE86cIpg9AI8YukWl8L4IE2yYE0/vtbYTW/atgQHJEWdWWVIZ3rinRPVOTCigwXJgBx892JergsnTP2aT8YVxCrsfjh5tPYXRYfabv3VLnPoecnTaiR2NJ1cYyOCaNopbqHtX3RMhMAy5OngQIvFjyNlanFbPTwqEW7yl4DEo9Px10G+Pie/4FhYKxKemsKjvms9z6k2VcHwJ3mqQoHYPjxUVvUWP3D8q/f7eRBQMHhyQbTgefFB+mzeY9SG66Pvj0nr74rr7I7di0pKHk6sMbayZO5S76tDrCm55Yhrhba3UGtgjMTY9HLpd1sQzozxSdCI/lTag50m4tMj03x00UAdAolJjtDsx2exdhJCc+jpeuXsz8V1/n2c1buCR/IIWpvftD25FhJhSZZrojmNS7gXL0ZE2v9RUq8jLCK4y8+up634WCpKy8jq9WH2D1WtFqr7HRyOSJefz6l5czZVI+SmXoLRXPN44eO82OPWUUl4rX8LHSGioqG7vEPJh33VPd1v/e1ZMB+NGt3S8u12w4wh///pnXcfz2F4uYO8u/DZSPVuzi3y+sYWBOEq8/czt1DW08/dJatu8uRRelZua0wdx584wuAWM/WrGL95fvpLahjaz0eK5fPIEFl/o3Z7PZHKxcd5BN245xvKyWxmYTapWSlGQD40flcMXcUQzMiawNgEihtdlMY0Posl3IdLcimD8HnAiNd4kHo64A7RXIVCNEi5IOXE0IjoNg/gzBvBxwAnJk+ttCNh6AQVmRde0cq5CEkb7i4h5YI5wv7GnsasWolisZEes5GKw/pGpjOzewzc4z60mn4KK4tZox8d435o60uHstTE3ueWD/CYl5IRVGpNmPhISEhISEhISEhISEhITEBUtIg0lcnDyZ4TGDWFG1ji31O6m3ek7DmK5NYXryRBakzcKgCr91gi+mZ+X4ZTGysrQ4JBYjALOyxSjd3ixGTrW18PtNa3hi5ryQ9Nlis/LMLt+pcf0NSBsMVRb3a2NS4qCw96vzYOJlcnjP0hMsbTbRF08uC8xFSK1Skp0aT1mEuKjUNrVFRMreBrMJgOEpnq2TtCoVWCy0WKykRnd9PmXHxbFo6BA+PniIZbv39mqskb7k6IEKhhR2v8NgtzloaTaTmByYq2GkWBmdzcAwW4z0Brff9Qo52Ylcvbg9y9GcQuJ7EI/mQubDz3excu0B3wX7IRWVjZgtNh74w/uUtrtrGU02PvhsF9U1LTz+myW8/q44V3hl2cbOeiXltfzlqS+RyWD+bO9WI7v2neCvT39JdU3XGBB2u5PSciul5f+fvfMOb6s8+/B9NG3Je+94zzh7kklCIIOw96Z8QGkLlJayOigdlFFaaJlhFErZGwKEDLIhe8d2POM4jh1vy0Nb5/vjeESRvCXLTnRfVy7bR+95zyPFls77e5/n99Tx6co9XHHRZH5263wAbzckF9LWauh70EBQ5iL4P4DY8gQgmeaL+i9A/wVSjpQcBB/ABKLZ4XTB/1egdK3JfeooyxgpKK/BJorIBO/v+XAzPsgxO/hswGg1O2RTJGhDh/w76K+UPPlOzRgBaDT2bEvR6StyrM2xAUiy3+CrBRI0rr0nc7nLZpg6hJsTL+fmxMtpNDXTaGrGYDPiI5cWpKGqYAKVQ/fpcCXz4pP6NW7L8XJaTEb8Vb3XT/WHhWOkDgMr9u/sddyHBQeJ0frzyymD7/tu7UjtfWjjd1S19t1GcGy4+8sDGoyOKZ4xvu7r9NCJs/Zcrm711InJKnXbKNW9D4CfcuC+DzlJUaNGGAEorKhlRs7g/S2GA2OH2Wewr6/TxwN91FS3tFDX3kYajm+40+Lj+OxwHjuPV7o1ToBXnl1NWlYM6ZnRxMaHIHho4fDbn77FGyvv41hpLfFJYQSesojeui6PJx/+GJPRTFp2DAB/fuEmgkL6XmgXHht9pTQZCe4t91vxyq1unR/ghWdvJDsrxu3XOZNZNC+LtGT73wWjycyK/27u+vmnt8xDqXBu9peZ1nfXtTnTU3n35f+jWaenSaenWSeJum9/tJ3KKucbT/3BbLHy79fWU1nVxLmzMzCZrGzdIW0ObdlezNpN+bz5vuR1Ex7qx5QJiRSWnKTkqCRkvvHu1h6FkS3bpXkeffLLLmNlja+KcTlxhIf6YTBayDtSRWWVVHb04Re7qO8o+Xj0N8sH/ZzOVJ78/aeDOq/2pOu7fQnan4A8GlH3F+mA7VRh2wqik0WRLAwh4LcIPstcHs+YqBBUSgUm82A65Qw/7QYT5VUNZ4S4PtqI9A30dAgeoaS1Butp3T+LW04y6ZvfueV6Teb2Hh+r0ktdqU7vRhqk0hCgdH4/3h/itSNcGDmVYFUgwaqR/8s4JiCIpMBgypp7v9Ew26x8W1rokra906Ilj4AYvwBOtPbuqv3s7h+oaGnmj7Mkg8OBCDNtZjP3rFsJwLry/hn3zYh2n39BJ61OfD38h/CH0V9azI7XVct67+6gM/WdTXQqRms9OlMhxU1vdf0MEKXp26jsdMYmR/P1D47de0YqhcdqRrww4q9S0WQw0Kh37i0TptFwBCiqq2dmguMuQ2BH95ratt4Nm13BJ+9u6/reV6MiNUMybk7LiiY9M5q0zGjiEkLdLpi0thi44fy/YzKaUamV/OGf1zJllpTh9cZza7j+zvlMnZ3OC49Lfghvv7iOu393Ua9ztulNnKgbXa16VQq523cpU1PdL0x7RZGhM3ViIlMnJtoda20z2gkjly6dYOfXMVBUKgVxMcHExdh381j1/eEhCSMAX685wLN/uYaJudLn/StvbeKdTyR3/7/84+uua77y9xvQatSYLVbu/PX/KC6robpGx9GKehLj7W9Iq2ua+es/vwboEkUuXjKBn948D+1pnaxWb8jjqee/w2SysG6zZMY+MTeBixa7NqtgtPP9twc8HYIdgs8SBPV5AIjG78G0BdFcALZ6EA0gqEEWgqDIBPUsaewAs2X7i0wmkBwTQkH56BHYD5dVe4URD9CZ4XC20WzqWahwB3qrY7ZYJ60W51lswYPsjtOJv8K1/7enCiMicNbmd12YksG/92zrc9yHRw65RBjpfKEvS8/m+X5c95PCw6w/JpVk/N+4yVyenkNkLyap9fp2Pik8zMv7dtJg6P8fRnpwGLH+Af0eP1jUcqVDCUubm0taABpMjhkzwarey7nWH79iyNfVKKJJDrxuwOflJPe9qziSOFTqOgMkd5EQFERTdTX5tc7LONLCwthafozNZeXcNGmiw+O1rZIgYrS4f5dqTHI4x8vrsVpt6NtNHOxoBXrwlJagvhoVKelRpGdFk5YZQ1pWNPFuEEvuuH8xC5aN58f1+fznuTVdwkhVRQNzzx9LdHwIt9wtdSv4++8/6XO+vLJqxNHhK9xFekIEih5a33rxMprIzojpEkUALlo8vksYsdnELnNYrUbaiFEq5Mw/J53iDrPZcifCyIr/bqatvTu1+txZGfz6rkVOr3/+/GyadXr+/Vp3e/A33/+BJeeN7THL5mzlt3+7kkkzUgZ0zu4fi3n8kY/dE5AgbSYJPheAzwUeXTiMTY4eXcJIaTUXzhpcBw4vg0MmyM7KNr0ALT2IEW6jl5u61h7WeEPtROqrcK3w6taMkdHEhSmZ/RJGdlVXUtbcSFKga/qx35A9gVf27cRs67uco1PgeGrHZp7asZm04FAyQsKI0GhRy5W0mo00GgwUNtT16l3SG5emZw3qvIESqvJ3EEZqDE1uv+6+xqMOx+I07t0BDlaPY3LEX1HKBi44pcWHj6pU0YPFJzwdQp/kRkdyoLqaXccrMVosqE/r+jQpNoY3d+9hY1kZ+6uqGR9tL06tLJB2N8O07vdkePX9uzCbrJSX1lBSdJLSopMAlHZ836LTo283cWjfMQ7t624T6uOrJDVDyihJy5SyTM5bOm7QcSiUcpZdMRVBJrDwwgm88vS3XY/ZbDaUKuk1jE+W2mHX1/Rdsre/ZOT/rpxOdtLoaff3494yXvvwB0qOSZ8FUeEB/O3+i0iK8+5WeoGs00p5oiMD0fiqaNdLwsaEsY6Zo1GR3RnADY32GXMNjW2s33rE7tgdvXTcAVh+wThe/d9mDAZpl7GuoZXd+8qZMSW5/0/kLCA8KhA//4Htig7U72m0Mi41ho/X7/d0GP1m95Hjng7By1lEq3mYhZFeMPSQTaKW95613xc+fWT9DxS3CCNNZh3b6vdyRFdCg6mJdqsejVwqkwhRBZHhn8y00AmEqILccflBkRESRmaodFNfUN+7IeBbh/Z2lbUMlSitH1dk5PBe/sDTJYsa6ylqdDSxGSxquYIrM1xjLtsXidoIKtrtxZs9jaUsj53mtmtW6us52nbS4XhWQO9tq5ICrh7AVQTkghofRTihPlK2QZB68LsDCrmMjIRwDpY4trcaidQ1t3GirpmYsJFbQrcwJYV39u5HbzazvqSUxRnpdo/PT0pCo1LSbjJz60efcOf0aUyIiaKxXc8nh7q9RabFxQ5LvEqVnNTMaFI7BI5TqT2po7SomrLiGsrLajl+rIETFQ206PQOYslQhJGQMH+Ol9cRnxROTVUzbS0GDuwq67r5Nhkl4U7saC2tVPf90XJgFIhop5OTNDoyuCqqGnnwqc8JCdJyy2XTUShkVNe1EBs5cv8uvQwvEWGOQn2Avw/tehMymUBkhOPjGt/unTmjyV6s33PgGFZrd+148phwYqN6v8fzUStJS4rgYH63X9P+w8e9wsgpXH7DOUTHDnwjTut3dpQOjEsdXWWBZSfqR4VJvZczA5Xc8V5sbkQmfx4/9Ex4Z6idXK8THycejwBm29A2fl3tZexSYcRsM/O/8s9Zc3JTr090S91O3jz6MedGzOTmxCu6jFk9zfVZUm3r77es7XXcR0cO8Ztps9EqXZO+c8+kmXxRlE+7pefarOHg+uzxhPkOz5v1xJAUNtfae2dsrjlMs7mNQKV7duJfL1nj9PiMsIxezxsX9rA7wuk3uSkxo0YYAWnBO5KFkVljEoj086OurY3SRsc6fY1Kye1Tp/Lc1h/QGY08vWmzwxi5IHDLlEnDEW6vhEcGEB4ZwPTZ6RiNli6RJP/QcbZtKqS5yTX1pUsum8x9N71KRk4sxQVVzDl/LM8+9jlVFY2MSYngu892c+0d81j9xR4AxqT0blAqilJK8Wgje5QIIxu2F2Gx2nj4p+czfXyip8PxMgLxd5KBIJdJZWL+fj5Ouxac2jXmVBEEIK/Q/jMqObF/mZihIfalrCdre/dcO9u445eD63wWkxDC06/c4tpgRiCx4YGEBmqpb3a/55er2HPkOOdNTe97oBcvQyRQ6bima7caPeK5onXSFRRAbzE5Pd5fXG3D4DJhpN2q57FDz1LadqzvwYBVtLL25BbydcX8aeyvCRgBbXsvTcsG4PFtG9H3IFKo5HIuTMnAaLW4TBiJ9vPn7skzeXL7JpfMNxjCfDXcM3nmsF3v3IixPF+4Etsp9Wh6q4kXi77l4WzXK5kbaw6xumqfw/Fo3xByg0a2WeiUzHjeXb3b02H0m32FlSyeMTwlWYNBLpPx5JILSAgKJCHI+Y7mz2ZOp6C2lu8KixwekwkCfzhvAeOiPLdItlptlBXXUHC4koJDxzmSd4KKo3XYbPb1nQqFjCQXmHlee8d8ImODydt/jBnzM1l65VQAak40ERzmxy9vXMEHb2xCpZZSGv/43PW9zldSWYeubeSkePZFgFa6iRgT5f7OWa7gZJ20uEyOH13tLL0MH6pefDwG4/HR0GS/MF27MZ+1G/MHPI/O1W1mz1LUaiXjJie69yK2WkTDajDtRrSdBLEVBD8EWRSoJiKoF4Hc/eWHuSnRbNgzMJN8T7Ir/5hXGPEyLASpHIWReiddQYcDbQ9iTLOTphgDocXF5UIuE0b+ceTVLlEkWZvAwshZpPsnE64OQSVTYbJJilCtsYEjLSWsO7mVsrYKKvXVPH3kFf489teuCmXQ+KkkoePy9Bz+l2e/iA5Qqbk+ewI/yZ1EuMb1GQ23j5vC9+Ul7Kx2fwtQZzw+93yC1MOnIEb4BDEvYizrTx60O76ycidRPsHcmrzQZdfaUHOQPx58HxFHU6Brx8xBGOGew5My4pDJBIdF70hlR17/xFFPMjuxdzFMLgi8cPFyvi44wtcFRziha0GtkJMdGcHV43LJDA8fpkihprq5QwCppOCw9P5QlH8Co9ExKy8yOojMsbFk5cSSOTaW1MxoVCrXvM0vWDaeBcvsO0ZEx0tCwfPv3UVpYTVRHSnfAUG9Z57tyCvv9fGRxqQMqdzO1Smb7sLQ8buhVJ6dhnNe+kbWi4nwYH7P29pcs2t3eiaKl96xWm3omtq7HP0DgzTIZG40iBaNiC1/l77Vvwei426vCGD4CpHHETSXIfg/AoL7spHHp8WOKmFk68EyT4fg5SwhXhOKgGC3/ilvq0dvNQ3Z9HSgRPtKG5Gnx1NnbKHdakIzyHjqjH172g0El9wx72o4wP4maWfgktgLuG7MxQ6LTWVHbZFWoSFRG8f5UXN5t/wLPq/8jgJdMdvq9zIj1LEDhCe4ffwU3svfj1UUifbz57bcyVybNR6t0rUGL6eikMl4/rzlLP/0bWrahzcl8O5JMzg/MXVYrwlwZ+pittbmYzqt7Oq1ktUcai7nrtQlpPo7+ir0l6NtJ/lP6TrWVjs35hqjDefiuOkDntcq6mm3VGOxtSGKFqeCS090+o4MBK2viuzEKA6Vjo5ymoqaJqrqdEQ7qWEfbSzLzGBZZu+lVu7kmqX/oKHOubrvH+BLelYMGdkxZI6VhJCgYPcbwjpDoZSTntN/z5Xth0e+eHYqUzJd18K8vLKBtz/fwe5Dx2hobsdHrSQ6IoCl83K4aql9edaW3SV8uzGPI6UnqW1oxUetJDM5kp9cMYPxWd3eSB+v2ssHX0tlTLUNrV1mzUtve7FrzJypqTz5m4vt5v9ireRt9dma/Rw93oBKKSc3I4bbrjyH7NTRUTbkZWTg42N/f5SZGkVWxsA/v8fEjY6sLE9TXFDFWy+vZ//OMozG7gxntVrJ+KlJ3PzTc536Ug0JsQVbw01gPtzPEyyI7R8imnYhC3kXZO75v52a5br35+Ggur6FogrJyzAtfvg2WbycfQSpNCT5hVPa2t25ySbaONR0nKmhw+vl1Cl8xGlCqGi398csa60lJ3Bwvn3FLY7ekYOgayHnEmFkY63U4i3NP8mpKOIMAYHrx1xCnq6QwpYyttTtHDHCyJiAIO6cMI3UoFAuSs1E4U71/RQitX68e+FVXP3VB9Trh6f39C1jJ/GrqbOH5VqnE68J4xfpF/KPgs8dHttWd4RtdUcgu5+nAAAgAElEQVQYGziGmWEZZAbGEevrvJuCiNQfW2du52hbDXnNFeysL+JQc8+70kqZnD+MvabfLbwqWr4CoET3Ds3GIzAAMeRULk52LOfpD1OzE0aNMAKwPa+cS+YOj5HvmUynKKLRqlm4JJfxHanR6VkxRMWMHPPqgWCx2thbOLqc+ae46MZ7z+EK7n/iM6w2G+fPziIpLhS9wcSewxWYLY6dyd77ahdNOj1zp6YSGeZPTX0LX647yP1PfMb//nELkaGS+e3E7HhCg7pFsc/W7GfXwWP89q4Lugwzw0/zcnjm9XV88p30fjRrcjKLZmXSrjfxzcY87vrD+zz3+yuYkNW7MbUXL50EB9pnBGSlR3Pfned5KJozm7wDFTz407cwmSykZkYTFROM2FGWXF3ZyI4thezbUcqTL99M9jjXiQZi0732oogyB8H3KgTVRJBFg+ALoh6sJxDNexD1H4E5Dyyl2Jp+jizkPZfFcirp8RGEBGho0A3PfbMr2LK/FPAKI17cz5TQJDthBGDViQPDLox0khkY7SCMbKstGrQwktfs2koLlwgjRS1SWtjssKkDLkuYHTaVwpayrjlGCg9Mm+OR66YGh/LRRddwx+ovKHZhx5nTkQsC90+bw10T3NcFpj9cHj+TSr30PD8odzS5PNRc3qvAAXD79uf7nbXRaSj3SM5VZPbRjaaTkuZ3OFT/dL/GuoupmfH8Z+V2j8YwELYf9gojrqS9zcjKT3axd4f0PpmSHklKRjSpGVFkZMfgH+Dr4Qj7z/6iSvRGzxpND4Rgf1+SY4bu1WG12nj8pe+w2UTe+NsNpCR0z3nblc7P+ftDl+F72k58VkoUf3jua3bsP8ryBdLfWEpCmN182/YdBWDWlBSC/B1/N/YXVPLJd/u4dvkUAO6+cV7XY1csnsiV97zOP/+znreeunFQz9XL2UdWejSff9st/BeV1vQy2stQeP3fa1GqFDzz2q2kZzsuJo4cruSRX7zN6/9eyzOv3uqSa4rGdYjGLQAI2julr/6/gtPv+QUVyAIRlFkImmsRW/6J2PaK5ENi+E4a4nOBS2LquqQA07LHsGrbwD1tPMWmfZIwcuuFA89aHsn4KpyXQ+h7aNXqxf2cH53Lh+X264dVJw7wi4xFBKuGP8t4elgqa6oO2R37/mQet6XOH/BcrRYDO+tLXRSZhEuEEZ1Fqu8JVw88TS5cLWUB6MyeMYMZiSQHhfDFpTfwpx++58OCg4PMTeiZzJAw/jr3fCZHjow2Z/ekXwhAgMKX10vXYhMHVmPcX1FEKVPw2xxpBbIoakK/5y9tfrfre7mgJiXwRoLUOajkgcgEt3S8dmB8Wgw+KgUG09DaWg0XPxw8itliHZSJn5du/rHiFg4fqCDvwHHyDx7n+DFJRDx+rJ6Na6WuToIAsQmh5IyLJys3juzcOMYkhSPIRqYhxsa9JZ4OYUBMzox3ibdIXnE1J2qauXTReDsRozdOF0UAsjpKXKqH0L1j7dYCAC45z7GFc3CghrFp0ew4UE6TTk/QKBLdPI1CYZ9d2q434+szvHXcnmLKhEQ7L6y8whNUVjf12bLXy8ApyjvBRVdPcyqKAGTkxLL00sl8/r4LN1P0X0hfleM7BBFwEEUckCH4/xrRtB3M+8AgZd7iYmEEYObY0SWMdGYAnyllx510lksoBDkWsTsL8kR7I2abFaXMe0843EwKSWRccAIHGrtLmPVWE48f+pKnJ1077PEsihrLU4dX2tko5Def4IfaIs4JTxvQXJ8c24nZ5phtOxSGp0bEixcvXrx48eLFixcvXrx48eJlBOKS7W61TI3ZZsFoG3gvYoNNcjJXy91nbDoa0SqVPDnvAq7LHs+/dv/I+mOldq1tB0NmaDi3j5vCJWnZyEdge4VbkhcyPSyDvxz6kKNtLjHT6SJRG8kfxl5NRsDAa9iM1rqu73NCf01SwFWuDK1fqJQKpueMGTW77e0GEzvzj3FObpKnQxnVjJ2QwNgJCV0/n6hoAODwwePkHagg/8BxykprOF5ez/Hyer77Skpl12jVZI6NJTs3jqxcqWRs6szhN1h2xmj5He5keo5r2nlXVDcC9DtbBKCiqpFPV+/nQEElNQ0ttLebMHYYq4pD+DyoqJJiufreN3od16hr92aMDAAftRIfHyUGg5Q2XlJWQ2jw2fEeGB7qx8K5WazZIGWy2Wwif39hNU//8QoUvXTA8TJw1D7KPjt/+QX4onKScTZYRLP02SL4LqfvTBF7BN/liOZ9iGbJCN8dd58zxiYiCDDE2+Rh57sdBdyy1LMl7e4gyS+copbqrp9NNgsbawo4LyrHg1GdvdyWMo97d71td2xd9WGeK5DK2+7NHFoWV2V7I7Ga4H6N9Vf6MD8yi9VV9l1Jn8pbydvn3IV/D219nV3z9eKNA461L1wijET6hNHa2ka+rpjZYVMHdO7h5kIAonwiXBHKGcf48CheX3wpFS3NfFsqvVabKo5ysO4kzcaeezf7q9SMC49kanQcFyRKqUlZoSPf5CkrII43Z9zDNyd289nxbRS1nBjSfNG+wVw3Zh4XxU3rt9Hq6QSps6k37AWkUhpPMW9i6qhaVG7YUzIihZGnN0leNpeNzSElZODlf6uLiqnU6RgXFcXk2OEtR4vpaI8bEx/CoqVSGYS+3URRQRUlhdWUFp2kpLCa8rJa9mwvZc/27trL1Tv+MKyxOqOoopYTdc2eDqPfCALMHu9ag7L+ttI8XFTF3X/6CH+tmiuXTCQlIZwAPx8ade088KSjYfVA6BTZf/WTBQDIe1i4hnmoy9FoJjcrlp17jwLwyn83kZ4SSVCg+1qVjiTuvGlu13Nvam5n9/5y7n74PX5263xysxw3JQxGM4cKTvDDDulzrV1v4qF7Fg9nyKOSc+Znsn9XGVfdNMvp46IosntbCefMc2FHNZskyiMfxGde5zmdc7iBkAANafHhFB6rdds13MHq7UfOSGFkSmiSnTAC8Eze1+QGxRHpE+ihqM5e5kRkcFnCVD49ttPu+Ful0v1waWsN92ZeQLJf/9biJR1mrj/WFvF15T4sNisfzb2n3/H8LP08Npy070p6rK2ee3e9zRMTrybCp/fyskJdNb/a/Q6tlp7XwYPFJcLIhKBsSlrLWV/zI4uj5hOv6V+LsKNtx9lYuw2AKcFeo8beiPcP5I7xkujU+bVO3051WwvtZjNGqxW1XI6/Sk2U1o9gn9G7y6eUKbg4bjoXx03ncPMxfqw7wuHmY+TrKmgx63s9Vy7ISPKLZEJQMrMjspgcnNpluDpYckMf5IcqyWzsSOMKgtRZBKjShzTnYJgzIdmuhnuks2lfCQ/dtHDIr7+reWW79MEwOTZ2UMLIqiOFfJlfwJKM9GEXRpzhq1GRlhkt7SIGaoiODSYpNZIdPxTR3DiyXPo37Cn2dAgDIisxirBA14gDsRHSzWDZ8bo+Rkq8v3I3BqOZFX+5ltQx3aL23ryhd/SJjwpm18FjTM6RspGS4p13/PIycK5YPrlLHCgqreG6n77G+Jx4QkO0mEwWWloN1Na3cukyqQvfsvOc3/voWgw0NbfT2m6krc3Y9RWgtr7bk23XvnJsNhGtRoWfVo3GV42fVkVYqD9q1fB4YHUSEebPXx6SWkI/+OdPaWs3crjgBD9/8F0CA3yJiwnGV63EYLRQ39jKyRqdXSbszCme6ZIw2rj93kU89PO3+dsjH7Nw6TjCo7oXmjVVzaxZuY/6Gh13/PJ8jpfXOWRRxCcOwkxa8AXRJHWdGShie/ccbuTcSWmjThgpqqilqKL2jOtOc2n8FN4/us3OA/CkQce1W17g+qRZnBOWRoRPAApBhtFmoaVjgdtkaqPO0EK1oZkpocmD7lTiafY1lnOsrZ5Ws/S8Wi1GWi0GWi0G2ixGWs0GWiwGqvRNDud2ZkF8XbkPf4UPWoUarcIHP6UaP4UPfh3HQtV+zInov/j5QPYyCppPOO3isrnmCFtrC8kNimd6WAqxviEEqSRBX2810WI2cKytnqNtteQ1V1JvtPcFTemnoNJJgjaUm5Jn81rxBrvj+xrLuWrzv7k4bjLzIjOJ9g1CJZM+x5rM7RTpqtlwMp+11Ye6PjsS/cJpNLbS3Mf6sL+45FNzcfR8vq76HoPVyKOH/8FNYy5nVtgUlDLn05tsZjbX7uB/5Z9htlnQKjQsjp7vilDOKsJ8NYT5ntk7UTmBCeQESjfvIiKNpjZazHpaLfoupVAAfOQqQtX+RKiDXG7uFKjOZH7cBwAcqHuC9cevIkCVir8qBbU8FLmgor/Jodkh9w46jiA/X8anxrC30LWtqdxFfXMbO/OOuawUYaQQ6S+1PS2s7d8C11VYzFaOHZWuWVZcQ1nxScpKaigrrqGuxrkRp0qlICktcjjD7JVV2ws8HcKAmDshxWVz5aTHEBHqz1ffH+LyxRNJiO497dRilUyoT2+z+/X6Q86GD4jz52Tx2Zr9/OdTaWPisXuWORjM6g1mp+avXnpn5pRkbrnmHN58/wcAWtuMbN3hKAi2t/deevzcq+u6ylJ6Y9X3h1j1vePvxMP3LmHJwrH9jNp1jMuRSvdeeeYG/vbstxw+ImV9Nuv0NOt6v3EN72g/7aV3/u/KF2isb6Uo/wQbVvf8fvDzG15xevy7XX8c+EXl8WBrBtMu8Fk+sHNNOzrmSOh93BBZODWdVz7/wa3XcAefbjzAgzcs9HQYLiXVP5KlseP5unKf3fEmUzsvHFnDC0fW9DnH73MvGbXCyH9KNrG55sigzq0ztth97Ylo36ABCSMqmYLnp97Mz3e+SX6zYza+TRTZ33iM/aeYtLqTO9LOZW9DObsb7LvS6sx63i7bwttlW/qcw1/pwz8mXcc/C1YN+vU+HZcII0HKAG5Pvo7ni96kxdzKC8Vv8UbZByRp4wlTB6OSqbr8R+qMDZS2VWC0SjsfckHGPWm34qfwpux66R0BgRCVHyEqv74HuxCbaKa4+b8A1Oh/BEBnKkZnGvju91CEEZDKaUaLMALw7Y/5Z5wwEqCWyqnq2t2fjfHef7ZQVnKSsmLJR8Rq7bljk1otiSBpmdGkZ8aQlhXNmOTwHsskhpvDZdUc6/DZGC3MneC6HWyFXMbDPz2fB576nFseeJvFc7OIjw5BbzBRXF6LxkfF737eXUYwc2ISG3cU8bt/rmTJvGz0BjObdxbTpjchG2LHofGZsVx/0VTe+VLKnqqsbuKcSUlofNXUNbSwN+846UkRPHTn+UO6ztnKT66bxdSJiXzx7T4OFZygrqEV0Sai1aoJC/EjJTGcnEzPZ5u5k4TYEF56+np27S9n0w+F7M87Tn1DK61tRlQqBSFBWhJig8nNjmPWNEmATB5zZu2au4tFF/a/q56rENRzEc2HEPWfImhukA4q+tFBwlKAqP+sY44FbowQkqJDSIoJpexEvVuv42q+/TGfe66ci6/6zBKifzf2YiraG+y6oXjxLEEqDW/MuJ1n8r/lk2M7+93Vsy+EQWSGKwQ5z065gfv3vMv2uoHbBISotDw75UYS/cLJDowdWcIIwNzwaYDIitL3MFqN6K0G8nRFvZ7jr9Dyi7RbmBQ8/LsaXrz0l8MN/7Rr2duJXFCjkA2vSLNgShrPfbhx1BiMrd9dxEM3nYfPMKd0uxN5h0dEq2ngZtMD5T8vfe/0uNpHSUpaJGlZ0aRlxpCWKYkgQ10wu5Nvfxw9rRQBIkP8XZ7ePH18Iq8/fj3//XwHm3eW0NRyCK2virioIK5YPNFu7EULc2lpM/D5mgM8+coaAv19OXdGGndeM5uf/uH9Icfy8xvmkpMmlb1+vGov76/cjcliJSxIS3ZqNEvmZg/5GmczuVmxTn01+svvf7WM3/9qmQsjgsuWTeKyZZN6fPy9Fbf3ev45U1PY9OVvBnTNKePHMGX8mSWOe5rb7j5v2K8paK5HbHsTxHZsDZIwIvg/hOCzDAQnLalFA6LhK8SWp6QSHFkgguZGt8e5cEoar305uoSRNr2J77YVcMm8M8tSQC1X8ur02/j3kdV8WL7dzk/Ci+dQy5U8MvYiLoqbxIoi6R5za23RoESSWE0IF8ZO4KK4nj9XekOrUPPC1Jv5b+kWXi/ZSJvF2K/zzo3M4oGc5UR2eJHkBMUN6vrOEER7a/vT76oH/CrVGRv4umo9P9bvpt7ofHcw2ieC2eFTWRI1H3/l8C4svXgZKKvKF2K0Sh+0PvIwcsMeJML3HBQyz2Q53fHEB6Mqa+Sx/1vM0nNGziIr9el/ALDisktYkDLwjIDfr17Le/sP4KdSse/eX7g6PDsumvc3UtKjSMuMJi0rhvRMaSEbnxg2okWQ0zFbrCz79QoaW1xTAzocXH/BZH559TxPhzEqmPqTf3g6hH6RFh/Ou4+5f3HmZeQy647nADBZrB6OpG/GRAXz8eO3ejqMLkT9F4jND2C3NBC0oMxBkEeDoJYEEesJMB8+xY9EjhD8EoJ6vttjLKms45rf/9ft13E1ybGhvP+nmx1KGs8UGkxtfFu5n72NRynUVdNsbqfNYsJXrsRf6UtARyeSWN9g0gOiyQiIZlJIIgHK0euXOJo4adCx4WQe+xqPUdJykhqDjjaLEQEBX4USP4UPsZpgErRhZAXEMDVUundO0LrOn6zFbGBV1QF+qC2kUFdNvbEVq2jDr+N3I0ETyqSQRJbGjifNP2qol+tR73D5Nm6YOoSbEy/n5sTLaTQ102hqxmAz4iOX0s9DVcEEKr11pF5GD6LYrXJnhdxNjHaRB6OBJTOzRpUw8vH6/SNKGBkKx5qa+CJfynxICApy+/W+WP8QwigSQHpi3a6iUSWKACyekeXpELx48eJlxCD4XgyIiLpHpQOiHsQ2MO3oeRdVFoQQ+NSwiCIAKbFho7KcprSyni0HSpnj4i5og8EqWnmy4H6StZkAXJNw55DnDFFpuT7pHK5POsfhseeL/0SlXvJT+luuYwv5U+NxRSyeIF+3l1XVH3PCIJUVhSjDuTXpV0T5uC7TYTA8X/wnACr1R/lb7htcPWaGx2LxV/pwZcI0rkzwbJcmt+a3B6sCCVadeW2ZjBYLK7bu5OvDR6holFpPWmz2tf8PnDeX22ZO5tn1P/DSlu2svPMm0iIclbVr3/yA0roGtt9/FzqDkbnPrmB6YjyvXHOJw9g1BZKnxS8++orfXjCfm6ZNdBjjxfXE+19ISfM7AJhtrX2Mdj/nTc3g7++sHxU7XgAHS6o4cqyGjIThb8n9zZFCjjU5un4DrCospLCufwaqFpuNiqZmvjlSiN5sBuDcFPe3Ij4TRBGAj9fv63vQCCIxOoTMMd4W8l68ePFyKoLvJQgqaeEitr+FaFgF1irHgfJEBN/lkh+JrHejaVdz0ewcnvtw07Be0xX895udI0IY6dw8t9Gzp9nwMtLi6T+1Rqll8etlf8dfEciiyEuRCwoaTXWEqUaOMb6Xbs6cwv9h5LFvv+fLgwXcPW8G42Ol1Pb9lVX8a8OPJIYG88/LlpIQMvDd5AAfNctzs/h47yEqm3TEBtn3cf50v6SoKmQylo/NHPoT8dIvckJ+RWfWVWHjCmSCnCjNufgqPPOm5q9RM2t8Mut39+7hM5L4+Pv9/PaW4c+0+ejgITaXHXX62KeH+u740BPhWi03TxpcTeXZRlFFLfuLHB3QRzIXzPC+v3rx4sWLU+SScbDg/zCC/8NgqwFrjdSWV9CCPApknmsBvvScbJ7/WOpoYbWNnsX0vqJK9hw5zqQMz2YRyAUFj2T906MxnMpIi2cgHGjaDkhZL1cn3Emm/3gPR+SlL1wijBisRuSCDKXszHJUdobOYOCTfYe5cuJY7pzVne4zIzGeo/VNfLb/MKFaDT6Kwb20N06dwId7DvL+ngP8esHsruP1be1sLJZaGi1ITyZY4627Gy6OtX6JgGS4qZaHcKDuCQ7wBDJBjUoeiFxQI9C/FsEL4z93SUxLZ2aNKmHk22353HXZLABCAoavxfTdM2eQHhbKD+XHKKipdYn/9tjISJ65cAkhw/g3aLOJHNhzlOIj0u5Dq87Qa4caZ9z2C8+0A3xvzR6PXHcoLJ7uFUa8eBluTIZvsNma8NFc5+lQvAwEWYT0b4QQEqBhTkdHsQ17Bt490JO88MkWXn/kGk+H4cVFNJq7s5KjfeI9GImX/uISYeTG7b8kxW8MT4x7aFDnW0QLq6s3s7vxIK3mNoJUAUwOzmVB5DkohJGV1FLeIJXOpIU7quGp4aGIQLWulVDt4BZ/6RFhTE2I5eO9h7hn3kyUcmnB/cXB/C7l+7LxZ4ZfQ77uOHJBRrr/yG5buK/2MafHbaIRg6VmmKORmDMhmfAgP2qbPF/a0x+MJkvXAvnnl8/uY7TrmBQbw6RY6fervr2d9SVlPLTqOwCuzB1LSmhIv+aRCQIBah9yIiPIihjelpIlhdX85eGPqaxoGNI8nhBGTja0jLpuNLkp0cRFuN8/xosXL51I9zatTb9BQOUVRrwMmYvmSN0uR5swcqD4BJv2lTB3QoqnQxk2zoyCYeeYbN3dCxXCyEseOJNf+8Ei83QAXrx48eLFixcvXrx48eLFixcvnsJl6RjVhlq7n802MwqZAqEPPcom2vhr3vMcaj7SfbAN9jQeYs3Jzfwx5z4AtIrhS7/vjc70+crmFofHKpukbJK407xBBsoNUydw7ydfsyqviOW5Ukr3px0lOgDzUt1v+jgcvFW6js21eWQExAKwPHYai6Im4Kfwcfm1jDYzyzb8Cb3VZHf8/1LO59bk3nfSx/hf6vJ4hopcJuPSebms+OJHT4fSbz7+fj8ANy+dip+vetivH6rRcEVuDk9t2kRDu55FaamDatc7nLTo9Dx89zs0NbYN+FyFUk5KehTZuZ6rV/7fd7uxDLDkx9NcNt9bA+zFy3BiMR0AQLQ1I8iGNyPPy5nJrFzpPnk0ZdZ28sInW5g9LhnZMJuvrzv5BSur3uv6OTtAavBwe/KDDmO/qfqAH+rX8rus5/iq6j0ONu3AaDMQqpJKqmaHnc/MsPPs1oAGq56VVe9xoGk7els7MT5jWBZ9DUqZqt/xOIulk8O63exs2MTx9jKazA2oZWriNMlcEHV5V4edztiBHuN3FvtA2Fz3HZtqv6HJ3IDFZu46/rtDt3d9PzZwCrcl3d/1s9lmYl3Nl+xp3EqDSVpP+8o1pPvnsiTqKsLU9p6Gp4/vHAs4HT/Q1/5sxmXCSJulnR0N+1l3cgvFrUfRmVuRC3LS/ZO4JPYCJgWPdXreupqtXaKIWq4mxieCOmMDLZY2jrYd58ViqR/5bzJ/6qpQh0RsUABzUxP5cM9B0sJDyYmW3gQOV9Xw6f7DXDwui0Df/i/snS0aFmWmEhXgx7u797M8N5NDVScpqqnn1hmTAWlRPNoxWM3sqJc8Mo7oKju+fsY7Rzfw8ezBlWT1hlqmZFZ4Fmur99sd//bE7j6FkQnhj7o8Hldw6fxxvLFy+6hZeLbqjQB8tG4ft1443WNxZEdEsOVouceuPxC+/mxPlygSHRvM1TdLPi1JqRH4+flw+zUv4efvw5Mv3IjFYqOmqokNaw6z+ft80jKi+du/r0ejHX4RCqCxRc/nGw945NqDJUDrw/nT0j0dhhcvZxVm4+jrIOIFsNUiGlaDaTei7SSIrSD4IciiQDURQb0I5J4xqe8UFUbbBhJIrXs/XLeXaxYNr8H7jNAFpPrn0G5p4dXSp/oc32Zp4cWSv2AVLZwTtgiFoGBno/S3/NHx11HIlEwLmQ+AiMhrZU9R0ppPbuBUkrQZ1JtqeKPsGfwU/i6JZ33N17RZdIwNnEKwKowmUz3bGr7n1dIneTDz7wQp7S0Qeor/9NgHSqpfFgEKqRz3h/o1ABS2HOLahJ+ilkmb64HK7k5NVtHKyyWPU9pWwPig6cwIXQBAi7mJHQ0bKdDt4+60x7pa+zob3zkWcBg/mNf+bMalBh5PF7xs97NVtJKvKyZfV8yNiZcBcFGMfWeKLbU7AQhTh/C3cQ8SpAzAKlp5rfR91p7cwo4GaSF7tO04iVrPOjV38sylS7n+rQ959Jt1yAXpzTc60J9bZ0zmztn2/ZdVCskjxGi1OJ2rslnncEwuk3H1pHE8t+EHimrr+eKAVKN/pniLAOTrKjCeoqR2MjPMfaaHc8NzHISRSn09pa3VJPtFue267iIsUMv8Sams3Vno6VAGxNurdnH5ueMJ0Lo+M6g/ZIaHjxphZNePUn10SJgfL79zJ74ae3Vf7aPEYrGRki79/mZkxzBnYTYrP93Nv574mt/d9x7PvHwzMPytf1//ahsGk/P3vZHK8tk5qJQjy9fKi5czGytm40ZPB+Glv4hGxJa/S9/q3wPR5DgEwPAVIo8jaC5D8H8EBM9kfV+xYAJvfrMTk3l0fRa98vmPLJqWQWigdtiuqVX4o+1YKAtC/+4XBATuS/9rl39G56L+z3l3s71+Q5e4cLh5NyWt+UwLmc+1Cd0b3bmBU3m55K/4yB1/PwYaz+3JD6CW2d9XJmhS+G/5vyjQHWBG6Ln9iv/02AdKtE8C0T4JABS07Os6nhMwuev5nMrWujWUthWwLPoazou8xO6xOeGLeaLg13xYsYJ70v7U6/g54YsBHMb39doDTl//sxWX3wHKBBnJ2nhC1SE0m3SUtVVgtJn439HPABgbmEGyNqFrfEW71MZxWsgEgpRSCYpckPN/ydewvymfWmM9ANvr944YYWRVXiEVjU2svPNGksN6N2/sLKvZdaySsdHdyvm6IyWA1G0myEmGydWTcnlp83a+OljAqvwicqIjSY8Ic+Gz8CyHmpwvTOdH5LrtmhOCnZdN7GssG5XCCMBVCyeOOmGkpd3If1Zu596r53nk+tMT4th74gRBPp4RZgZCxVHJ0Xz55VMcRBEAlVpBq87gcPzCyybzw4YCdm0r4dsv9wKw9JLh2306UdfMpxtGV0OAPFwAACAASURBVLaIIMBl88Z5OgwvowSrpRxj+zuYjR1tQa3liLY2BEGJIAtDrkhBqZ6OymcJckXqKWfaaKjKRBTbAdAEPIiv3912c5tN29HVXQ6ATB5BcKTzzk5NNQuwWgrx8bsDbcAfHAeIFgz6DzHpv5ZiNOdhExsRhAAUygxUPktRa65HEAaQTn3KnD3NB/Q6p7H9Ayym3VgseVjNBYhi93uYzVZL/Qnn93q+fj9DE/BI/2P14lrEFmwNN4H5cD9PsCC2f4ho2oUs5F2Q9c/s3JUE+/uy9JwsPt94cNivPRRa9Uae/WATf75jiadD6ZU5YYvtTEX9FNKaJ0IdQ73pZNfxghZpU3JW2Hl252f45xKoDMZoMw45ltNFEYB4jWRi22iudXgMnMd/euzuZl/Tj8gFBfPClzo8FqIKZ0LQDHY2bKLBVEuIKrzH8SEqqQzx9PF9vfaAS17/MwWXCiORPuE8lHkXcZrormMNpiaeObKCwhap1eyqqg38LPWmrsdbLdLNQbg62G4uuSBnVthkPq9cDUBhS6krQx0SPx6tIMjXF62675uJ+WnJhGo1PLNuC8cbm4kNCqCotp7v8qUykpSwEOrb2h3OC9VqWJydzif7DlHX1s6ds6a6/Hl4kpLWaodjapmScUFj3HbNULU/0b7SB3OVvrvDR4HuuNuu6W4mpseSOSaCgnLPdMcZLB+u28fV500iKnT40/jOTU7m3OSR7S3SSUuLtGCIT3Quivr6qmhubEffbnIQThYuGceubSVsXCPdxA6nMPLSp1sxW6zDdj1XMCUrgYSo4L4HejnrMbT9jzbd70B03IUWRQuitQKbtQKzcQPtuqcJjtyFTN7ZzlSGXJmDxSRly1rNBQ5zWEy7u763WWuwWSuRyWNPu44Jq0W6L1IoHQU9q6WUloZbsVpKnMTYgNn4I2bjjxjaXsM/5L/IFX13wehpztPnA3qds73laWxWx3sALyMbselee1FEmYPgexWCaiLIokHwBVEP1hOI5j2I+o/AnAeWUmxNP0cW8l7Pk7uR68+fzBebDiKKHrn8oFm1LZ/zpqYzb+LI7VATrna+qaiUqbCc8v7YaJI2eUJUjm2dg1XhVBuGfh9ea6xma91qytqO0GSux2DVYxGlzHSxh/98Z/GfHru7qTOdJEgZ0qPfR4Ra6qxYa6wiRBU+4PF9vfaAS17/MwWXCiM/SbrKThQBCFEFcUfK9dy/7y8A5OnsW2eJUtIdKif/wSl+3YvkKsPIWfhdMymX7/KLmPvsq3bH/dVqsqLC+dWCWUyMk34xA3zUvHnD5Ty9bjMrDx9BbzKTHR3Bimul9KfvC0v5eO8hp9e5cdoEvjyYj1IuZ/lY95WYeIITesfWoxkBsShl7k1jT9RKbwynCiOV+nq3XtPd3Lx0Gg+/tNLTYQwIk8XKP9/fwJM/X+7pUEY0cpmAhZ7TSAMCNVSfaKLmZDNjkuxNC+PGSPW0ZcXD9965v0jKAPxuu+Nib6Rz3fnDW8/tZXRiMe2lrfkRwIYgC0DtexUAClUughCIKLZitRRjMf6I2bQblc/cU0QRCYUyt0sYsZgd21lbTLsAEAR/RLEFi2kvKl97YcRqOQJYuuY7FZv1OLq6S7HZ6gEZKl9pZ1GlPhdBFoJoq8dk+A6TYQ1WSzm6uisIjFiNrBfjU2dz9jQf0OucAaEfdMUOoKu/seMaJxBkwQSGfew0BsEDGQdeJETjOsSO7ChBe6f01f9XODT8FFQgC0RQZiForkVs+Sdi2yuSD4nhO2mIzwXDGTqJ0SGck5vE1gNlw3pdV/D4W2sYlxpDsL+vp0Nxikrev8zbTllisIamfVHeVsSLJX/BV65lTvhiYnwS0Cj8aLU081rp0z2e19/4PYl4yqs3mPHufu3PNFy6Cs3wd74Lm6CJQd0hfDSYmvo9X4iqe/euxTLwrgzuYFPxUX7z+bcsyU5jfGw0SrnkISKKIk16A5/tz+P2dz9n7d0/6SqRSY8I49VrnXc2mRwfy28WznH6mFYlvWYL0pMHZOg6GqgxNDscS/Jzv0lXvEbaeT/ViqtK3+j267qTBVPSGNOx011ePXqey/e7i/jhYBnn5J4ZXZbcQVCIlpNVzVSfcP6+GREVSGH+CYryqxyEEWuHKW9ri97tcQJYbTaeeHstwKjbmUuNC2P2uNGRReTFsxj1nwLS31ZA6HsolD10MfIHm60O0eZ473JqhofVUgqiGU5J57aY9gACas1lGNrewmLei8r3Qrs5rOY8AATBD7nC/j20tem+DgFDjn/Ia6h87L3dANSaazC0vkqb7jFstlramh/FP/jFHp93X3OeOh/Q65ynZ5IIpzx3AQVyRUaPcXiBN1/8nnMXj2VMsuMOcCf7dpbR2NDKuRe4qDxZ/4X0VTm+QxCBvhdqMgT/XyOatoN5Hxi+kg4PszACUje80SiMNOjaefytNTz9i4s8HcqQCFZJ994NploHn43OjIahsKH2G0w2I/em/YkY3+5N9ZLWvCHP7W4i1DEcbTuCyWZEJXM0y681VgF0dZoZ6Hh3v/ZnGi5pb9IpesgE59MJCFIBtyBgE7vTq7tVrR7mlXdnkRitjgZPnuCRr1YzKT6GZy5dyk3TJnLt5HFcO3kc100Zz8/mTOe+c8+hxWgkv3rou7TfHJa69Vw+IWfIc51Km9lE9uvP9fhvONBbHevZwtVDa3PcHwKUGgKU9iZDbZbRXVsnEwRuWTaNW5ZN63vwCOOp/30/6kzRhpOkVOmD7fD+CqePJ6dJj6/71rF+uuSIlKquUitRqZUOj7ua91bvofh4HcXHR98H7c1Lz6xSRS/uQ7R1is+yPhfwMlkYcoVjeahCdWrpiwWLpajrJ6vlKDZbHXJFEkrVTADMpr0Oc1g6hBGFModTb+Uspp2YjZL076O9wako0omP3+3IlVI2qkn/dY/lLf2ds3O+/szpZfC898YmjpX1/j6bf/A4b/x7rcuuKZolE0nBdzmSINL/3WfpHBDN+xHN+/sY7R4mpscxNTuh74EjkA17inl39e6+B45gMv2l97zOLi2dFLceptnsmEE+UKwdpS+BSvussu0NI9/YeXLwLKyilY213zg81mCqZV/TNhI0qV2tkHsa32CqdTq+r9feFa//mYRLMkaCVIGcNNRS3HqU3EDHko9KfTXGjoWwUqakxdyKv9KPJlN3RxaL6FiPbrF1L5gUbi6x6A9Wm4261rauTA5n7D0uKXUhmqE5/LYaTby/5yApYSHMTXXtjrrOZKTd4tgRZjjROxG6NAr3Z8Vo5I7/d4YRIroNhSUzswBY8fmPVNU7djoaqVTWNvPip1v5pYeMWEc6k6Yls21zIXt2lGDQm/HxtRc4ps9O478rNrB7ewn/XbGBq2+ejVqtoOBQJe/+ZzMAick9p8e7ioqTjaOuJWInMWGBLJrm3aH20j/kirSO72y0tzyJNuB3nY8MYI4UBEFKjRdFPVZLAQql1HWus4xGrszpElCs5gNIpSfd90FWiySMyFX2/iJG/Zdd36s1V/cZi0q9AL25ALBiNm1F7Xu5w5iBzKlSS10p+prTi3vR+qlpqG913YS2jsWTPGbg53aeY/PsAuyuS2exM++YR2MYLP/6cDM5SdGMTxvE698PrKKFGuMJ9NZ2DFY9oijSYpEyuwta9uMj88VXriXSJ7aPmZwzNnAKydpMttWvp9XSQoo2kyZzA7saNxPlE0fTaYvznuLpKZbsgIkcbN7JW0efZWrIXIw2I4ead2KwGXrctB8pTA85l4PNO/mm6gMq9UcZo5E+Y1osUgteuaDg6vjbex3fORZwGN/Xaw84vP5nMy5RG7ICUjlpqOXNso94JOsXhJ5ipNpu1fN66QddP5ttZp4qeJmbEi9na92uruP1RscSgBpjt/dDgNLPFaEOCblMxoKMFFYeKkCjUjIhLhqFTPqDq2trZ0tJOVtLy1mUmUpG5MA7yBgsFt7ZuR9BgK8OFlDf2saTF1/g8qqwFpPnMyRkgoD1tISh9mHI3DA7EeBsfWQujQbkHb+HNy2dypNvr/NwNAPj3dW7mT0+mSmZ8Z4OZcQxe0EWrzy7GoPezNYNBSxcYp8WnZYZTfa4ePIOVPC/1zbx/ptbUKoU6Nu7xb4Fi93X6QnAZhN59LVV6I2eFVsHy42Lp3T9/Xjx0hdq7Q3o215GtLVgaH0Vs0HahfPR/gS172UIsqB+zCJH3iWE7JYMWDssBCxm6b5IoRyLTJ6AIAtCtDVhMRegUI7tmqHTm+R049Vu41Y5CkV2n5HI5N2+cJ1mrqczkDlPna+3Ob24l+oTTWg0jmn2g0bwlVrzioMozezowITgWZ+M3JRozslN4oeDo6+kxmqz8dCLX/HWH64DICLYtcb1NcYqnip4wO5YRbv0t/tKyd8AUAhKnh7/9qDmFxC4PfkBvqp6jwNN2ynQ7SfWdwy3JN5HcethNtZ+2694eoplRugC2q1t/Fi/lg8qXsVP4c+4oOksi76afxX9cVAxDxcyQcZtSb9hfc1X7GjYyKFm6TPAR64h3W8sS6KvIlwd3ev4zrGAw/i+XnvA4fU/mxFEe6ve09fg/VoxFrce5ZEDTyEiopIpyQlMJ1QVTIuljXxdETpzt2o9O2wqW+p22p0vE2SEqUP418THkJ+i7D1b+HqXeDIpeCwPZ/18YM/ODejNZv6zbQ/f5B2hqrkFfUcZQKCPmrSIMJZkp3PVxLGDutHWGYwseektWgxGEkICuXvuTC7ISuv7xAGy5+QJLvv83R4fP3rn/S6/5uks2fAYOrN9N54r4mdxX6Z76yhfKJTaFr5bvqnrmK9cxdoFf3brdYcLi9XGVb99k4qa/nv5jAQiQ/x5/8834efrwhu5M4R3Xt9ESnoU02en48yD9djROn552xu0tji27Z04NYnH/yW1z5TL3bP4f+2rbbzy2Q9umdvdhAf78fkTP0Gl9HxG4mhm6k/+4ekQ+kVafDjvPnbjkOexmPbR2nSP46JfUKJSL8JHez1Kde9ZcG3NvwfA0PYflOpzCQiVbvKbahdhNecTEPoOSvU8dPXXYzZuRBv4N3y03SaljSel0smgiA127YAbqydgsw2unM1HewvawL84HHfHnKfSVDMLkFogy2ThBEc5lg65ill3SOXCplHQNWtMVDAfP34rAFu+z6O6Uvpcf/W51Zy3bHxXqeXp1FQ3881nu5k4LZk/P3udS2Kx1V8G5kMImmsRAh4b0Lmi7veI7R9Ah7AnC/3UJTENhvyjJ7npT+947PpDJTVO2nR97eFr0PoOoM22Fy9eTqVHvcMld4OpfolclXAhHxz7CpPNzN5Gxx7n50fNBeD25GsJUPrzTdX3AMT4RrIkaj6vl33AX/P+zcWx5xOsCmRb/R67jJLJwe7d9ewvvkolP5sznZ/Nme7yuQN81Gy9745Bn2+wWFj43hv8c+FSpsXE9ThuJGSMhKsDHISR8nb3d8+oMjhmJgWrPJ+N5CoUchk/u3z2qOtSc7Khhcde/46nfn6R08X/2cz1t83t9fGExDBefPsO3l6xgf17ytG3m4iKCWL+ohwuuXq62wQRgL2Fx3nti21um9/d3HHRTK8o4mXAKFQTCApfh0H/EYZWqT2t1VIIohmT4RtMhm9QKLPRBDyKUj3L+RyndJKxWqQuTqLYitV8BBC6TF0VqvGYjRuxmPcCkjBi6TJe1SJX2JsGi2LLEJ6Zc78nd8zpZWDUVuv49rPdHD8mZVKv/bp3r464hFDuvO98l11fUM9FNB9C1H+KoLlBOqjox8adpQBR/1nHHAtcFs9gyUqMZMHkNL7fXdT34BFIp4fXAy98yXP3XYbCjZ/vXrycjbjsjvCKuKXE+UbzeeV3lLYe6zJWjfWN4qKY81gQ2X1zcGvSlSyJnk+TqZlU/0Ssoo0vTqzhYHMBB5vt2zyGqyUjnfkRM10V6qij2WhAKZOjUfZuoNj5mnd2yumJFpPnPTXiNGGUtNqbsu1vLMNks6Byk5+MTRTZ3VDicDzWN9Qt1/MU501N53+rojhcNrpM7zbsKeatb3aMShNZTxMVE8Rv/njJsF6ztqmVh15cidVmG9bruooxUcEsn+NaY2svZxGCEh/NdfhopB15i2kXhvYPMOm/RBTbsJjz0NVfgzbwUXy0/+dw+qklMDZrFaLYisV8CLBJHiQdJTkK5cSO+fd1je8UUqTSmtMWRoIGRCOCLBD/4BcG9JRkPflHuGNOLwPi0utmcOl1Mzh5oolbL/0XN9wxn3GTEx3GCQIEBmmIiQ9B5sISQUFzPWLbmyC2Y2uQhBHB/yEEn2VSi97TEQ2Ihq8QW56SSnBkgQiaoWdruYJ7r57LlgNlo9r4fUfeMX778tc8ftcybymoFy8uxPvX5MWLFy9evHjx4sWLFy9evHg5a3Hp1vyM0InMCJ2IwWpEZ27BT6lFI3duthTlE06Uj9QtQSHA/Rl38HTBK9SbuksdwtWhPJR1FwAqmfvbTY5UHt28jqUpGZyflNrrOF+Fkq039l2KMxJKabIC49lYc8jumMlmYf3Jg1wQPdEt19zdUOxQvgOQHnDm7Wjdc9Vc7nzyQ0+HMWBe+nQrmYmRzMhxbHHpZeRgtlh58IWvaNA5/j2NFn52+WzvTpsXl6FQTcFPNQUx4A/o215F3/ovEC20Nf8Jpfpc5IoUu/FypVSGIAg+iKIBq6UEq/lw11zd80qfh1ZLCaIo+QhZzYUdcziWGMvkkVhtjYhiO0r1bFxxm+eOOb0MjsiYIBKSwolPDGPshGFsPysLRwh4DLH5AehoWS02P4io+xMocxDk0SCopUwR6wkwHz7FqFWOEPg0yAKHL95eiAkL5IYLJvPGyu2eDmVIfL+7iN+98g1/vXMZMpm3BtmLF1fglrtCH7maCJ+wHkURZ6T4jeG5iY/yQOZPuS3pah7MvIvnJj5KgiaWBM3g2kOdCdhEkS3Hy106Z6vZ86U000PTnR5/tWQ1ZpvrTdFERF4pXuX0sSkhvQtOo5FJGXHMmZDc98ARhk0UeejFryiqqPV0KF56QBThsde/42BJladDGRTZSVFkJ0WxYLLrja29eBFk/mj8f4XG/+GOIzZMhrVORsqRutNIrdatlpIu7xCFanLXKJksDJk8HrBiNedJ/6ylHePGnT4pSlVHKaJoxmLa45Ln5I457RFw9MLz0hMLlo4jJGz4vdEE34sRAp+Uust0dpgR28C0A1H/BWL7h4j6L8G0q1sUkQUhBL+EoJ4/7PH2xq0XTnd5ZxdPsHZnIb9b8Q3mUWAm7MXLaGBEyf5quZqpIeM9HcaQ0BmNjHv93/x40538Y8dWvi0tRBThJ+Mn8etps7vGvXFAurl46+AeKlt0xPsHcsfEqVyb3X2jc+Vn75FXV0Ob2cwd335ud51fTJ7B/dO75xv/+vPojAZE4PWll7Iw0X536lRajJ7PGEn3jyFeE0ZFu73TfZW+4f/ZO+v4pu71j79PPKm7FystUtyGuw0YDAaMDSZM2NjdLnd6dyfM/Te7c+MyYYMhG2xjMGC4u7do3V3S+O+PtIHSllrSpO15v1682nzPc57zSUiTc57zCG+cXsmzsbMQ7Hii9PWFvzhTmFxl3VvhRp8WGBgBePy2kew/nYhO37zqaEu0ev753hq+eWYOwX7N/8SlpfHBim1s2He2dkMXZdHs6zezFRGxB3LloCsPLDVnVsnk3THqj2A2JtkyRuRXBUbAmjWi1yZhLO8tYjJeLt+3asaIQj2VspJvAdAWf46Hb+N7NjnC59UIgsb2u9mcCxYjCC51eupSzLqj+oa+TYGgnoZQHiizlC7FUvYnmKoJkkvbIqinWBu1SnyaWGXtqBQyHpk1lGc//8PZUhrNX/vjKCjW8vY/bkKjajmTak7Fp7Fs7QFefdw6rfKZd9Zy20396Bodwrer93HguPWmscVsISzYm6cXjnem3GZJRUAtKSOf9mEtq99iQ7n6m0cM19uRhRvWMi26Cw/06k+OtrRSyva3J4/w3v5dALw0bDQ9AoM5kpHG89s3YzSbmRfbE4Clk29BZzLS65uP+e/YyYy6KtihuKYT9bF7/kGpwUCXLz+oVVuxwfmBEYDZbYbyzpk1Vdb/TDuMVJDwaKepqKSN+5A3W8x8c3EzSy5urnb7zeE3VBoR3ZII9ffirkn9m+Uo1az8Yh5+dxWfPzULAF9PTS17iDQF364/wA8bDjlbRoOZcENnekXXPLFLRKQ29Nq1yFWjEQS3Wux+tf0ulcfUaFcR3DCZLmMyxiMIHkivmfYhl/dCr11ry9awmPMRBE2V8hwAuWIAcuUwDLrt6Ms2UFr4GhrPJyuOVq0GsykVkzEOuXJktdtr9llz8KI2n1cjqXgehtOACV3Z7yjVU2vdT8RJlDfUFTyeRvB4GsyZYMq0BgAFN5AGg8T1L7LGD+jEmm0nOHQ2ydlSGs3+04nc/8YK3ls0jQDvljNpsSbWbz3Fi/+aDEB0u0DMFkste4hcTWZeEau3HmfNthMADOrWlsX3THCyKtdADMk7iEHhkdzZzVob3MHHt9K2Dw/u4YFe1oj7zdFdAGjv7UtSYQEfHtxjC4xo5HKk5XWDSpkMt1qm0kjrWGNY6AJTaQCmhPVjReJOEkuqlk38nnqQw3kXeSBqAsMDuyKv56Qa6wSa83x6fj1xhSnV2ngr3Li1Tcu+e3znxH6s33OGxPSqY4pdnctpubY+KZ89ORM/r+tfiIg4lqV/HOCjlTucLaPBuKkVYraISKMpLngG8h9FphiATNHHNi5XEDwAA2ZTMvqyjRh01oC0VNYOuXJ0jf6k5dNpDGVbsFj0yJU3cG2Vc0WfEX3Zxqv2q2YiTTnuPh9SkDUZsykZbfEn6LTWjFOFahxSaRsQZFjMhZhMiRj1RzAZ41Goxl83iFGdz5r8AXXyWUFFEESvXQdASf5jmAynkCl6AlIslmLMpgzkir7IFOLUMoCsjAIO7b1AZloBZnPNF4V3LWyCEbmSQOu/Zsizd41lzvPfUtbMMmurIy4xk3kv/sAbCyfTs2PLa0FgvmoC3utPTmXZrwcASM0s4Lab+jGoT/MrH29KLBY4cCaRVX8fY9uRC812oqCjEQMjDqJXUPUNPXO1pWSXltI9MLjKth6Bwbx/YDcZJcUEuTku4lvsAs1XAWSClOe6zuLBA58BYLRUrpFM0+ay+MQyPOUahgR0oZNnONEeofgpPXCTqdCUZ5PozAZKjDry9SWcL04jrjCFnVmnySjLv+7xn+w8HXeZyjFPzkWQy6Q8NXc0D72z0tlSGsTltFwA7n9zBZ89MZMAn5Z/J8QVWfLbPj5ZvcvZMhrFgmmDxOCaiB0QsFjKMOi2YdBtu66lVBaFh+8SBEFZo41MHo0gKDGbc6yPrymjgfImq4IMizn3qv2qltFUIJH44xWwjuK8hzDodmM2pQJQVvK/6zyt6994qc7ndf3VwWcFCpX1TqVSMxNd6c9YLGVoiz+pYufm9YIYGAFOHknguUXLKC2p+VxOIpHQNiqwaQIjzZjwQG8WzhjCuz9udbYUu5BTUMKDb/3Mo3NGMHNUT2fLaRQatZy8AmsZotFk5kLildL7sGBv/vOQ9XOjsLiM2xd9w7qvFjpFp6uTlVfM2p2nWLvjJKnZBc6W4/KIgREHoZJV/9KWmSqi0lUj/BUrapljJ/C4wlSaCrp4RfJkl+kAvH5qJZZqXpdCQyl/pB7kj9SDdjvu3e1HMzww1m7+XJn+XSKZcENn/tx7xtlSGkxieh53v/oj7y+6mahwf2fLaRVUpKa+++NWlm864mQ1jSMq3J9Zo5v3SaKIa+Dlvxa9djUG/QFMxktYygMaFosOQVAgSPyRybugUE1AqZ5eh14ZMqTyzhj1R4Gq/UUABEGJTNYFo+H4lb2qabx6NRJJAJ5+KzDottsyRoz6A5hNmVatEjek0khk8m7IVaNQXCerpSafNfkD6uzzaty930OuHI6udDlGw0ks5kIEQY1E4otUHlPtFJ7WyPdfWgNyT792CzFdQpk//SMWvzMbAI27ko1rj5KckM3rH8+z30EtpYDUOnmmhTF7TC82HYjn+PlUZ0uxC0aTmbe+38K+Uwk8c9c4fDzqPgjDlWgb7k+gnzsPPvsjfj5utIuwlmeZLRYeXrwcudz62WoxW5g+wTHTLJsreoOR7Ucv8tuuU+w5efm6WWUilREDI01MiLsnfmoNRzPSARga0da27VhGGiHuHngqr3zxSAUJAmC0Y8pTkYuU0lQwKdQ6mlAukfHW6VVoTY7RJxUk3B9lbc40t+0IhxzDVXni9pEcOptEVn6xs6U0mIzcIu59/SfeWDhFHOfrYMr0Rp757HcAth+94GQ1jUMiEXjmrrHiaF4RuyCVtUXt8Sj2vNTw8v+tdpuAhjWJlCuHIVfat4TMET4rUKqnoVRPc4jvlsK5s2lMnNabEeOsN3cUShnevtZsuE6x4XTv3ZanH/qOJR9vYeETE+1yTHNGT5DHIvFb3TAHFgMW7Y/W38v+xmLJR5AEgHIEgnpmnbOLHIFEEHh+/nhuW/wdYL2obAlsO3KBExeW8sxdYwEY1rPmoQyuiCDAC4smV7vts1dva2I1ro3FAofjrL1y1u85w+aD5yjWus5N8OaEGBhpYgSsE2X+b/9OAMI9PekRGMzRjHS+OnaIxUMq1+PKJBLaevmwJu4Unf0CbE7c5AoCNZXTwiuCJ6ZamhC5UsbI1YwL7kknjzCeO/ED54vsOwo0UOXNi93m0N27bZVtx5LS+GLbAWQSgZySUkK9PXnzlokIAqw4cIL1J+JstXj92oXz8OhBzP1yOd/fN5vXft+KwWRi8U2jueOrFXx77yy76rYXnm4qnrt7HI+818CTGhehRKtn0XtrWDhjMPMm9EMQW0bbnaSMPJ765LcWMzL5jon9iG0f4mwZIiIiInahTKsnIMjL9ljjpqSoUFvJTBwgzgAAIABJREFUZuDwGH5assNugREATNU0KbXoQFBw/fkNJix592DR7628K4BuKxbtciQ+34LEq9q9m4I2wT48PHMoAP+37G+n6bA3uYWlPPahtRH0qD4deey2ES1iTLGINRhy8mIaWw7G89eBeDJyi5wtqUUgBkacwN3deyMvv3v5/oHdpBQVEu7hyVMDhzKrc9VU0bdHTeD5HZuZsHwpAD4qFU/cMJQZMV0BeGffTr46dpAyozXKff/6X5BJJHT09WP9rDur+HPVwAhApFsASwY8wtbMkyxP2MnJgoRG+YvQ+DMrcgg3hvZFJa35jkRcehZ/LLoLhUzKvK9WcCErB6VMyu/Hz/K/+TNtF+Dzl6ziZEoG3ho1RWU68ku16I0misp0+GhcO11xYLe2TB/RndVbj9du7MKYzGb++/MOjp5L4YV7JuDp1rL7xDQlmw/G8/KSjZRoXSurrKFEhftz/9SBzpYh0oI5kGb9ji3Un2V0m31VtlssRnal3IS3qjex/q/UyWdW6XYu5H9Ekf4cAGpZKD2DPsRdXv0d3/raizRv/AM8yUy/0ivAP9CTS+cyAOg3yDrRSK1RUJBf85joBmEuwFK2CbTWpugWw3Ew5wIyUPREcFuAoBxeZTdL6c+VgyKCGmTtwJQK5nwwnMFS+DSCd9W+Mk3JrWOs5RgHzySy7UjzzpSsji2HzrH35GXumzqQWWN6oZBJnS1JpJ5YLHDiQiqbD55j80ExGOIIxMCInfFUKrm88PFa7eaWT56p+Hk9+oaE8cesO2rc/viAITw+YEidNRYbXPuiRyJIGBXUnVFB3TlflMah3POcKEjgVEEimWXXbxzkLlPTxSuC7t5t6OnTnp4+7RDqMIm6c0iA7UvCz01DiU5PUq6WxJx87vnfqkq2JTo93cOD2XMhEY1CjkImZd/FJLqFV22o62osmj2c/acTSc68fmPa5sCOoxe5bfF3PHPXWAbGtnW2nGZNsVbH+z9t49cdJ50txW7IpBJeuHcCcvHkT8SJVPTNsljqVg5bakjgSOY/UEr9aO+9AIkgo8yYhkZW/Zjp+tqLNH86dg7h4N7zLMBaGty1ZwS/Lt8PQN+BUfgHebLp92OVskrshSW/ugaXRtAfxKI/CB5PIbjdU3mfsvJSsfIxvxK/n0ESABixFL6IpXQ5lrJNCMazIOtkd8315fn547n9he9Iz2l5F52lOgMfrNjO8s1HWDBtMDcO6oxETL11acr0RvadSmD70QvsPHaR3EI7BzxFKiEGRloZRrPZllnSHIjyCCHKI4TZWFMcTRYzxUYthQYtpUZr5otSKsNDpsFDrkZRz7G+FVTXfyAq0JcQbw++vHO6bRSy0WRGIhGwWCx8t+cI42OjMZhMrDl8irsGV22a52qolXJevn8i972+HKOp+Y/qysgt4pF3VzNlSFf+desIPDQtrzGco9l94hKv/m8TmXkt6yTwnptuICayeY6QFGk5SAQ5Q8Lr3h8ko2QjFouRrv4v46+u/YZHfe2bMwmF36KSBhPkNs7ZUpzKmEk9WPX9HrSletQaBVNu6ccfqw8B8OBtn9ns7n1krIMUlAeb5V0QpCFYzNlgOAMWLZaitxEUN4C86xVzYzwAgrJcj6S8LBwZgudiLLqdYErBUrYBwd35gRFPNxWvPTCZ+15f3mJHmqbnFPHi13/y7foD3D2pP+MGxIh9uFyExPQ8APaeSmDPicvsP5PYYvreNAfEvwIREREREREREREREREREZHWhi1tSswYaWW4cn+RuiAVJHjJ3fCSu9Vu3EgifL2Z1a879yxZiaQ8km6xWPh03jRiw4PZdT6BZyaPRG808cq6v3ln1o0O12QPYtuH8M/Zw1tUg7F1O0+x6/glHpw+mJuGxoqpoXUgJauAD1Zs5+9D55wtxe707RTB/EkDnC1DRKTeaE3WxuPuio4OsW/OJBX+RLjHTGfLcDo3DIvhhmExtsdhkX68+am1183qZXswGc30G9yRidN62//g0kgkPuVZKbIooPyKwpSBOf9hMBzFUvo9gtfrV/YxF5bvG1qNQxmCahKWki9A7zpj4bt1COGhW4bw4YrtzpbiUC6l5vD8l+v5ZPVObh/Xh5uGxqJRKZwtq1WRX6zl0Nkk9p5KYN/JBNJyCp0tqVUjBkZaGa42qtcV6BERwvtzrowEu/r3ab26MK1Xl2r3O/rCI7bfj7zwsOMEOoBbx/Ti2LkUNh2Id7YUu5FbWMqr//uLn7ccZdEsawO4fl0inazK9Sgq1fHtHwdYtvEQeqPJ2XLsjp+XG68suBGJRAyOiTQF9n2fmcxlAEio28VJfe2bK1pjCiWGy86W4bJ07mbtKfPM644NHAmez9oCIpWQBiHxehlz9hQs+gPX/FWUl6MINZS6yq1jhy2mBDv/NTWOeRP6EpeQyYZ9Z50txeGk5xTxfz9u5ZPVuxjXP4Zpw7uJ09wcRG5hKYfjkjkUl8ThuGQupeZQyzBRkSbEJQMjo5Z/42wJLRaDqeVdCIk0jOfuHkd8+UjWiprGlkB8YhYL31kJQPeoUO6dcgMDu7V1rigXoKC4jGUbD7F885EWM3XmWiQSgVcX3Iifl+MzykRaF0ZzMefy3iO9ZCNGczEeimg6+vwLSQ0Xe5fyvyQ+7z3b4wDNcHoHfVqtbWLhDyQUfkuZMROzxZrV+XfiYNv2QM0oegV91GD7CpKLVpBUuJxiw0UkggJvZU+ifP6Bl7LyNLy43LfJKNkAwLCITSQV/kRC4fdojcnIJB6Ee8ygo8+iGn0DNfo/l/cByUUrGBr+J/G575JRugmTuQQAtTyCSM/biPCYRUXA6VLB16QVr6PYcMGmLS737UrHbu+9gI4+/6z2tW3pFOSVUJBXiq+/OwDuno6djifIe9W8URZtnThjzqhp7+pXpcHWFsVm1zsPeX7+OJIz8zl1Kd3ZUpoErc7ArztO8uuOk7QL9QNg3IAYxvaLoU2wj5PVNS+MJjPxiZkAnLiQxsmLaZy4kEZK1vWHSIg4F5cMjFzMz3W2BBGRFo9GpeDNhVMAmP/qj2h1Bicrsj/Hz6fyyHur6dQmkNljejGufwwKuUt+7DmES2m5rPr7GADrdpyktAX+H1/NgmmD6NMpwtkyRFoYFswczlhIXtlBAjWj8VH1RmtM5mjmw8gl1V8shHvOxFc9AL0pnyMZ1U3yuIKPqh9KqbUhZVLRT+Ro9xLr/yoyiTXAp5QFNsr+TI51THBi4TICNCMIdp+EyVxCSvEv7E+bS9/gr/FR9a20j85kDZqfz/svqcW/Eew2HoXUlyL9WWQS9yr+r/YNXNe/3pTHgfR7sFgMRHjcikSQA5BavJbT2S8iQUGYx83W56rshUYWQbHhIufzPiTUfSqBmpGVju8mb3/d17clcuJwAp++s54L8dYL9keetma6TprRF22pns/f/ZMxk3oQ26uNfQ4oqMGiBeF6U77KAx+WqxtF1qF5qVAezLGUNVSdw1DIZbzzyFTueOkHsvKKnS2nSbmUmgPA52t28/ma3XSMCGBYz/YMjG1Htw4hYlbmVej0Rs6nZHM2IZO4hEziEjM5n5TVIrNyWzqt5wpBRESkClHh/gC8fP+NPPnRWswtNJ/vbEImL369gfd+2sZNQ7py46AudIwIqH3HZohWZ2DH0Yus2Xacg2eTnC2nyRjeqwN3i31FRBxAVulW8soOEuZxM7H+r9rWAzWjOZh+LwAyiUelfeQSb7yU3uWPrn8B4aGIxkMRDUC2dgcAAZoRKKTVB13qY59XdpjEwmUAtPW6mxjfJ2zbIj1vZ0fyeM7kvMagsNWV9jNbrEHULO0OBof/ilRQVaulwv+1vmvzLwADQpcjEa6UAIV73ML2pDGkFK+yBUa8VdY+GYqyw7bn3tqn0sSdSuHfD32LXC6j94AOHN53odJ2tUbB+bh0Skp09guMSALAlIjFcAJBMbB6G+PF8uCJ0pr9IfEBc/ZVBjUE5svfa5QHyFwNfy833n1kGve9/hNl+tY7HeRcUhbnkrL4et0+PDRK+naOpHd0GN2jQolpE9gqptqU6Y0kpudxMTWHS6k5XCz/l5yZj9ncMs+fWxtiYERERIThvTrw8KxhfLB8m7OlOJTCkjK+33CI7zccol2IL+MGdGJUn460D/NztrRGodUZ2H86kY37z7Lj6MUWmf1zPWIiA3n5/hsRe+6KOIJs7U4AIjxurbTupx6EUmrNzjBZtE2uqy6kl1wZFWwtUbmCQuqLl7IHOdrd6E25KKS+VfZv73VvjUGRq/1f67s2/5GecysFRSrs3eTtKTUk1+3JtVK++3wrvn7u/Pfb+/H2dWN83xeq2HTv3Yadf5+x2zEFRV8s2kQsha8i+HxpXZRe1YPCUoSl8MXy33WY8x9E4vE0lrLfr9iUNwq+FoupPIAvqfr+cxU6tQnktQcm88RHa1vsCN/6UFSq4+9D52zN21UKGZ3bBhMdab3hFBXuT8eIANqH+qFWumbA61qMJjNZecWk5xaRkVtEanYBSRn5pGTlk5SRD0B2QYmTVYo4GjEwIiIiAsDc8X1Izshj1dbjzpbSJFxKy+XzX3bz+S+7CfTxYFB5H5IbYtvQs2OYS/epMJstnEvO4sDpRHafvMzR+BQMrTRlM8Dbnff+Oa3ZnHyJND/KjNYLOrUsrMo2tcw6aaOiB4arcXXD0h3JE2u005vzqg2M1FamUuH/er6r86+RV5/JIJGoMBtbZg8ke3H6eBLTbh2At2/N31F+gZ7kZtuv9EPQ3IZFuwaM8Zizx1vXFP2twRFzHhb9QTBby+AF1RQsZesw51zdCFaKpczat0bweBy4qiSnbKN1XRZtN72OYGjP9iy+ZzyLv1ovNsu8hjK9kSPxyRyJrxrU9PdyIyzQi/AAb0IDvAjwdsPX0w0/Lw1+Xm54alS2STj2uLlhtlgo0xkoKtVRVKqjWFv+s1RHbmEpuYWlgLUJal6R9XFmXjG5hSXi/6uIGBgRERG5whNzR5GSVcDeUwnOltKkZOYV8cv2EwC2nyF+nnSLCqFL22A6hPvTPtSXQB+P67mxO3qjyZq2mZJDfFImJy5YL9DOXM5odVkh16JSWL++3v3nNAJ83GuxFhFpDNazZUFojqniV+5ud/Z7BkGo/rSvomfJtVyb1VGT/+v5rs6/TNDU4lekJgx6I2rN9f9fSkt0yOXX6wdST+TdEdwfwVL8ga0XiEVXdZStoJmD4PkiFPpiKV1qXZS1Q9DMw1L4knW/3Pngdh+CNBBL2YYrWSXKUfbT6yAmDuxMYUkZ7yz729lSmg3ZBSVkF5Rw7FxqjTYVARG1Qo6bWolKKUcmlSCTSpBKBFuZjtliwWQ2YzZbMJWXrhiMJnR6I2V6Azq9UezrIdIoxMCISKtiTfJeAL48v8G29seIxc6S43JIJRLefGgKD769ktOtpAt7TaTlFJKWU8jGfXG2NXe1koggb4J8PQj28yTI1wN/L+sJvodGhaebCg+NEjeVAmn5l7pcJkUiCJjMZgxGM0aTyfbFXVx+R6OwpIyCkjIyy1M403OLSM0uJCVLrFutDolE4JUF1iaPndoE1mItItI4VOUlA1pDMnJb3xArFdkkropG1oYcrN97vqoBuCuqGbVqB/+O8H01YpXcFSLbBXDiSAIz7xhc7XaLxcL+neeI6mTfcauC+0Mgi8JS8rl1wXCKiqAhsvYIbvcgqK1ZIoLnMwhuc8GUDfLugBFLyVdWffo9oN9DpW82aRiC+ma76nUUs8f0oqhUx+e/7Ha2lBZDRaZGqc7Q4pvEi7g2YmBEpFWRqysCoMBQ6mQlrotGpeDDf03n/jeXczElx9lyXIpirY4zlzM4c7mmcYQijkYQ4Lm7xzO8VwdnSxFpJfhpBpNUtJykouV0Vcba1nPL9lFmsn4WXNt81VUIcZ9CUtFyAC7mf0b3wLe5NsxgMpcilTQsg6PCf02+G+u/Anl5Y1mtsea7zq2FSTP68sFr6/ji/Y1Mmt4HAJPJmrmTcDGTZV9tJ/50Cs+9VbXvS2MRVOMRVNZSGiyl1vIZiRcI1bz/pW2s/wCQI/G2jpA25y8E01U3XqRhSHw+h+v0snE17r3pBrQ6A9+uP+BsKSIiInZEDIyItCpKjK43Ds4V8XJX8fHjt3Dvaz+JM9dFXIrH5oxk8uAuzpYh0ooI1IzCR9Wb5KJV6E15+Kj6UGbMILV4Le5ya4CuzJRpszdbDJQYLmE0F2M0FwEWdKZssrU7kUnckUs8m2zErI+qN+285gNwqeAbSlMT8VcPRyZxQ2fKJLfsAJ6KznT1f6lR/q/2DdjNfwUaeSRu8rYkF/2MRFCgloViNFsbIXore+Crbj0TqW6c3odL5zNY9f1uVn1vzVr4+K0/KtnMvGMwQ0Y5+HNS0IC0HgEvuTWoKPHfgEW/yxockYYgKIZYJ9k0Mx6eORSFTMpX6/Y6W4qIiIidEAMjIq2KEpPO2RKaDf5ebnzyxC3c+9pysvLt18RNRKShLJw+mNljejlbhkgrQ0BC76BPic99l4zSv8jW7sRD0YmeQe+Tq90PQELhdzb7UsNldqdMq+SjUHeKQ+n3A9a+HWPbHm0y/dG+jwPgpexOYuEyEgqXYrboUUoD8FJ2I9R9aqP9X+0bsKt/AAEpvYI+Ji73LVKK1mCylKCQWsfNV9cUt6Xz0JM3MnxcLNs2niQ5IQdLeS1CaIQvoyZ2J7ZnpJMVXgdBjaAc42wVdmHBzYNQlve7+njVTierERERaSyCxWLrwVtdCadTitvbfv5OrTY3to/GQ9H8IszOplCvY/3F+OvaXF7weBOpaXqeOfY9AFszT9jWdo1901lymgWJ6Xk88PbPZOWJwRER53HXjf156JYhzpbhUL54+kdWfbi+0tqo2YN46psH7GLvKPrNf7dJj9dQOkYEsOzFec6WIeJEBt//AUCzaNDYJtiHla/d7WwZInVk2cZDvPfTNmfLEBGpN5MHd2HxPROcLaMpqTHm0RxbrIuIiIiIiIiIiIiIiIiIiIjYhWZbSvP8oFEEu4kjGutLanFhrRkjLRmxx0j9iQz24aunZ/PAWz+Tll3obDkirZD7pg7k/qkDnS3D4cx6dBJDb+4HQFZSDq/e8XGd7OtiKyIiIiLiOG4b1wc3tZLXl27CZDbXvoOIiIjL0WwDI35qtbMlNEtae/lRsVHrbAnNklB/L756ejYPvr2SxPQ8Z8sRaUX8c/Zw5o7v42wZTYJ3gCfeAZ4ARMSE1tm+LrYiIiItgyUfb8bNXcmsO1t2aWFzZOrQWAJ93Pn3J79RWqZ3thwREZF60iwDI25yBXKJ1NkymiVucgUCTmoe4wKIzVcbTqCPB1/+ezYL314JwIWUbCcrEmnJCAI8NW8MM0Z0d7YUEREREZdhw69H6H1D6xpXfrF4P7uzvyO77DIAnvJApoYvxk9ZtclshS1Qo/3WjC84mLvKtk9nr1FMCn3KLloHxrblq6dns+j9X8jMK7KLTxERkaahWQZGfFVitkhDkQgCbgoFxfrWGckuMYilNI3B11PDF/+eBcCTH6/j0NkkJysSaYnIZVKenz+eCTd0crYUEREREZeiuLiMDjHBzpbRJOTpUwD4JflF3GTe3OA/B4kgo9CQiZei6muQp0+x2QI12vf3m0WM51AKDVmsS3nV7ro7RgTwv2fnsOiDNcQnZtndv4iIiGMQAyOtEA+F0iGBkaN5lziSdxEAqSAwwC+GGM+ax+ilaZu+JKNY7DHSaDzdVAD899HpvLxkI+v3nHGyIpGWhJe7irf/MZVe0U0zgvOLp39kxy8H+O7Mu/z25WZ++WQj6QlZuHu5Mf6OYdz94swq+/zxzd/8/tUWEuNSkSvkdLkhinnPTCemb/tKdnv/OALApmU7OXfkMtmpeag0Sjr2asvcp6cROzimSZ5jcUEpt0U9Qo9hXXh51aPV2uxae4iX5nzAA2/dzs0PjW8SXSIiIvUnONSb/NwSZ8toEuKLrCNwzRYj40P+RVu3vrXaV9gCNdprZN5oZN74KiLsK/gqAnzc+erpW3n1f3+xYd9Zhx1HRETEfjTLwIiPGBhpFB5yJWnYN73v58RdvB+3ttLalxf+4sVucxgVVH0q/C0737CrBpGmRS6T8tJ9Ewnz9+KrdXudLUekBRAZ7MP7i24mItC7SY+bm57Pty+vYsvyPQy9uT/eAZ5cOJ6Am1fV75qPH/2WtZ9vYsDEnoyYNRBtkZa/ftjJo2Nf4Y11T9FtyJVgR8Uo3fysIgZN6UNguB9ZKTmsX7KN52a8yxcHXycg3Nfhz8/dS8Oo2YP4c+k2MhKyCWrjX8Xmr+93IJNLGXXrIIfrERERaTjTbh3Ayu92M/f+4SiVcmfLcShFhkzb7/7KtnW2r4ttU6BWynllwY106xDC+8u3YTSJTVlFRFyZZhkY8RUbrzYKD4XC7j6XJ+6ssma2mPn6wl81BkZEWgYLbh5EWKA3ry/9C73R5Gw5Is2QPp2sd+3eemiKLSOpKTHqjRzYeJzPD7yGUl3z5+PJ3fGs/XwTMx6ZyP2vz7Gt3/TAWO6KfZxPn/iOT/a8Ylt/aaU1O0PtXvk5Rfduz+t3fcKhzSeYcOdwOz+b6pn64FjWL9nK719vYf5Lsypty88qZP+GY9xwY0+8/DyaRI+IiEjDmHxLP3Kzi3n8viXMvmsIEW39kcurP50PjXB84NWRGMxX+sJJhdqDQBX2dbFtSmaP6UWXdsE89ck6svKKnS1HRESkBpplYETMGGkcjphMk6urPgPFGeUyIk3P5MFd6BDmx1OfrBNH+orUi9vH9+HhmUMBkEokTtMx+7HJ1w2KAGxbac2MmnTPyErr3gGedO4fxeEtJynILsLL3xpcuDYgUkFMH2vJTWZi0zUwbtc1gm5DYvhz6TbueHY6MsWVr//NP+7CZDQxdu7QJtMjIiLSMOZNeZ/c7CKMBhMvP7niurYbDr5g12N/FH8LXb3GAjAyaAFgbXa6Ouk52rr15ZZIa7+OAkM6X56/k5vCniXacygXivdyqmATABnacxQbs5FLVASpOjLQfy7hmljbMY7kreVQ7mqKDTkYLVfKvj+OvxLQjfIYyLTwF2q0v9r2WvuGcjz/D47m/U6uLhGpICdU04VB/vMIUdetJLJbhxC+XzyXF77+kz0nLjdKi4iIiGNoloERX5XG2RKaNR5K+wdGIjT+nC9Oq3ZdpHXQuW0Q3y+ey7Nf/CF+6YvUirtayeJ7xjOid5SzpQB1G4+bfC4dgPk9nqzRpiC70BYYSTlvtV/35WZO7TlHdkoupUVa9GUGAMzmpp0PdtOCsbw67yO2r9nPqNlXSmY2frcD7wBP+o/v0aR6RERE6s/Q0V2cduxgVTRZuouV1lJKT6KUupOmPYN15qFAZtkFq3150OBgzipKTfkARHkMwlMeSJEhi+P561md9Bx3t/8CD3kAABGabrhJfQA4mv87AIklR5gQ8hgKifXGqLv8yrnltfYVtkC19g1hc/rHHMlbSwf3AXT2HIHerOVUwV/8lPAoMyOtZeHhmm61+vH11PDhv6azcssxAD5YsY0yvbFR2kREROxHswyMNCZj5IsPNrLq+z22x6MmdOOpl6fbQ1aDGN/vRYaM6sxzb86q3dhOOCJj5IGOE3j2+A+Uma5E91VSBQ92nFgvP+4yx6bRi81XHYunm4r3F93MV2v38vXavZgtrXUwtMj16NQmkDcWTiEswMvZUmzIFbV/HVrKAxkP/d88pLLqR8b7Blv7o5zZf56nJllPmD283Zj64FjaxUbi4eNGflYhi2e+ZyfldWfwTX3wD/Plty83M2r2IOIPXwLg8ulkZjwyocbnJCIi4jrcv2ic044drI7mWN7vldaStaeI9RrLodw1ZOsS8Fe2JbPsAhqpF57yQACmR7yEXFL13D1YHc1vKa9zueQQ3bwnAOCvbIe/sh0Al0oO2mw7eAxALa36nVGdfQePAQDV2teXlNKTHMlbS1/fGYwIut+23svnJr66cBdbMj4F4I52n9TZ5y2jrEHoAV0jef7LPzl5seqNRRERkaanXoGR+w7Uf6TVl/2eqfc+teHXiMDIrHmDGTqqC1kZBbz69Eo7qmo+eDogMDLQvxMrhzzF2cJk21onz3B8FO519uEmU7Fh5It213Y1Y7Y8B4DW1DrHFTcFEkHg/qkD6dc5gsVf/SmW1ojYkAgCc8b1ZuGMISia4UV4aFQQR7aeosfwLrTpfP2pOas/2oCu1Po58/6W52nfLdK27fgO50wokMqkTLpnJEtfWkXCmRQ2/7jLtk0soxEREamNYFUMe00/AlBszEYt9SZDG89g/7nEFW4nVXvGFhgJvqrEpLqgSIU/gMKrmqy6GmcLtwHQw2dSpXWNzJsQdWcSSg4DUGoqQFPPQExEkA9f/+dWlvy+n2/W7RX7tImIOJl6BUZGBVUeeyUgoDPrWZ28lZ7e0bRxC0YmyEgsTedofjwPdHBMJkZjMka8fd3w9nUjom3rLfFwRMYIgI/CnYH+nRq8v5fc8SVS7jLre0cMjDieXtHh/PjiHbyzbAu/7TrtbDkiTiY80JvF94ynZ8emGcPrCEbNHsTvX21h2Zu/8u8lDyIIQqXt2uIyW18Rk+FKerR/WOUGiBu/2+54sTVw4/yRLHvzV7b8tJsdaw4A0LFXW9p1ddzYShEREfux8rvdTJnVr04TaQoLSrkQl463jxvtOgY1+tjB6mjb75llF1FK3TBaDASqOhKsjiG19DTdvSeSqbtAN68rY7/z9CkczVsHQIr2FEWGbPTmUoxm67mYBded1pKrt97w+/rC/OvaaY31D4wASCQC90wZwNh+0bzx/WYOnE5skE4REZHG47xOdyIiIiIiIiIiIiIiIiIiIiJOpl4ZI3Mix1dZe+3MEua3m8LUsMojB/9M28PhvLOMCerfOIXV4CtOpWkU7nL7j+u1B02SMSK33s3N0hXQ61PvAAAgAElEQVQ4/FgVnM2YTanhNL3DTzTal8Vi5GTaWNxV/Wjn+5Yd1Fk5kNgWH81Eovw/tZtPADe1gsX3TGBYzw68ttTakT6/WGvXY4i4NoIAt4zsySOzhqGqQx8PVyZ2UDQzF93Iz+//QerFTPqP74HGQ01OWi7Hd5wlqkdbFn1svavYb3wPdq09BMCrcz9izO1D0BaXsee3w2iLy5BIK9+X0Gn1pF7IoKSgFICcNGujwqyUHA5uOoGbpxoPH3fCOwZXsa+wvZ59Bd4Bngy7uT8bvt1OXqb1c/DWxyc74NUSERFxBF9+sJE+Azvg4+tOdmYhQaHeeHhWPS8+fTyJZx/5gZJia2+1wSM788wbM5FKG35P1F3mh5vMmgGXo0tEEAT8lBGopO6EqjtzMn8jZaZiigxZtlKaNO0ZViQ+hVJibUrd23cqAcp2qKQelJryWZO0uMF6mgIL1t5So4MfQkLNJaAVr0tDiQz24ZPHb+HPvWd476dt5BaWNsqfiEhtyMo/CzqEtd4qimtp9Fnq/pzTzGtzY5X1WO8OfHZhdWPdV4uvWgyMNAZHldI0Fi+Fm8OP4ejmro6nvJmppXnVoY7s05FeMeEAfLhiO7/tOoXYl7Xl0yHMn6fmjaJXdLizpdiNe1+9lU79OvDrZ5tY/d8/MegN+AZ7E9O3A2NuG2yzm3jXCIrzrSe2v3+9hff/8Q1efh4MmdaXu1+YyaNjXqnkN+7gBZ6Y8HqV453YGceJnW8D4BPoxU+X/tsg+6uZ+uA4Nv+02zayd+RVE2pEnMPOk5f4/Lc9nEvNASDU14N3FkyhfYifXexFWhav/WclSZeysZR/kY6+0drM85/PTLaV2Cz5aDOe3hr++Z/JnD6exC8/7ePPXw4zaUbfGv3WhYqAR54+GYNFR5i6KwCh6i5sz/yGVK21dDZYZS27OZi7GoNZx21t3gcgQNXe5iup9HijtDQFPopQEkuOEKHpgb+yjcOPN+GGzgzu3p7P1uxi1d/HMZldt8xIpHni7a7m5hHdmVneBDjAu+79IFs6jQ6MqKVKzhReIkJTuXbxTOEllNLa6x+r43o9RAQEvJVNFxjR6YysWLqTrRtOkp6Wj5u7kt4DOnDngpGEhPs02r46khNzeOqBpcgVMt745A6CQ73t+pxcNTDiLXd8YMStmQdGBEFOt9C/nS2jQXi7W/9un58/nilDYnnju01cTMlxsioRR+CmVnD/1IHMHtMLqcS1Kzbvf30O978+p177DJnWjyHT+tVqN3PRjZV+Xs2neysHRroP7cyGkm/rrKG+9lej9rB+Dg6c1AsADx/Hf/aK1ExiZj6PfrYWP08N907sj0wqIT23iHD/6vsV1NdepOWRmpjL2Mk9aNM+kIy0fDasPQJAcKg3dzwwEoAL8enMmDuQ4eNiGT4ulsRL2Wz761SjAyMh5QGPhJIjlJry6e8323psdUckgpT4oh14ygPRyKznrubyGznVjcw9mb+xUVqagi6eoziW9zt7s5cxOezfQOXeUgazNQu2pgazDcFDo+SJ20dx69jefLJqJ5sOxNvNt0jrJSYykFtG9eDGgZ1RyJt3Bq+juPpVsQ4fryeTQgfz0fmfOVFwgQ7uYYDApZIU/s48xIzwkQ0SdeTOhxq0n70xGs385+HvOHkkkSGjOjNhWm/ycorZuO4oB3af472v5hPZLqDB9tWReCmLJx/8Fk8vNa9/NA+/AA+7Py9PpYuW0ogZI62GXtFh/PDCPJZtPMTX6/ZRWiY2w23uCAJMHNgFgEdmDsXPS7zYdlW2rdwHwLh5w5ysRARg85FzGE1mnp87joFdar8jXV97kZbHvAUjuPXuK5Ok2kdbS+Z+/naXLTBSUlyGp9eVEuW+AzuwfOkuGktFA9aDuavQmUoJ11gzRmSCkkBVey4U7SXCrccVbe79OFe0i3Up1smWXb3GoDdrOV+0B71Zi9DE7Q6NFh15+lR0phKKjdabM0WGLC6Xj/pVStxQST3wUVgzHcM0sfTzm8mBnJ/JN6TS3q0/CqmGYkMOSaXHCVRFATA+ZJHdtUYEevP6g5OZOyGdD1ds53Bccu07iYhchVopZ2z/GKaP6E7XdsG179DKaXS46PY2EwhS+fJb6k725Fh7KISq/FkYdQvjg29otEBn8tvKA5w8ksjdD43m1ruG2Nanzu7PfTM/5r1X1vHe1/MbbF+BXG6tWbx0LoOnHvqWoBBvXv1wLp5ejsmMcdWMkaaZSuOEwIhQ73hjq0AmlXDHxH5MHtyVr9ftZfXW4xhNYspoc2Rgt7YsnD6ETm0CnS1FpBZKi7T8/vUWImNC6Teuu7PliADpuUUAdAitWxlMfe1FWhYymZROsZXLEzt2DgEgM71y/zSJ5Mr5h7evO8WFje/xFVSeMVJmKsZd5oeXPMS2LVTdhXRtvK2MBqCb90TKTMUcy/8dgI1p76OWehHtOYQhAXfzY8KjjdZUH9K0cSxPeKLSWnLpCVYmXukDp5H5sLDjT7bHwwPvJUTdiSO5v3IwdzUmiwF3mS/B6hi6eo1xuOau7YL5/KlZ7Dl5GYBv1u3j6LkUhx9XpPnSpV0wUwZ3ZeLAzripXfOGuCvS6MCIgMDYoAGMDRpgDz0uxfZNp5DJpdw8p3KAJyjEm6FjurLp92NklDe9CwrxrrN9UEjl0hiNm5KL5zJ48oGltOsYxEvvzkGtcdyb2FUCI492mlrpcU+f9jVY2g9HldKYzMUk579JnnY9JnMRanknwr2fBEAiVD1mUv6r5Jb+QY/QXWQWf09G0RJ0xiRkEk/83WYB2PYHSCv8lOT8N22PvdWj6BjwTbVaUvLfIbN4Gd1Dt5Gc/wZ52g2YzCUoZZEEetxBoPtt1CU5rMx4ibiMOQiCgpjAH1DKHDPO09dTwxO3j2LO2N58snoXmw7Eif1Hmgm9osN4cPoQekU33xG8rQGdVs+6LzYhCAJbftpNfmYhT3y5oMq4YRHnUKY3AKCQ1dzYsTH2Ii2L4DAfzp5Mpme/dra1c2fSADCbzCRdzradQ+r1V8aGm0xmlKqGlbhfjVrqCcDjnTdU2TYq6EFGBT1YZb2f30z6+c2s1t+d7Wpu+j4+5F+VftbG+JB/1WoboelerfbaiPYYQrTHkNoNHcjA2La2n0fPpbDkt/3sPnHJqZpEXINAH2uFwY0DOzNpcBfahjSuGXBrxa4FRjn6AlQSBW6yltEcNTU5j4BAT5TKqi9TeBvrnZrkBGsaXlCId53trw2MFBZo+c/D31NUqOW+R8Y6NCgCrhMYmRHR9A3/HJMxYuZc1nyKdPvxUY/DXdkXnTGJ89n3AyCTVP/hZDBlklLwLjklv+CrmYRM6kep/jRSSdXyqQD3W/FUDcRoyiM+655aFRnNucRl3o7FoifAfS4SQU52yWoScp9BIijwd6v+BKUCreEccZm3IZP4EBP4HXJp0HXt7UF4oDevPTCJOyb245vf9rHt8HnMYoTEJekVHc7dk/vbTtJEXBuD3sjKD9ZTUlBKaPsgnv3+H/QZHetsWc2Cy+m5LNlwgP1xSeQWlaJWyAn182TyDV24bVSvSrY6g5H/bTjAnwfjSM0pxF2l4IbObXhwykDCA6587y/fepQftlh7QmTmF6M3WC9eRz3xmc1mRI8OvPvATZXsM/OLAWq1r2D1zhOs3H6ci+m5gDWQ0qN9CAsmDyS2bdWU6qvtK4Iu17MXcQ4jxsfy3RdbSU/Js/YYSc9n/ZrDAES2C+ChuZ/j6aVBKpUQd/JKVsGZE0kEBot9aFoKPTuG8cG/biY+MYul6/ez5eA5Meu2leHtrmZEnyjG9Y+hTyfrzUuJeMOjUdglMPJb6k6WJW4gT18IQIDSm7ltJjKumZfSALaO31U3WH9ce8etvvYAOzafZuT4WA7vu8jLT63gw6X34ePruPp8T4WS7ydf/8K4pdLbtwMAd7YbZTef+drNFOn24+82k3Z+b9vWfTTjAIjLnFdtsMNiMVCg3UpsyMZqs0quRibxQaawNu8V6twKSKBL8FoEwRpoC3Cfw7GUwWQVr6g2MCJgvZNUajhLXMZtKGURRAf+D5mkbk2D7UWnNoG89dAUEtLzWPrHfgD+3HsWg7F5TeJpaUgkAqP7RjNvQl86t3V8oEzEfrh7afjpYtXpNCLX52B8Mo98vAaz2cKEfp1oH+KHVqfnYHwyBlPlzyOjyczCD1dz5HwKo3t1ZNrgWHIKS1m35xS7Tl3mm8dn2SbG9OkYjp/nle/4lTuOs/9sIi/cMQ5NeQ+wwKumBNTXHuCNn7awYtsxhnZrz/h+1ikipWV61u09zT3/t4JPH5lB745hNdpX9H2qyV7Eecy+awiZ6QWs/+Wwba3foI4A/PvVGezYdIojBy4xaXofXnnqZxY/+iNqjYKtG04yb8EIJ6kWcRTRkQG8umASuXNKWbPtBGu2HSejvNxOpOXh5a5ieK8oxvSLpn+XSJdvcN/caHRg5M+0PXxzaS3Tw0cS49EGCxbiihL57MJqdGYDU0KH1u7ERYlo48fp40noygxV0g+TE8tH5EX4Nti+goHDY/j3KzM4dSyJpxYuZfGjP/L253dVm3liDySCwJCw1tmwLdarTaWf9qBAuw2AQI+5ldY9Vdb3vlwahNlS/Tz6EM8Haw2KNJQgjzttQRGwZq6o5B3QGROrtZdK3CnVnyEucw5qRSc6+n+NVOK8Bpptgn14fv54AB64eRA//nWEdTtPUlBc5jRNrRFPNxWTB3fl1rG9CPHzdLYcEZEmwWQ28+J3GzFb4Pt/30ZU2JWJGguqsf95+zGOnE/hH1MHM39Cf9v6rSN6MuPFpbz8/SaWPGGd3hEV5l/J3+7TlwEY1q29bXrX1dTX/uj5FFZsO8a8MX3414zKDXZnj+jJ1OeX8PaKv/nxmbkNshdxLgqFjMeen8qCReNITc7Fy9uNoKumF068uQ8Tb+4DwJMv38y7L60lL6eYG4bFMOP2gc6SLeJgfD013DNlAHdP6s/O4xdZ9fdx9p66jNksZt42d8ICvBjeK4rhvTrQs2NYpd5BIval0VfeK5M381DUTEYHXRld2N+3K6Eqf5Yl/tmsAyOjJnbn+OEEVi/by5z5V55HRlo+OzadIqZrWKVRuvW1r0AqtUb7uvaI4PHF03jj2VW888Ia/vPazGbXt/NyyUkA2rrVLU37/bj7WBTzpSMlORy9KRWgxh4cSlkYWsO5arep5B0cpkspa1dlTSKosFiqnwBjNOcTn3UHRnM+Ed5POzUoci2BPh78c9YwHpw+mM0H4lm19RjHzqU6W1aLRBCgX+dIpg7tBsCIPlFiLwORVsfJy+mkZBdwy7DulYISNfHXoXjkMim3j+5daT3Uz5OxfaL5be9pUnMKCW2C4OKfB+MAmDG0anNdXw8N3dqFsPdMAnnFWnzc1fW2F3EN3D3VRHe5fhZPv0Ed+fHPxzCZzLZzzbqwNT2eT85uxUOu4sFOw+nr1/ibSY8dWAnA7e3709svstH+morHDqxsVpolEoFhPTswrGcHcgpK2Ljf+vf9596znL6U7mR1IrVhK2OMDmNgbFsGd2tH+zCx0XZT0ejASEZZLjGeVT8wYzzbkFmW11j3dkWnM5KamENJsY6cbGuaWVZGIQf3XMDNXYlH+RSY8EjrG3D8Tb3Y9fcZ/vfpFs7HpdG5Wzh5OSVsXHcEmVzKomemVPJfX/vqGDEulrTkPP736RbCIrZw10L7lXw0BVsyfgBgfvvXnayk6bBU1EnVf9o1EsFx/WSkkvpN+ckr/QNfzU0Ulu3kfPaDdAlai1xa+wVBU6KQSZk4sDMTB3bmQko2v24/yaYD8WSV196LNJzIYB/G9Y/hpiGxhPiLmSEirZvETGtj9ajQun0GJmUVEOjtjlJe9bSqTZC1HDEhM69JAiMV2qctXnJdu7yiUnzc1fW2F2l+1CcoAvBL4lH+3W1CswkGiFSPn5cbc8Zag7VzxvYmKTOfP/ecYdPBeC6m5DhZnQhYb0Z1CPOnb+dIbujaxtYrRKVwTNWAyPVp9KseoPIhviiRcHXlMY3xRYkEqJq2N0FtxJ1M5okHllZaO3EkgRNHEgBsfT1+2vA4YI26vvB/c/j5u11s+u0Ye7fH4eauolf/9tzxwEhbAKWC+trXxJz5Q0lNzuXHJTsIi/Rj7OQete/kZDLLEtiRvZK0svMALEt4GYA5bZ5FQOC31E/I0aWiN5cR5dGbkYG3VfGRUZbA+rQvmBr2CD6KIA7lbuBkwQ7MmGnrFlvtPq6AUhoKYJ0qo6j6ntcbm0dmg7d6LB38P6RYd5CzmbdxLuseOgUtd1ipT2PpEObPo3NGsOjW4RyNT+Gv/XFsPhhPXlHjxxG2FjqE+TO6b0dG9e1IhzrcFRcRaW1I7ZGyXN57rKkSQCuaVj81e+R168/9vdwaZC/SckkqyeXDM39zKCeRbF0xHnIVb/WZjodcxWdx29mdecFmOzIkhrujrE30r9529frHZ7eyM/M8QSpPcnQlddLwRfwO9mRexIyFCDfrOdUrvaxTDFdcPsT65JOYLGb6+bfl4c4jAXhw7zIG+LfjSG4iWWXFfDnIWvb1R/JJ0rWFNrv3Tm8i0s2XGW161+irobqbAxGB3tw3dSD3TR1IWnYhO45dZOexixw6m4Re7OPWJEgkAlHh/vSODqd3TDi9YyLwcnfN8+zWSKMDIzeFDuOT8yvJLMsj2iMSsBBXlMDKpC3Mb1d7hkRT0r1PWzYcWFyvfWQyCXPuHsqcu+tWElRf+5r0PPb8VB57fmq121yRQFUbbg5bxIclDwBwW5vnKm2fGHI/UkGG2WLm/fh7GRE4BwEBqSAjWRsPwI7MFcyOfBq11J1cfTonCrZzZ7tXEBD49vLzpGjPEabu2OTPrTY8VcPILP6BrOIfcPO9kopcWLYHAL0pvdrmq66GIFg/DtyVfWnv939cyH6ESzmP0cH/I5rulL7+SASh/MslnCduH8Xh+GR2HbeOr9tz4jIXUrKdrNB1UCvl9IoOZ0DXSIb2aE9EUPXB6x/fW8+WlfsA+HLXC5W26csM3Df4BZ746C5iB7re36O9aC7Ps+L/6tr/J5HGEe5vnd5xIa1ud1XbBvlw7GIqZXpjlTt9CeUZGREBVUtpHUFkoDf7zybSNyaCDiG135Cpr71IyyXCzZe3+87gH/t+4oGYYcR6W2/8HM5J5HBuIkuH3mWzXbDnB/r4RWI0myttq1j3kKvYlh7PT8Pvw4KFmzZ/UicNvyYe451+M+jsFVJpMl1SSS6/J5/gf0PuREBg/q5vOZmXQqyPtZxIKZXxQf/ZlXxNjujGzK1fsrDTcAA2pZ5l1cgFNfoCcJMrG6S7uRHi78ms0T2ZNbonWp2B/acTOXAmkcNxyVxIzhanAtoBX09r5nbX9sF0ax9Ct6hQurQLRqNs/NhsEccgtrIVERERERERERERERERERFptTQ6Y2Ra2HCkgoQfEzeQp7f27fCWe3BH2xuZFDqk0QJFmj9Gi571aV+hN2uRCQrKTCVYLGYEQYrBomNtykcAdPcajlpqHTmYpUsiV5/Gd5evZNToza5ZIuGjGYu7sh9ZxcsxmHLxUPZHb0ojp2QNAGp5R/Smhje8slgMlBkvYDIXYTQXYcGCwZRFQdl2pII7UoknanmUvZ4OAL6aKZR5J5CS/w7K/LaEez9hV/+OQiIR6Nspgr7lNZr/nDWMzLwidp+4zL5TCRw7l9pq+pEoFTI6tQm0vRb9u7She1QosnrWml9LxUhyWQuvf7X38yzOL0WmkKLSKO3iz5U48M2jzpZgd7q1CyHIx51fdp1k9vCetj4hNTGxfycOnUvmh82HuGfiANt6ak4hfx2KJ7ZtMGHlWSiO5sZ+nVi5/Thf/bGP1+bfWG0T91KdwXbXsr729eHs6VTy86ylCP4BHkRFB9fbhz3Z9cU/nXr8xuKs1/NCURax3qEIV2WPdvUOJa4gA6DStor1QJUHHT2DkAgCIBDlGVCnY/13wGy+PreblNI8W0nO8OBozhdlkVicyz27vrPZlhivNJOvrh+KWqpggH9btqXHY8bCoMD2qKTy6/rK0ZU0SHdzRq2UM7xXB4b3sg4EKCrVcTTemkFzOD6Zo/EpxCdloTcYnSnTZREECPbzJCYykJg2gcREBtIpMpAAH/fadxZxKexyxjcldChTQodSYChGZzYQoPSu9OEp0joQBAkGiw6wNiSteA9cKj6B1ljErMin0JqKOVmw48o+SHigw3sALE98nRMF2+nmNYwAZQRe8gDmtnkBiSDBZDEhEVw1wUlCdMA3JOe/QZ72TwrKtqGRdyHK/1MACnV7yCj6psHey4wXOZk2odJaif4E8Zl3ACAICvpGxDdcfg2Eev4DnSGBtMKPUcnb4+82w+7HaAoCfTyYNqwb04ZZp6yk5RRy/HwqJy6kcfx8KheSs5t9ba1EItA2xJcubYOJ7RBC13bBdIzwd8h8e6VawdJDr9rdr6th7+f5yX+WM3RKbwZOdP2eUSIgk0p4fu44/vXpr8x57XsmDehCm0BvSnUGzqVko1HKefHO8Tb7aYNi+fvoeT5eu5uzSVl0axdCblEJv+4+hVwm5dnbxzSZ9p5RYdw5ti9L/zpIclY+Q2KtE8rcVAoyC0o4FJ9Mp4gAnps7tkZ7N5W1MXh19vXhpWdWkpVZCMCI0V145qXpdnqWrRNnvZ7RnkH8lXrmqmbzcDIvheFBHREQKm2rWPeUqzhXmGErybhUVLeytAg3X17tPZUCvZbJmz8GYMfEx4nyCCBE48WXg+YiFSQYzZXPCyX/z955h0dRrX/8sy2b3ntPKAmEXgKC9F4ERUVEEcTerlfFyvVar9dru1Z+eu0oSlFUQHqXHnovaSQhvddNtv3+2CSw2Z7dVObzPHmSzJw5887sOTtz3vOe72ti3DEnZjAfnduOCHiypy6hgbm60isLm2V3Z8LDVc6IfrEAjb/VGg1p2cWcv5zPhYx8LlzO42JmAVU1xjMddkacZFLC/D2JCPIhJtSXmFA/YkP9iA7xxUVYHtORafxic+iUn0qrxk3iLDhFrlNEiEjw0kUJfZnyDN6yIGZHPk+Yazd2F6xk2eXX8ZD6EuQcrXeMWKRLTXVbxHMsu/wa7lIfYtx6M9B3EkvTX0YskqDVapgb9TIycfucbZWIPYjy/RdRGA6kPJyHEub1lN62CO/FRHgvtqpuF1kcgyPTrbYlzHsRYd6LjO7rEfSL0e2m6o/xe5cYv3etPndHIMTPkxA/TyYNiQdAo9GSkVfSqEWScqWI1CtFpOcUk1NUTrWifTz0PVzlBNdntIgO8SUmRPdQjgn1JTLIB5kDU+p2tDTh7R2tRsvx3ecZcdMAy4VtRPisWo4bekax9Pk7+XZTEjtPpFBaWYO7ixMRAd7cMbqfXlmxWMR/H5nJ91sOs+7AWXadTMHdRc6QHlE8Mv0GixEnjubJWSPoFRPMip3H+XHbUQCUKjX+Xm4kRAczfWhPs+WV9c5iU+WtIfNyUeMgXsB+2vJ+9vUNZ5B/FPP/+q5xBDEiqCv9fHURidfuu3b7sMAuzN39NeFu3o1CqubQaLUs2PMdTmIpGrTMjR3cuC/CzZfZ0QO5b+9SxCIxWq2W/7thLs4S8wPSbp6B1KjqEIlEdPUINFsXQKxHgM12Xw9IxGK6hvvTNdyf6cOvfh8UllWRkVui+8nTZSPNyCshM7+UvOKKDuM4cXNxItDbnSBfDwJ9PQj0cSfEz5OwAC8ignT6UAHeHsIzt5Mj0mr11HWaftxWKe+sy97DTxmbKKnTfWEHyL25O2oKE4OHOshMAYGOw/LPtrL+x72U1KeE9g/x5v82Poez69XUvHUKJQ+M+zfP/vcueiV2aStTW5zOcJ3lVQpyiyrILS4nt6iC4vIqyqoUlFcpKK9UUFalAKCyuhaFUoVKpUal1qBUqVGqNGi0GiRiMVKJGKlEgkyq+w0gk0pwc3HC080ZD1c5Hq5yPN2c8XRzJsDbnUAf3UM6yNejxWYjtFoty977kz+/201NVS2JE3oRFhPInj+PAfriq7fHPUNVWQ1arZZXf3yUIRN6G61zzVc7WPvtLvIyinBxd6ZLr3AeeesOIrrpwr6vpOaz7L0/ObX/EmWFFfgF6146Jt89nDuevBod9cDwV5n9xCQObz/Lwc0ncXGTM23BSO5aNA3RNW8n1pb7/cvtrPlqJwAFV4oJivDjtscmMPlu/WWf1lznwyNf59ZHJ3BizwX2bTiBTCZh4NgEHnt7Dm6eupSmi2a8D0Dq6Uxqqmr1jp/z9ynMf3FG4/87f0ti+X83kJ1WAEBguC+T776RWQ+PQ1y//MncZyWIrwq0N/74NYlPP9jU+L8QMWIfwv0U6IjU1CopLK2koLSKgtJKCkurKK2oobKmVvdTXUdlje75WFFdS3VtHSqVBpVa9y519UeNVqtzQkvEYsT1GcMkIhFSqQQnqQS5kxRnJ1n9byluzk64uejerdxd5XjWv2MB+Hi64uvpiq+H7re8ky8PFtDDpL/D7lawMWc/36StYVb4GOI8otCi5UJFBp+nrKZWo+SmUOuyswgIdAZOH0ph6XvreeGTeXRJCAegrKhSzykC1+gXyFrvi7iyrBqpTGpgS0vW1xbX6WgaHBXdIzvnOuOtKw6w8uNNPP6fO+kxOJajO8/xzZu/ERjua1B21YX3UVTXckvM343WdWrfJQC+em01i79+gKi4UEoKyjmx5wL+IVczcri6O+Mf4s3z/7cQ3yAvzhzUpfn+8Okf6dIrgkHjEhrLfv6Pldz/yq3Me246Z5NS+fS5nwiK8GPCnBv0zm2p3NpvdvHjO+t49N9zAOjeL4oLR9P47MUVqJRqpt87yurrbGDJiyuY9fA4PtzwHAVXSnjn0W/5+b8buP8V3WDlzeWPA1BXq+KO+EW88MV9JNY7WWROVyN8juw4y8eLfuKJdx1qq8cAACAASURBVOfSvV8UAFkpeXz01I+oVGrm1DuLbPmsBATamiOH0trahE6FcD8FOiIuchkRQT4ms+Ap6k5wOW9KK1t1lfIa3Q9A17DTSMSGz9P0ss8ByK5YTp26ELkkmMSwtUhELq1iY3rpEnKr1jA0bGOrnM8eVJpK9mWNRqXRTQ4PCP4Jb+eBzS7X2tg9WvklaxuPdb2dcUFXw90SfRMIdfbnp4yNgmNE4Lri/LHLhEb7M3J6/8ZtYTGGA2q5ixPf7/1na5rGkldWM2JqX26YaHyWvyXqa4vrFLCNdd/uYtQtg5g4VydyF9EtmKO7zjZGLjRFbEa8tSEqQiQS4RvoRXCUP8FR/vQYFKtXzifQk4Uv39L4f2h9H/n9y+0kn8rQc4z0H9mDKfN0ER3hXYM4feASa7/dZeAYsVTu5w/Wc9vjExl7W2LjMeFdg8i5XMhPH6zXc4xYus4GuvaNZN7zurT0kd1DGHPrYM4lpTTubxBabajLSS7Dxc1wOeBP7//JjPtGM2bW1edoWGwgU+4Zwfrvdjc6Rmz9rAQE2gq1WsOJY5fb2oxOg3A/BQTahlJFEqklHwKQEPABHk4JKDVFreYU6WhIxe6MjDyMQpXNvqwxdpdrbex2jOQpionzjDLYHucZRb6ixN7qBQRanKzcUvYkJXM+JZeUjELKKxVUVtVSp1ThJJPi7iYnwFenLB0e7E2XyAB6xYeS0C0EpyaREGXFVbi6O7fFZZhFq9FyfM9FRky1X/hRq9FFgTiqvtZm3F0foahV6m1b/Nhkpo7p1UYWtS1XUvMZc2ui3raouNBmDbYH1zs0Js4dxlPT3qF7v2gmzh3G2NsScbpmKVBNVS2/fb6VA5tPkZ9ZhEata1NVFTUkjtd3tEU2yboQmxDOvvXHDc5trlxZUSUlBeWN0RjXEtc/mmXv/UlRbhl+wbZlDYlrUp+7lytV5bZnz0o7l83ZpFRWfGR8NkilVCOVSRz6WRnrB3B99wUBx3H+bDbVTZaPCTQf4X4KCLQN5bUncJXpnvVBblPrtxq+SwjoI8I68X9ry7UWdjtGApx9uFiRQbhLoN72ixUZBDgLgkUC7ZfUjEI++X4nSSfT0ZpQ01HUKlHUKiks1qV4PZecyxbOA7Bw9jDum62buV0873POH7tMdaVOb2JK9FWx1TE3D+S5D+9u/P/2voupKq/XL/j6foZcMzsONA6sbuvzEkv3v8KPH2xgz4aTaLVabl44inueuRpyuOa7v1i7dA95WcUAuLjL6dIzjEdeu5WILro+uej2T0g9e4Waqlpef/Bqdpw5j09g/qKp2EJDXYDF+ixd5571J9i55ijObnL2bjjBgmenUV2pYNXn2xk8picvfnqPXvmda46y/NMtZKcXEhjmw+Q5Q5l1/2irZvYFLNBktaVU1jwhV1H9mt/H3p7D7L9NYsvy/fz47jpWfbKJ99YuwidAJx77/hPfk3Exhyffv4tufaNwctY5TR4f/5ZBnaomGYO0Wq3h6lAL5WobBHSN9POGvu/sYvsSM2cj0R+2otVoUVTXcs8LM5hwh3FdLr3Pw0GflYBAS3I0KbWtTehUCPdTQKBtqNOUIBG5ta0RguJrq2G3Y2RG6EiWJP9CvqKE7h6RgJYLFZf5JXM7C2NucoCJAgKOZ+ve87z12UZq65qfk/2G/jGNf//zfwvRaLT8+N+NnNh/iXdXPtG4r+nAZdWJf6GoruOWns9bPMdbj37HmJsHctvD4ygrqtBzApw6mMJXb61h8ZIFRNXPlpcUVnBi3yX8r5n5fvP7h6irVXJH/3/wwif3kDhWpyYua4bQVENdgMX6rLnOQ9vP8uS/ZxPVNYjv3v2TcbcM4s2lD/Hs7E9JPXuF2J5hABzZfZ6PX1zJE2/NpnufCLJS8/no+RWoVBrmPNZ6aTA7I6ExAaSdydLblnEx1+56A0J9mPv0VGY9PI4Hhr/G9lUHufVRXbrPpG2nue/lW0gY0hUAZX0/zL1caFBPZhNbUk5nERYTaFO5gFAfvP09uHAsnQGje+iVu3AsnYBQH9y8Wi4sViwWIxKJUBtJCy0Si4hNCOfy+Wz8Q81PJrTUZyUg4GiOJgl6GI5EuJ8CAq3L8bz7KK89jkpT2bhte3ocAMFuN9Ez4L3G7ZnlS8kq/wGFOhsXaRiRnvcT6jHboE7L5bSklX4KwJWKn1FrqvFzHYWrNLpZ16DSlLM7YzDDwneSVvoJBdWb0KIlwnM+sd5P6pXNq1pHeunn1Kgu4ywNIdR9NhFe9yJCN4apVl4mvfQTSmqTUKp1k7FySSChHrOJ8nqoWfaZo6LuDEnZs0gM/QMAd6f4xn2Vdec5lD2TwaGr8XBKMFVFs7DbMXJz2CgkIjE/Z2yipE4noOIt8+Ce6KlMC73RwtECAq3L2eQcAN78ZENjOsLm4OXhQnzXq6H78vrZZolMglgsNqojcC3WRjn0G9aNGfN1Oj0NESAN1FTVIhKBb6AnwZF+AARH+tFjQLReOWdXp2s0DqQWbTPHtXVZU5+l63SSSxl362AKckr55j/rmHrXMGJ7hhEQ4k1eVnGjY+SnjzYzY/4IxszUpTsNiwlgyl3DWP/jXsExYidT549kyQvL6TW0Gz0GxXL6wCWO/3Uen0BPo+XVSl2/0ag0Bvv2rNNlsqkur6Frn0hcPZy5dCKDipIqQmOvtt+QKH+O7jzH8OkDqKlU8MM7awHdkpGmHP/rAmu/2UX/kfGcTUpl9++HefyduTaVE4lEzPn7FJb+Zw1BEbq+0r1fFBeOpfPbF9t4+I3bbbpOW5HKJITGBLBt1UFieoaBSISLmxzfIJ0D8+5np/PGvV8QGRfC8Gk6fSKtRkP6+WzUKg3jbh8C2P5ZtRXpaQWsXLafo0lplJVW4ebuTPf4EAAmTevLyDE9TU6AHT+azu+rkjh9MpOqqlp8fHQzdZFR/owa14MJk/tct1Eyqvq2ePRwGudOZ5GanEdmRhFVlbVUVdWirFPh4uqEi4sT7h7OhIX7EhbuS3SsTsOnT/8ogmxcLmYLWi1cqY9ePF8fWShgHw33tDPcz5r6tK2H9ieTdCCF1OR88nPLqK6uRQu4uDjhH+BBWLgv3XuE0LtvJD176UTsGzKQCAi0Fr0DPwWtlrTSjylRHARgQPAyAESiq8PnrIplpJV+THfff+Ip70157QkuFL+OFhVhHnNtKpdT+RuXy/4HQJzfq3jJ+1Ncs4fkkvdxloY0+1pOF/ydYLebiPK6nzp1kZ79AMU1ezhf9E/i/V7Dw6kP1cpUzhf9Aw0qor0eBkAqdkMuDSLB433kEt0zpbT2COcL/4G7Uw/8XEY22z5jeDgl4Cnvx5WK5YDufjSQU7kaN1k3hztFwAGOEYCbQkdwU+gIypSV1GqUBMi9ERmLdRYQaGPeXqJLdWfKKZLQPYSeXUPw83bDyUlKVXUtFVUKikurAbiUnk9mdglD+kUjboXQtvj+0Sb3DR7dg4mzh/DUrA/p3icSgImzhzD2lkE4yTtGFhgPb92gR16vP+FVr+Uic5JSV3s1miftfDZnj6SxYslWgzpUKjVS6fU5UHIEk+4cRt7lQr56bTW1NXUMm9KXh9+czYqP9fUuvv/3GlZ/vpU6hS5i6PUFnyOVSYjsHsJn2xcDVzOt/PHVDnIuF6JWqgmK9GPB4pncMPmqHs3TH8/nk2d/4t7B/8Db36MxksQ30HDQdvODYzl94BJfv74auYsTtz8+kQlzDJecWCo384ExSGUSfnx3HaBL1xsY7su9i29uFDM1d52A3rXaytMf3cNnLy7n0TH/wsPXjQUvzmR8/dKZoZP68Mr3j/Dzf9ez4kPdfZfIJIR3DWL2E5Ma67D2s2opysqquW3qB3rbRCL4fdOzuNY7SLdsOMkH//lTz8lVVlpN0gGdKG3SgRQGDz3BK/+6DbnzVd0ZrUbLpx9uYs2vh/XqL8gvb/x9JCmV339J4pV/3UaoDZl4bp36PuVl+tovoWE+fL/yMavrsMTCO/+PzIwivW2eXi78uv4Zu+suLqpk2fd72LHlDAAVZnRsqiprqaqspbCggvRUQ+2ZkFAfEm/oyoQpvYnrEdpsm2prVaSn5pOanEfKpfrfyXlmdTB2bjvLzm1nm3W+W2Yn8uiTE5trbrun6f0ELN7Ttr6f7765hs0bTuptW7rqMUKaRL7V1alY8eM+Vq84BEBl/ZLjplQoa6goryEtJZ89u3RLlr28XAF45MkJjJtkWug9+WIuj9z7ldF9vftF8sFn9xjdZy/33fU5GemGkY4A3/z8CBH1k1YCHQ+JyAVEDU6Q+tTAYleDcumlS4j0up9g9xkAuMpiqFFlklb6mZ5jxJpyVyp+IshtGgAh7rfWl4ulqGYvNarmiy/7Og8l3PPuxvqaklb6KeEedxPkdlN9mSjC6u4gu2J5o2PESeJPF59n9Y5zkUWRWb6UirozDneMAIR73MWF4lcB6OrzHBKxK1qtmryqdUR6LnT4+cABjpELFZeJ89CJ0HjJ3A32KzUqylVV+Dm13CyFgIA1HD6VQUqG8QdYVJgvbzwzgy6R/hbradAdaQ2crhk4NEUkFvHYG7cx+9HxbFmle+H48cONrPp8G+/98jd8/D1axUZ7EDWZBWoaYdIg9KqoqeOeZ6Yw4TZ94UlAcIrYiUgsYv5LM5n/0ky97eOb6F3Mf3EG81+cYbauIRP76P02Rfd+UXyy5UWr7JO7yHjxf/c7pNy0BSOZtsD8w9ua6wT4fLdhtqW7n53O3c9ON1q+Z2IXPttm2qmSOKEXiRPMi55a+1m1JlotpFzKo3e/SA4fTOHdt9Y29ltTJB1I4a1Xf+O1t6+GEH/ywUbW/nbE4vlSk/N5adFyPv1qIe7tUOja0axecYjvvtzZONtuLznZJfzxaxJ//JpEn/5RvP/pPJuOX/vbEX5bdYgrmcVoLHzOApbpbPezIK9czzGSmVHE6y/9QnozM2eVlekmpTw8zS917No9mPieoZw/m22w79TxDLIyiwmPcGxa80sXck06RXr2ChecItcBSnUxdepCPJ30nXae8j6klX5KrVrn5BQjtVhOLgmkWpne6Jy4FnenrnY5Rjzl5hMlVCovUlZ7jMtlXxjs02pViERS1JpqMsq/pbBmOwpVfT/TqlFpKtG4jG62beYIdJtCcsnbgG6pT6jHbIpqdqFUlxLsPtPC0c1DUC0UEBAQEBAQEBAQEBAQEBC4brE7YmTxqf/jm8Evk1GdS4RrkF7UyN7CE7xz/gfqNEq6uUcA8Hrvh/CWtf+Z7JZArdVSXFNNUU01hQqdF7xGqaJOo6JWpUat1SATS3CS6H7cZU74ubji5+KKj7OLsDjJTnbsv2B0u5NMynsv3UpokHVRTc5yGc5y05EcrU1AiDdz/6YLiZ11/2geGPdvtq8+zK0PXs0LLpaI6sUf7ddLEEt0LdFR9ZmjIaIktkcoly/m4h/i3aLnE2h/mMoY1dxyAo7n0oVcusWH8N5b6yxGizSw76+L7N5xjpFjerBn13mrokUauJJZzLLv9vDQ451XX0ir0fLx+xtZ97v198VWeiSE2XxManIemZeLLBcUsIrOdj/z88ob/06+mMsLT/1EWf1S5ObQsNyu38Boi2WnzRxgNGIEYMOaYzzw2Lhm22GMbZtOmdw3aZr5GXqBzoFa27AsrOlzT/e/RKSLarwq4Gq+nA7D0Z5IZHvWvGsRi4xHV2rRvcNrNDXEej9JiPssI+fWuQrOFj5PlTKZeL838ZQnNNablH2LXbaZQyySEequ04C7UrGcUI/Z5FT+jq/LcJzqdU4cjd2OkSpVDfMOvkKdRomTWMbLPe9jkK9O9f/btHXMjZrEYN+efHbpFwB+TN/A490MlXo7G2llJRzOvcLZwnxSyopJKS0mu6LcWLZIq5CKxUR46AbuXX186eLtR4JfIIOCwwhxvz4dTbZy5mKO0e0jE7ta7RRxFA3ZKTTq5jsW9mw4QXWFgq69wnGtDym/dCqTitJqQmP0vzCkUgmh0f5s++0wMfXryl3c5Pg2Q7SxYemKNfU54joB7v77ZN54+Fsiu21m+OQ+aDVa0i/m6IQpZw2yq24BAQH7uHQxh99XqSgq1Amwi8UigoJ1Tsyc7BKTx634cR/DbuzO5x9v0dvu7eOGl5cLuTml1NYazxy2/o+jzLt3RKO2SWdj5U/7rXKKyJ1l+Pl74OwsQ61SU1lZS1lZtVEh42sRiWDqjP6OMldAALiqCZSXW8aLT/9sl1MEoH+9Q8TJiix6Y8Yn8PknW6iqNNRk2bzhJPc+NAap1DGB8hqNlh1bzxjdJ5dLGT2up0POI9C+cZaG4CTxo7z2JL4uVxOOlNeexFkaglSseyeWij2sKucijaSy7rzBearqklvEflH9whF3p3iqlMnIpcEmyxbV7KarzyK8nQc2btNo66hRZbaIbQ2EedwJwOWyLylVHKGoZgc9/P/TYudziELjg7E3MyZoEPsLT/Ft+tpGx0iOopCR/v0JcfFnQYxOTOb9C8scccp2R5Wyju2XU9mUfol9VzIoVpgWR2sOKo2GtDLdC2ZaWQlbSGncF+LuwY1hUUyO6caI8GicJILmgjHSMo2vBR3QK7LVbPj+vfWs/mrnVWHHB79BKpUQ2S2IzzY8a+FofWQyKX98u5ucjKJGB0RQuC8Lnp3GDUa0Cp5+904+++evPDr5HTx83Fjw7DTG3zq42ddirj5T1wk061qHTujFK1/ex8+fbGbFZ1uQSCWEdwlk9iOOnQESEBCwnSOHUjl8MBWA0eN68tATE/AP0Dnsz525wqsvrqK4qNLguIvnc/jmfzvIyy0DICran6demE5Cb10mispKBf99+08Adu84p3dsdXUdxw6nM3xUXItdV1uRfaWE777aZXJ/VLQ/M28bzOChXQgK9jbI8KNWa8jKLCY1OY+Txy5z5JAu1eu1TqoBg2IJDTOfHtoYg4Z0wc2MtktNtU4LZc3qwwb7IqP9ueHG7jafE6BXn4hmHdfesXQ/QXdPO8r9zM8rQ6lU88/nV1BaUqW3ryFCaWBiLH36ReLr74G3t07Msryshoz0Qi5eyCHpQArJF3PQamHo8G5Wn1vuLGPcpN4GAs4ApSVVHNh7kRtHxRs50naOHUkz+p0GcOPoHp3WYSvQFBHRXg+TWvoRztLw+mwzJ8ko/47uvottLhfmcScXi18HwNt5EF7y/pQqkihR7MdJYlkDsbnEeD/BqfzHcZN1JcBtAlqtlirlRbRadaOWh4s0gmLFXgLcJqHW6Pp2aulHaLXGJy806LZrMe+kt1SuwVnj7zqWS8X/QixyJsC15d797XaMSEUSpoYOR4SIcUGD+V/qb437NFoNMrHuFBGuQQAU1ZbZe8p2w6GcLJae0aWn3JyeTJ26+elf7SGnsoJVF06z6sJp3GRO3NQljvm9BtDDr2XCjDoi1TV1qExELYQHO255xsLnp8PzpvfPXzSV+Yummq3DrV5kbEP6f82WGzI+gSHjrU9V1XNQDJ+tX2R1eXvqs+Y6b5zalxun6sJNPX3d9K73y+2GwpyJY3uSOFaYhbme+HLvqw4tJ9AylBTrXpIGD+3CS6/N0huo90gI46XXbmHR4z8YPXbVTwcA8PP34IMl8/H0uiqy6O7uzHP/0Anhnj2dRWFBhd6xR4+kdUrHyKY/TxiN+Jhyky7C48lnpyAxkwpdIhETFe1PVLQ/Y655RmSkF7J9y2m2bz7DtJsHNMu24SPjGD7S9D1viBgwNpCP7RLI/Y+MbdZ5OyuW7ifo7mlHuZ/5eeV888UOUpPzG7f17BXO/Y+OpXdf05NQXt6uRET5MXxUHPc+OJq83DI2rz9hk2MEYPrMAUYdI6BbTuMox8i2TadN7pssLKO5rgj3vAeRSEZa6Sco1Nk4S8Po4vNMY1YZW8qFeNyKQpUFQHLJO2g0Cvxdx9PNd7FRYVRH4e86lj5BS0gr/T/Syz5HJJLiKosh2uvBxjI9/P/NhaJX2J81DieJTlg40nNhY+reBi4Wv0F2xSo0Wl3k1rHceYhEUrzkumfOgOAfLJZrKHMt4Z53cyx3PmEecxCLWs7xaLdjxFfuRVZ1PhGuQeTXllClquFkaTJ+cl1YUJ2m3hNUvwC8wVHSkdl6OYX3k/Zwrqh5KtstSZWyjuXnT7H8/CkSQ8J5ZvBwhoR0zpkWW6isNp1C0M3VvrV7AgICAgLw0BMTDKIXAPr2j2pMDXvhnHENgPseHqPnFGmgQWNg9PgEfvn5gN6+1Et5dlrcPtm/56LBtrAIX558dgqAWaeIOSKj/VnwwGgWPDBa0OQRaBGOHk4j6cDVsP9pMwfwxDOTbW6zQcFezFtoe/rPmC6B9OwVztnTWQb7kg6lUpBfTkAzlhBfS22tir27DJc7gM7uvgOi7apfoH3RxWcRXSwE14V53Nm45MOeciLExPo8BdD4u4EQd9u1PKRiT8ZGG9dXbIqfy2j8zGSX8ZT3ZnDoaov1dPd9me6+LzusXAMSkS66LNj9ZquPaQ52eykmBw/l6eMf0t0jkpTKLEYE9OejSz+TU1NElGswm3L3c2fkJDbnHQQgyi3EbqPbijOF+by2bzuHcgy/cNsjh3KyuGPNCsZG6nJWvzxsDDFetofOdgbqzKy3bu5LpoCAgICAjujYAKKiTYf6NoT8G3OMuLg4MdJCNFhC73B++Vl/W8MSnM5GXk6pwbahw7o59FllzIElIGAv10Y6TZjSh78/Zz5ytCWYdvMAo44RrUbLpj9PcPe9I+yqf9/uC1RXG0+fPXFqX6FvCQi0AHlV63CTdcVL3rLaWHY7Ru6MnESQsx/nytMY6teLqSHDAchXFOPj5MlTx//LysytOIl1sz6vJDxg7ylbHZVGw2fHDvLJ0f2oNC2bhaMl2J6hW/u9LzuD54eMZEGvAUKGGwEBAQEBh5HQ23xkYvd405MivftFIpebfx0Jj/Qz2FZYWIFKpXGYoGJ7QKVUGx10CZoFAh2J0DAfnnhmcpuce9TYnvzfR5sBqKxQ6O3buO44d82/sTHjXXPYttl4NhqRCCZO7dPsegUEBK6i1tZQpy5sFKO9UrGCHv7/avHzOmRdy9jAQYwN1M8MEeKimzn6ZMAi0iqvEOSse6nxlLk54pStRrGimgc3/cHh3CttbYrdKFQqXtu7nV0ZaXw6/ibcna6PJSR1ShUFxRWWC7YBFVUK/jqUzNEzmaRmFJJbUE51je6lWKvV4uYqJyTQi7jYQAb3iWb4oFicZK2zHM2UbQ3L4trKNpVaw56kZPYeSeVCSi65BeXU1Cpxkknx93GjS1QAg/tEATD+xng83PSF7WRSCYpaZYvb2d7QaLQcOpHO8XNZnL6QTV5hORWVtdQo6vD2ciXA153BfaKYMjqByFDfVrWtokr38mqqvbWHfgC0K9uM9QPAaF9ojX4QGWVeGC4o2HTmr25xppXwG2gQabwWrUaLoqYOdw/z4pUdCalMgkwmQdkkyjE1uXMuGxLonMyZNwwXl7Z5x5TLpUyY3BuA31Yl6e3Lyy3jSFIqg4Z0aVbdZWXVjULTTenbP5rgEMdp1gkIXM9U1J7lRP79jamGo7weJMhteouft8Xf3qQiCd08Wi/rhyNJLS1mwYZfySjvXOG6OzPTuPWPn/h2yixC3e1ba9keKCqt4nxKLoXFVRQUV1BQXElh/U9BcSVlFeYzBC1YtNSm8908oS/PPjTBHpPJyS/ju18OsGn3WZQq08t8yipqKKuo4XxKLn9sOYm7m5zbpw5g7ozBuLbQS0d7tm39jtN88fMeCosN1eAVtUqyckvJyi1l18FLAHzy/U5unzqAe2+/AWe5LmrN3U3eOBDv7Gg0Wn7ZoBOIXvnnEXLyjX+XNfSXc8m5LF190KZziMUi/lr5TLPsu7atASbbm6m2BrRYe+uo/QAM+0Jr9ANzjg8AH1/TkyLhEYbRIE0xlbmjtlbZqRwjoNMCSWmin3Jg7yXOn9UtQ4rvGdoWZgkIWIWHpwvjJvVuUxum36xLKdrUMQKwYe3xZjtGdm49g9qEkP8kQXRVQMBheDsPZFTksVY/b8dXQm0hLpeXcsfaFRRUV1ku3AG5UFzI7DUr+HXmnQS5ube1OXaxc/9FPvh6W1ubYTW/bjzGkh92N2u2trKqlm9X7WfDzjP844kp9O/pWGHd9mpbbZ2K1z9ez84DhqKElo778fdD7DmcwtvP30xEiA+e7s4mHQSdifyiCl798E9OnGufmkiOaGtAi7Q3R/YDwGG2ted+4G3G8QHg5GT6dcPXz/IzqCHdd1Nqa42nCuzIDBrSxcAxolZrePHpnwB4dvEMho1oXprWzsxvWXtZlr6dX260XtBPwPH06R9ptr+3BpH1eke9+0Zy6kSG3r59ey5SVlqNl5EoNEts3WiYjca1XsB/xGjHZLwREBBoOzrPwlwHUlBdxd3rVnVap0gDWRVl3P3nKkprr4/Z87ZGo9Xyzheb+eCrbXaHsOcWlPP311axfofplHGdwTalSo1SpWbRW6ttHgxeS3pWEY/9czlZuaX4eNn+MtTRKKuo4W+vrjTrFBGLRfh6uxIa5IWnidn4lsCRbQ0c295aoh84si+0535gKWpDKpMglRl3bnj7WF5iKxLp2mxT1KqOp/tliZtuGWhUaLWyQkFlhYJXXljJM4//wJFDxkP6BQTakoRe7ScTorG01Cqlmi0bTtpcV/aVEs6fNVxWP2pcAqPGJTRm0BIQEOi4CBEj16Cp1054cvufZFY4dkbZS+5MuIcnYe6e+Lm44i3XvUR6yuXIxBKkYjESkRilRoNKo0ahVlGqUFBWqyC/uoorleVkV+rWkCtUjpshu1RSxKIdG/hqsu1poARs479fbeOPLcYfxlKJmAG9IomJ8MPPWzdIUGu0FJVWkZyez8nzV9Bo9PMrqtQa/r1kE1KphIkjerSabep6O1rDtg+/3g7A0dMZzBLPOAAAIABJREFURvfLpBKG9I8mOswPHy9XKqtqKSiu5NDJdADyC69qyxSVVPH827/h7WmYErSz8fIHa8nMKTG6r1/PcO6amciAXhGNyypAt5zmr6RkfvjtEHmF5SbrdneTExbkTViwN+HB3kSE2JbpylxbA+PtzVxbA8e1N0fbpqoPuXZUX7DUDwCjfaE1+oGLS/MHBc7OwqvItQQFezF3/o388M1uk2VOHrvMyWOXiY4J4KZbBjJ2Ui/cW9HBKSBgiogoy0vjWouRY3qw5MNNlJfpL6nesO44t9051Ka6tm0yLroqLKEREOg8CG8j1/DFiUMA7Lti/OXTWqRiMQOCQhkWFkn/wBB6+AUS6Gq/6GyD4+ZyeSkXigs5nHuF/dkZnC3Mx3CoYD1bL6fw/eljzO/VsimQWorxN8bTp0eY2TL5hRU89/ZvRve9/tR0IsOsF5v08rB9QLHzwEVWbzpusF0mlXD3LYnMuWkQ7q6msw6UllezdPVBVq0/qjf40mi1vLVkI5GhusFpfBfLIoZN7QJa3DZb7QI4fTGbP7aeMLl/xvg+PHL3SLPRDkdPZ/D+V9tIzyoCaPzdmdl/NJUjp4x/h911cyKP3DXSaDpBf193bpnUj/E3xvPcv3/j5HnDmbHbpw7g7wvHNts2c/0AsNjeTLU1sL+9WeqjQJvZZq4vtJd+YE/ovKlIkuuZu+8dQUZ6Ibu2nzVbLj2tgE8+2Mj/PtvK8FHxTJzShwGDYuzKuiEgYA/tSfNHJpMwcUofflmur52VkV7ImZOZJPSxPrpl22bDyL/wCF8SeofbbaeAgED7QFhKIyAgICAgICAgICAgICAgcN0iRIzUk1tVyUdH9ttVx4CgUGbH92ZKTDe85I73mIvrp3ljvHyI8fJhckw3AHKqKtiQepHl505xsaSwWXW/c+gvpneJw8+l4+kveHm4WIzicHE2nR0iMsyXbtGBjjarkaKSKt75YovBdnc3OZ+8egfdYyyf29vTlb8tGMOIxK4s+tdqPf0DpVLNG59sAOC7d+9BZuXsqym7WsI2W+wC3Qz7+19uRWsiFOrJe8cye5rh2uGmDOgVyXfv3sOit37lsIkois7Gsj8MVfgB+idEmIwWuRYPN2fefGYGc/72NUBj+mjQiZLePLEv0eG2h0pb6geAxfbWtK0BDmlvLd1H7bHNXF9oT/3AmCaGtZgSVr2eEYtFLH59Fl27B/P917tQKU1nRgKdCO32zafZvvk0QcFeTJ3Rn6kz+lul39JZqVbX8tzxL3ESSXmr70KcJU4sOPAeAHOiRnG0OJk9BaeRiiUM8Yvn73GzcJNefXf7JfMvVmfuIV9RSrCLLipzTuQYpocNAWDG7n/yRp8F9PWOZW/hGRaf+JbXet/DqMA+nCm7zIsndN+ha0a+3spX3ra0tyVdU2cOMIgYAVi/5pjVESPnz17hSmaxwfZJ0/rZbZ+AgED7QYgYqefdQ3+hUKls1u9IDAknMSScX2beyeqb5zInvneLOEXMEeLmwcLeA9k8ewFLp95Ggr/tg/wqZR0fHN7bAtYJfL1yr0HKYLFIxLsvzrJqwHUt/XtG8MbTNxlsT88qIj2riFUbjtpsV2vYZotdAAePpXExLd/ovokjelg1GGxAJpPw9vO3EOTf8VNTW6JGoeSUkSUwAPNuGWLRKdKAn48bU0YlMGVUgt52jUbLqj9t+ywbsNQPbGlvDW3NUe2tNfpoc20z1RfaWz8Qlm44HpEI5swbxlc/PGRTFpq83DK+/d9O7pr1CR+9u4H8vDLy8zp/Ji6AhlZYpVLw3LEvcZe68Ha/+3GW6E+OfHjhN4JdfFky+G+8nHAXh4ousDRta+P+37L28m3qJu6Nnci3QxcxL3o886LHs+TSGn7P2gdAd49wUip0KZRPl6YT7urPmbLLACRXXCHOM4I4z/YjRNpa2OMkbQkiIv3o2z/KYPuuHeeorqq1qo5tmwyX0YjFIsZPbtu0xOaorqrl1uH/YnLflxt/zhy73NZmCVwH/PPAFqK/+w/R3/2HCyUFbW2OTbSvb682Ireqkt8vmV/H2xQ3mYwPxkxl5Yw5rJwxh0HB5jUuWouREdGsnTWPN24cj7PUtoCgFedPUVRT3UKWXX9UVCmoqFKwafc5g33TxvaiT3zz2sywgbGMHmr8JXnZ70nUKS0790zZ1VK2NdhljW0Am3Yb749SiZiH7xphs10uzjIWzr7B5uM6GqcvZDcKfjYgk0qQSSUMsDFTQGLfaBL7RhtsP3A8zWa7WqofWGpvbWmbvX20AWN9QegH1xdhEb689vZsPv1qIZ9+tZAbR8Vb5Yiqq1Ox7vcjzL9jCfPvWMJXS7ahUNifCao94yxxokql4NnjX+Iv9+LNPgtwEhu+C8V5hLMwdhLRbkEM9otjfHB/zpSlN+5fmraVO6PGMCF4IBGuAUwKGcSkkEHMjhzF0jRddFm8ZwQplTrHyKmyNG4KG9pYx6XKK8R7RBDvcf05RtojxrLT1CqUbN9iOWOYWq1h5zbD7+FBibH4B3g4xL6WwNVNzq97F7N04zMs3fhMW5sjINAhEBwj6BwCalMx+0YI8/Bk7ax5zOreswWtaj5ikYh5Cf34/Za7CXZzt/o4lUbDivPGVbcFbGft1lOs3XrKIKReLBJx3x3D7ar7gTnGjy8tr2bngUtW2WYsHWlL2dZglzW2KWqV/JWUYnTf2GFxzZ7xnjwqAVcX00uqOgOFJZUG28KCdRlkZDYuV4gK9yUq3FCUOLegnKprltdYQ0v1AzDf3trSNnv7KJjuC0I/aH9obHiHaC5xPUKJ6xHKK2/dxvcrHuW2O4fiZUXaZZVSjUqpZsWy/Tw4739cupDT4ra2FRKRhH+c/I58RQmLE+YiFRn/3otvEsnhIXWlUqUAoLSukpK6CoMyAPFeERTXVVBYW06cZwQplTkoNWpSKnKYHDKYlMpslBo1yRXZxHtGGK1DoPUZMSoeL2/DvrJ+jaHgdlOOHEqltKTKYHtHWUYjFosRi4XhnoCANdjdUy5VZjrCjjblt0tnrC4b4ubBqhlziPW2PotJWxHv688vM+8kyM2dICsdJL9etP5eCJjnr6Rk/kpKNtjeOz6MAF/rHVbGiA73o2tUgNF92/ddsMo2Y7Skbdv3XbDKttMXc4w6bQCGD+rSbLukEjGD+xiG03Ymmi4HAfBwk+PhZjqrkCnMHVdu5DzmaKl+AObbW1va1mCXPbaZ6gtCP2h/1FTb5iy0l5BQHx56fDzL/3iSxa/PYuDgWKuWyuVkl/DUo0s52UlD6jOq8+niHoIW+Dx5rclyLhLT34m1Gl1El1FXV/1GZ4mMeM8ILlflk1x5hUi3QLxkboS5+JNceYX0qlziPMOJ8xQylrQHpDIJk42k1b10IYeUS3lmj91qJE2vh6cLN9iwvE1AQKBjYLf46t+OvkeUazDjgxMZGzgYX6eOtY4/q6KM9LJSq8rKxBI+nziDUPeOc43hHl58MXEmALf/sRylxryAW0ppMdmV5R3qGtsjSpWa8ynGH7YjBnd1yDlGDO5K8mXDtXtHTmeg0WgRmwi1bivbjpzWiT6asw3gkgltEcDuAd2AhAh2HbRutr4jYmzWWqnSGClpmdo608s95E4yq+sx1d4c1dYa6jLW3iy1tZa2raGe5tgGpvuC0A/aHwobo6gchVQmYfS4nowe15Oc7BLWrD7C+jXHzGon1CqUvPHyar74/gF8/ex3TrYnfJ08eLz7TCYED+DJo0uIcgtiRphty8cCnb3wcXLnfFkGg331B7/nyjMIdPbGXeqCu9QFF4kT+wvP0dsrGoCeXlHsLTiDm9QFf7mXoy5LwAFMnTmAlT/tNxCyXr/2GE88PdnoMQqFkn1/XTTYPnZCL5tEtNs7Ozec5Ocvd5GdWUxgsBdTbh3ErHuGAehFm/zx8wHWLj9IXnYpLq5OdIkP4dEXphERoz8BYG05AYH2ht2Okc8GPseW3EP8mrmDb9PWMcAnnglBiQz164WT2PqX57ZizxXrFfrv7zOQvoEhLWhNy9Cv3uYH+g5iyTFDZe6m/JV1mTvi26+gVEfgYmq+SR2BrtGOeTB0MyEKWV1TR0Z2scnMIW1lW0N2E3O2AVxKNz4Y9PN2s5h9yBLhIT52Hd/e8fUyzEBhbHmNNeQXGT9OLBLh7Wn952CqvTmqrYHp9maprbW0bc3tow0Y6wtCP2hfaDS6UVZNO9DuaIgimXfvCFavPMTKZfupMeGwKS2p4rsvd/H0C9Na2crWIc4zgpd63skbZ5YR5uLPQN9uVh8rQsTd0eP5JnUjwS4+xHtGcq5c9664KmM3j3efqXeeHXnHub/LFEDnGFmWvo04DyFSpL0RGuZD/0ExHE3S18navuk0Dz0+HicnwyHR3l3nqTXStydN69NidrY2R/Yl89Eba/jbP2bQvVcYWemFfPjq76hUuonUOfePAuDU4XS++mATi9+7g6guQZQWVXL8UCr+gVcnUk8dTgewWE5AoL1it2Mk1i2Mh7rcwv2xM0kqPsu2vEO8d+FHnMQyRgUMYHxQIj08ox1gastwrsj07PS1eDjJeXxAxxate3zAUJadPUFZrcJsubNW3hMB06RkmFZhjo3wd8g5YiJMD6pSMwpNDrras20AmdklRrc7YjAX0ckHhHGxhgPxwmKdgyM7r4zQIOtnME+eyzK6PTbS32Kkw7WYam+Oamtgur1ZamstbZs9/QCM9wWhH7Qvcq7oPiOtpuU1RqzF1U3O3feOYNK0vry++FfOnzWeqWrLhhM8+Ng43D3aV3pVRzEysA/3VhfyyqmlLBn0BJFu1meYujXiRqQiMd+mbiZfUUqQs67PPNB1KlNDExvLxXtGsL/wLL3qI0YSPKPIqi5kQvBAh16LgGOYNnOAgWOkslLBvr8uMnqcoW7g9s2G4qwxXQLpFtfxJklNseyLHcyYM4QxU3XOnrBIP6beNpg/VyUBVx0jNTW1iETg6+9BSLgPIeE+9Oirr6FTU6OLVLNUTkCgvWK3Y6QBiUjMUL9eDPXrxZmyVL5IWc36nL2sz9lLpGswd0ZOBGB0YPt6WKSWGuYlN8Zt3RNwk7X/CBhzuEplzI7rxZcnD5stl1Ji3T0RME15pXHnk1gkws/HcFa/OQT6mVZDzyusMLmvPdsGUFFt3D5H6FF42RDp0BGJifAnNMiLbCOpOX/deIwn5o+2qh61WsOarSeN7hs2MNYmm4y1N0e2NTDd3iy1tZa2zZ5+AMb7gtAPbEcmM3zVqa21PjOQOS6nFzqknpYgINCT/3w4l0fv+xqAK5n6z3aVSsOJo5cZPiquLcxzOLeED+eWcH3R47nRY5kbPbbx/++GLjJ67ILYiSyInai3bWb4MGaGDzN7zvkxE5gfM6Hx/0i3QHaOe89W0wVaiWEj4vDxdaOkWF9Mdcv6EwaOkbKyao4kGWZhm2REq6Qjk3Ypj7PHM1jx9W6j+1UqNVKphMHDuzPx5gE8Ne9/dO8VxqSbBzJ2Wl+c5Fe/XwcP1y09s1TueuD5vRtYcUn3HvWf4VO4tUsv3jq8g9Upp5GKJdwUHc9Lg8cgE0s4U5zHqwe3cqowlwAX3fvHvT0HsbDnIIN6/3lgC0vPHwVg08yFxPmYj3C9tvz6GffS09eyg7hSWcvKS6f4Kzud8yX5lChqdO9Gzq4EurqTGKRzdI0IjeaGkCjMTZVJxGKUGjU/XtAJHa9LO0daeTHldbX4yF3o7RfMHd37MCmyfWj2OKyV1qhr2ZV/lPU5e0mpusJQv17cFzsDZ4mcnflH+e/FnwHIrilgbpTxtXxNya8tYGe+Ll98WlUGVeoq+nn3ZlaYLvSzWlVNlboGHycvpKLmXUpGueEAwhiTYqwPw2zPTI7tbtExklFhneaKgGkqTDgfXJwd51xzlssQi0RGdSXKKk2LY7Zn2wCqTYgYOjvAPhd5x3ZuWsOsSf35dOlOg+0r/zzC4D5RDO0fY7GOj7/fSVau4feAk0zKzAm2vRQaa2+ObGtgur1ZamstbZtzfXtrjm1gvC8I/cB23NzlFDVxRFWa+B60lQvnsh1ST0vh6ibnnoUjAfj3a78b7M/MKGptkwQE2gypVMzkaf34+Ye9etsPH0ptdJb4+OoGpnt3XUCt1hgcP35S51lqrtVoUdTUMf+xcUyYaZjSGEBan9FOJBbx+Es3ccfCkWxZc4wf/m87K7/dzfvfPYBPvVZRQxpxS+WuN5JLi/j3kZ18c/bq+Ovbc0cAeKBXIndtWk5pfTR/ZqVuXPr6oW14OTlza9derWrr76lnefnAZirqDHWqqivLyKws40i+LgpxR1YKG2cuNFtfnVrNzHVLOVtsuBqhoKaK7VkpbM9K4bauvXnvxqmOuQg7sNsxklp1hfU5+9iel4Rc7MTkkKH8M+F+/OXejWXiPKLo7aVT0f/40gqrHCPb8nbzbfrPqLX6YqEhzkGNf5+tuMj7F5bwYOw9jAm8sVn2V9RZFkxzkkgYFBzWrPrbG/0CQ3CWSlGoTM+WWXNPBMxTaUL4zsXBaTJdnGVGU6fWmRHObM+2ASZTwTo7YDAnkYiRSsSo1M0TJO0IzJrcj982H+dKE8eGRqPlubd/Y+7MwcyeOhBfI6kLk9ML+N/yPew9bDxd8p0zBhEcYNs6YWPtzdFtDYy3N0ttrT3bBsb7gtAPbMfDyFKRWoWS/LwyAm1YXmaMv3acs+v41iChj+kw9kobM0xZQm6mfVrT5gUMMXVPhfvZPKbO7M/yH/fqibBqNFr27DoPwE236CLbG/6/liHDuhlN+9tREYlFxHYPJj0lH/8g657tAcFezH1wNLPmDeP+mR+xbd1xbptvOAazttz1wI6sFAoVVfwzcRweMjnvHt1Nfk0lP108QVZlGR4yOYsHjUWhVvGvpO0AKNQqvjl7uFUdI9+dO8KrB7c2/h/t6cPosFjC3D3RaLXkVFVwrCCbk4W6lO93dLc8UbZoz5+cLc4nvj6yZVaXXkR7+lCsqOZAbga/p54F4JfkUyQGhTO7W9vq99jtGHnsyDvEe0bzeLfZjAzobzJnfKy7zrFQp7EsUHam/Dxfpy1DJpYyNnAEAJGuYXydtkyvXD/vXrhKXDhUfKzZjpEqpWUnQIyXD9JOkgNcIhIR6+VrVkfEmnsiYB6VxviAQ2skgsIejEVkwFUPvzHas23msEHWwixSqaRTDwjlTlJe/fs0nnhlpUGqV7Vaww+rD/LjbweJCvMjOMATZ7mMqppaLmcVk19kennHyMSu3H/HcJP7TWGsvTm6rYHx9maprbVn20wh9APbCQrx5swpQ82c0ycyGTux+Y6R82ezO0TEhVJpOhudh4OXVTXolYhEGGT/KC6qMnKEgCXcPZyF++lAgkO8GZjYhcMH9ScAdtc7OW+6ZSDV1XUcO5JucGxHXEbTIKIKGETAAMx7ZCyvP/UzUV12MnxcT7QaLenJeY1lx03vB8CerWeoqqyla48QXN2cST57hYqyGsIir2pl7dl6BsBiueuN5LIiXhsygfk9dFE5rjIZj+38g1q1ii2ZyWycubDRcZBbrXsP++zkfs4W51GtUuIqbfkoz3PF+bxZ75SRisW8kjieu+L6ITaSBz6/Rqdd5ya1PJF0tjif27r25j/DdQLVkmvqm9O9L0ODI3lh30ZA55hpa8fItaN9B71uCQgICAgICAgICAgICAgICHQM7I4Y+WTAs3R1t5yWzFumE6F7o9fDFsuuyd6EWCTm1YTniHGLatzeNGJEKpIS7hpKVk3z1/iqtZZnzMLcO1eKqVB3D7MRI6Zm+gWsx1S4uyNTOmq1GEQENODhJjd5XHu2DcDVRWb0WIWDxBLVJiJmOhM9u4bw3kuzWPzeGsqMhMprtZCeVUR6lnWz3dPH9eaZ+8fZlI2mAWPtzdGpTU21N0ttraVta/gqbY5tYLwvCP3AdnokhBnNLrHxzxOMndi8MGWtFj7/eLO9prUK5nRQ/ANMCwQ3h4bvCE9PV8rKqvX2pSbnUVenMpoWVcA0YrFIuJ8OZvrMAQYRI6eO61IyV1fXcSwpDVWTSCsfXzcSb+jaajbay5K317Fx9RHqrnlmPHffN0ilEnr0i+Ddr+8DYOjoeF79eC4//W8Xy7/ahUQqISLan9kLR+jVJ5VJ+OOn/eRklaBWqQkK9eHev03ghjE99MoAFstdj0yMvKpVOSrsqtZbnE9AY7QIQF//qxmPtEB2VTldvVo+2uazUwcao2gXDRjJvPj+JssGulivFRPi5sGbN0zUixS5lju69+WL0wdJKy/hXHE+Vco63GSOX9JsLXZ/m1rjFAFwluguMsHLckaD5Mo0unvE6jlFTOHr5E1a1WWrbDCGm8zJYvpaN6e2+4BaAksNzqUVQrY6O94exsOTFQolWq0uzNheFLVKg9DaBjzcTadfbM+2Abi5yCkurTbYbsrRYgtKpdpsWHlnon9CBEvfn8+Xy3Uic3/uOGXyMzFGXKxOz2nh7cO4cXCXZtthrL05sq2B6fZmqa21tG0NbbY5toHxviD0A9tJ6G1cY+PY4TT2/XWRYSNsV8P/4ZvdRpfn2MulCzkEBnvh5eUYHQOlUs3KZfuM7hOJoHe/SIecpylxPUM5tD9Zb1tdnYrN608y/WbjIo8CphHup2MZemM3/Pw99ESZG5aOnDqeweFDhjpb4yb1RiLpOMvqH31hOo++MN2qsokj4kgcYT471dBR8QwdFW+xzLW/BXTIJVJC3K46od1lcpwlUhRqFd28/fXKesv130taQ95AqVGzNeMSAD5yFxb2MMyG01xujk3AWWLa3SBC5xxKKy9BC+TXVBHTho4Ru3v49+l/otIavmAV15WzNe9Qs+pUaurwkFo3i1GtVjQ7Iw2AuxVOD1Ners6Kexs2yM5CoL/x9qvRaikwo+NgC7kFpjMqebmbXjfenm0DcHM1PpNeVGr/euoKE8KznRW5XIqiVmngOHBxluHr7YpUItbNRro7ExbszdD+Mdw/Zzhf/vsuvnlnHt+8M88upwgYb2+ObGtgur1ZamstbVtuQVmzbQPjfUHoB7bTLS6Y2K7GUxS+++YaTh6zfnJFoVCy5KPN/PCN8dSW9rJl4ynmzPyIN/7xKwf2XrIrrXB5WQ2vvLCS1OR8UpMNo0R79gq3W3zWFH36G5/Y+vr/trfrFMftFeF+OhaJRMyUm/oZ3XfuTBYnjHwndER9EYH2gY/c8Hnv7qR7vgc46zvBZWIxsmt0LZWalp/EOFucj0Kte9YMC4nCSdI8DTRj9A8ItVjm2ggUhcqxEcW2YnfEyPKMzcyOGI+0yU2sUdfyXfo6xgcl2lxngNyfjOostGgRmZE+qdMouVyVSbiL5Ztu8lwublypKDdbplrZth+So6mx0OgCXd1ayZLOS0yE6bC3tKwik84JW0gzswyiW4zpPOXt2TaAsGBvzqfkGmzPzC6x266CYscNxrdkJpNcWsgjvYfaXdc3Zw/zS8oppkTF8USfYQ6wDopKqnjk5Z8NstMM6RfNS49Oxt+3ddLmmWpvjmprDXUZw1Jba2nb7OkHYLwvtLd+0FGYNXsI77211mB7ZaWC555cxsSpfRtn3rt1D25MOwm6iJ+US7kkHUjh91+SKC6qbNzXsHQkMMiL3BzHpLpXKdXs3nGO3TvO4eQkpXffSPoPjqFLvXMnOjbQ5BKY6qpaLpzLZv/eS2xad9xk+nORCBY8ONoh9hpjwuTeLP1ql0HmlMpKBX978FvuWnAjEyb3aUyN2hStFirKaygqrCAvt4zIKD9Cw31bzN72jjX3U1fO+D0V7qchU27qx7Lv96DV6If0HT6YSlYTUeW4HqFExwQgINAcnKWmh9tyM9EUYDzi1NE0CL4CxHj6OLTuIFfb3jXbWsyhBRcmaqlQGobDW8MQ3wH8dmU9KzP/4PbwGQCIRfrBLWqtmh8vr6RMWc7NYc3Pe9zNx4/j+Tlmy5QbyeXckSmqMf+5xHpf3w9LR9A1KgAnma571Sn1X2QupuUxpF+03ee4lGZcJ8bHy5XwYG+j+661raldLW2bT31ouDnbALrHBLJtr2GavILiCqpr6nC1I51qaqbjZtYmRHRlQoRj1hsv7DkIuURCca1jUmdqNFqe/tcvBk6Rof1j+M8LtyBtxXBgU+3NUW0NTLc3S22tpW1rbh9twFhfaG/9oKMwYUofNq47zumTmQb71GoNG9YeY8PaY4AuZbOPnzvOzjIqymsoL6s2Gbkxtz79pKenC0s+crzmSF2diiNJqRxJStXbLneW4eHhjJubHKlMQq1CSUWFgjIjyxCNcdOsQfQbEO1wexvw9XNn6oz+/P5LksG+6qpavvxsG19+to2AQE88PBuWlYlQ1qmorFRQUV6DSnVVB+fZxTdd1wN5a+4n0OSeCvfTHIFBXiQO7cLBffpLlIxp8gjRIgL2YCyzSwOidrAqobLuqgPd0foe5pbRtEdstlahruNY6QW9bYeKz+AkvqpLodaq2ZaXRLir5RkxY9wUOpmDxUf5/cp6DhQdBqCnp27tW0b1Fb5OW8bpsnPkKvKJdYtiXODIZp0HdI4RS1iKKOloZFaYXuYA1t0TAfM4yaT066nT3zl0Il1v319Jycy7ZYjd59h9KNno9l7dzUdQNdjW1K6Wts2SXQ10izb+vaHVQtLJy4wa0s3ofmswNVA1xWen9rMnOx2NVkuUpw/vDNOlG1t6/ii/JJ9ieEg0zw8c1Vj+X4d3UKNScqTgCpMiu7Mh/QKvJI5DJpHw5ZlDOImlXKkqY0RoNABP9xth7LSN/HTxOGvTzqHWahkaHGGxfAMbd50hOb3AYPtT941rVacImG5vjmpr0Pz21tK2NbePNmCsL7RFP+gMiMUiFr8+i0cXfkVJsfnlSDU1ddRkFVusc8yEBO5ZqHv/OHPa8Xoj5qhVKKlVKCkssD36Z+qM/jz+90ktYJU+9z86jjOnMrkEQdeOAAAgAElEQVR0wTACsIGC/HIK8jvXO1ZLYc39BOGe2sL0mwcaOEaa4uQkZcyEhFaySEDAsdSoLa96uFZbUqFyjMB7R8Vmx4hKq+KvguMAHK93kLx97nu9MiJEhLr483Tc3GYZ5SJx5uWez/BFylKOl54CIFehe5FLr8ogvUqnHD3Ipx8PdZmPTNx8b9SQUOOibNeSXVneanmkW5qimmryq82/FCaGWCeoK2CeccN0zrymg66zl3LILSgnOKD52Y7SMgtNZhQZNdTygGncsDijjpGWtM0auwASuocgk0mMikPuPZxi14DQ1EDVFL+mnOaTkTNI8A3Sy9Z0T/wAPJzkXCwxnHm/MSSaWE9fyusUvJw4lr+y0xkb0YXL5aVsmHEvADf/uRSAmTE96WJCbfxyRSl/pJ5l+eS5iIC7Ni/nRKEuuu1a1XJj7D+WZrDNw83ZqiiFlsBYe3NEWwP721tL2WZvHwXTfaG1+0FnwT/Ag0+/WsgrL6wi+aL5waUlbpszhAceG9+45KZr/fKbpmH5tuLs3HLvGe7uztz74Ghm3Oo4YT1zyOVS3njnDl5f/CtnW9lx1BkR7qfjSbyhKwGBnmYdScNHxuFuhVi2gEBrYGuAiaVVAgD+LleX36VX2L9ctyNjs0fBXerKc/HzANCi5da9z/Nd4iuNWWf4f/bOOzCKMv3jn9m+m94TEiAQSkJCb9JEmoCiFBE7Ym/nWc72O8upd556eqfnnd7ZD0UEC6KgNOm9CaEk9ISQBNLbZvvu/P6YtGU3yaYSYD7/JJl55p33fTOzO/O8z/N9kNJeVELLhFuC1UE8m/go2WbpReBwWTpFthJcooswTQgpQUl0NsS26BwA/SKiCdMbGrxwnKLIgfxzXOGDE6Wjs+tsw1+mARotAyIbfumS8Y3xVY6Rf83fgNFUm44livDxoi28+GjzU8A++nqL1+2hwQYmjmxcDXz8yN4e/WrLvvnaLwB/g5aRg7qzcedxj31rthzh/ltGN0sfIzU9m7P5DUdLnc9H42bx4aGdnDGWcX/yMMbHNS5EGqozUGozo1Uq0SpVWKsErboHhdaEU/aqKs12uqK0XsfI8dJCTleUcvvqRTXbfFUnLyw2emyrNFk5k1tC506tmz/qC96ut9a41qDl11tb9a2l9yjUfy+0931wKREZFcS7/53H0u92s2TxTje9EF9I7BPL/Y9M8KjmotOp6dwljKwWCmHe/cA4BgyK56cf9rB35yksLSwfHR4RwPhJUkniObeNICi4dard+EpYeAD/+GAuixds44dvd1Na0kzx4A4Qbt4RkOezdVEoBKZeN4AvPq1fTFlOo5HpSNTVJCm0mGi4lhCklzQeIdo3LAqVQoHD5WLb2dM4XC5UiounAlNr0qLEHwGB7v6xaBRqt1Sa1iROH+P2s7URgKvje/B1+oEG7dZnnbokHCMrMo41uH98l+6X7c3Q2lRrAMyZNpjPvnEvl7hqUxpTr0phSN+ml0rcuudkvSu+0yf1R61u3Clp0Gu89qut+uZrv6qZfGUfr44Rm93BR19v4Y+PTGlSv0QR3v9yY5OOAegaEMxbo66h1Gph4o+fsGfO7xo9pr7nzeOlhThFEQE4WiKluTycUr9wa8/gcDr5BfLFpJtQCgIOl6vBPNW6REcEcuBIjts2lyjyyJ8WccfM4Qzp24WYyCC0GnW7PB/Xd7219FoD79EPTbne2qpvLb1Hq/F2L7T3fVBNUJCBNVtfaNax1WUum3s8wKrNzzf72LpotSpuum0Es+YMY++uUxzYf5q0QzkUF0pOkopyMyaTFY1GRVCwgbguYST3jWPE6F706BVdb7uffvVgq/Rv0NBuDBraDafTxdH0XNIOZpOTXVIj7pqfV0al0Sql01jtOJ0u9AYNBoOWgEAdXeMjSOgZRVJyLH37d3ETkr0QKJUKbr1zNDfeOoLtm49x6EAW6YdzKSqsoNJowVzl/FGrlFX6Ln5ERgYS2yWMbgmRJMrCl27UN5+A25y29Xw+/cL1PP3C9S1u50Iz9bqBLPh8My4v0V4RkYEMGtLtAvRKRsY7UXUquKQX5zMqxnvFKoCd585wtrLxdEu9Ss2VnbqxLvskBeZKFh1L5fbEga3S34uNFiuivN3/sdboh1dK7eWU2KSQHpur4VWT3gHNF0G8M2VQo46R5aeO8szwKy/q0r0lFjOrMxsOob492Xv5Mpnmc9v0oazYcNhtlVYU4f/+tpR//ulG+vTw3em3L+0ML/7Ds7JCTKRUcvHW64c2uV9Am/etKf0CGD0kgfi4MK+pCD+vP0TvhChumOL7h/Y7n63l8LGGRZbPxyWK3LzqazQKJS5RZG5vqWKFQ3Tx9JZfOFFWhNFuJadSCsF9vP+oBtsL1ur5/aafyDGWMy6uOyBFkVQ6bDy/fRVHSwuxO52cKCvimYFj6RoQzG29B3Db6kUoBQGXKPLZhNmAez6oNyaOTmT15nSP7UUllbz72bpGx65WKfH3k0rJBQXo6RkfQUqvTkwYlVgjottUGrsPAJ+vt/quNWje9dYe92hz+1bfvdBe98GljFqt5IpRPbliVPPTktoSpVJBn5Q4+qQ0Pb31pS1reXbXt7ALVt04D4DeoeGt3MOmoVYruXJ8EleOT2rU9qkNK/nniTQGiaV82a3fBXfu+Mpr2zfw8QFJG++HGbcBMDDKt8+PpzasZNmJIwyKkjSIvrx2doMLVU2ZT5nmMWnqxXPtyVweDImq/T746NAubuiR4rUccLHFxAs7fBcEf7jfFazPPokI/Hn3Ovw1WmZ07+PVtrqE8MmyYhJDLi2ndYeUis025/Le8Y85Y8pp3LiKr6/4qNnnSwwNZ1RsF7bmZNVrk1NRzs8nj3J9D99CoDsiH6XublBUJzk8kqHRLU9PknFHp1Xzwu+m8vtXvsHprFWFN5ltPPT819w6fSi3Th9KgF/9OaxlFWa+/GEni5fv9VjVUCgEXvq9FPLflEoV1f0C2rxvTa2goVQqePKeCfz+lW+87v/HJ2s5dbqQB28f02DfMrOL+Nf8DezwornRGApB4Pupt3tsVwkK3hkzzesxzw8ZB8DQyNovrqGRcezOzybaEMC/x3qurvmpNLw75jqv7d2QkMINCSlN7vuowQlMm9CX5WsPNvlYALvDSUmZlF5YUmYiM7uINVuO8K/5G5gyNpnf3Tm2wXn3RmP3AdDo9dbQtQbNv958uUer+9fefWvoXmiP+0BGpr0RgR+OHcYpimzPzeJMRRndgto/BbA9OX/MwGUx7o7AyuX7vX5mA0y+pl8790ZGpmH6h8cwMKIT+wpyyTcbmbT0U+5MHESPYCkt2ymKHCo8x+LjByixmukfHlOjT9cQQyLjeGzAKN7dvxWr08Hjm5bx34M7uDK2G9GGAGwuJ/kmI5nlJew4J31G9QmN4rtrbmvT8bY3LXaMzM/8mdu6TvHQFCm2lfNbyREmRg1rcpv/OfE5Z0w59A1KootBesHQKbVIiS9tw/9dMZbpSxYA0kXljbd3b2ZSfEKjq7UdjaPFUs7zpwf3Nmj33PCxDe6XaT4D+sTx5L0TeOvDNW7bHU4XXyzZycIfdzMwpTPdO4cTGlwrglRcWsmJ0wXsO3ym3i/u+28eTb/E5jm0qivndMS+De7bhSljJW/1yo1pHvuXrknl5/WHGD4wnvjYMEKCDJgtdopLK9mfLmnpnMpyz/cf0rcLAf461m9vOKXsUuC5BycTGmTgiyU7W61Nh9PF8nUH2bE/g/f+NIeusU0r99jQfQDUe735cq1By++Fhu4D4IL1rfpeaOw+ALzeC5fzfXAxs+LUMUqtFm5JurxezgRgZq9klp04wpi4rnQJvDCi0e3J+WMGLotxX2hEl8iKZfu97uvbv8tlX9JYpmPy7pXXceuqr8kxllNoruTv+zZ72AjA4wNG0T88hrt+/c6ndh8fMJogrZ4392zA4nRwpKSAIyWeFQ4vZVrsGFmUtZo5nSeiUro7RsxOK//LXN4sx0iu5Rz9g5N5LrHt0nTOJyU8ijuSpZDk/x36zatNVnkZr25bz+tXXt1u/Wop5TYrj/66HACb07PKRzUTuybUfBnLtA0zJvXH6XTx7qfr3CqcgPTytTv1NLtTTzepzXvmjOSOWS0vK9pR+/bMA9K9ln22lEPHcj322x1Otuw+yZbdJxttq0unUF55YhqrNx9p9xfCoZFxblEkbYnD6WLVpjS+X7GPo6fy2uQchcVGHn/1Wz5/6w6CA5uWWtPQtQYX9nrryH175oGrG70PgEbvhQt5H8j4jksUeW7TatQKxWXnGAF4+6opvH1V0zR0LnYuxzFfaHbtOEl+nncxall0Vaaj0jUgmF+uv4vP0/ay9swJTpUX17zjhesNDI6IZW7SIIZFdeaMsWli63clDea6+ES+PpbKlrOZnCwrptRqRqdUE643EGMI4MpYSXdnStderT20C46ssikjIyMjIyMjIyMjIyMjI3O5UZOS0oYaIyIV9sZrJ3tjWOggjpSfwOQwYVC1X2m5Z4aPAWBHbhZHir2X3Ps6/QAx/gH8ftCIdutXcym3Wbl7xRKOlTRcPjBMb+C1MZPaqVeXNzdMGUhcdAivvb+CouaW2UMSxHz6/kmMG9F63tqO2DetRvqIevelG3npnWVs23uqWe0k9YjmjWdmEBxoIDEhqsX96qhknCnk5X/+zIlM76GPEaH+dI0Nxd9PV1MlpC6iS8TmcGAy22tK/ubklbrpblSTX1TBx4u28vT9Tf/saK1rDVr/Xmjt+wBotXtBvg8uHw4WnKPMaiFc377ldWVkLieWL/WeYu4foOOqCd6FJ2VkfOHNUVN5c9TUevfvucl7lcOBEZL4cua8ZxtsP0ij4/EBo3h8QMPC/539gxpt63zC9X482n8kj/Yf2aTjqnn1ikm8eoXvz4ZNtW9LmuwYsTht7Cs96rZtV/Fht3K9TtHJ2rzdxBkim9Wp+7vPZWHW9zyZ+hL9gqQPpnBtKOoGSgLPjL22Weeqi6FKO+TjKTO5fskCSixmr3b/2L2Vc8YKXho5Hp2qQ+rXkl5UwMNrfiKjrKRBO4Ug8N6EaUT5+TdoJ9N6DB8Qz8J37+bLH3ayZNV+TGabz8fqdWqun9iPubOGNzmF4WLum16n5m/PzeKnXw/wyeItFJf65nTV69TcNn0Yt88YVlMitVe3SBQKoUE9iIuRE5kF/O5Pi6motLhtv3acJN5624xhTdYEAbBY7ezYl8H7X24k97yQ4+VrD/LIHWObLCgKntca4PP1Vn2tAW1yvV1O9wFwyd0LlwKbs5uWriUjI9M0MjMK2LntuNd9U6YNQKu7uPQEZWRkWo4gijWJ1N6UTT2elowOEx+c+B6A/aVHKbF51kcWEOikD+fJ3rfSJ7B7kzu1q/g3PjjxOVaX1edjWlKVxhupBee48+fvKLVa6rWJDwrm+SuuAmBSfPPLBbcmRWYT/92/i88P/YbD5bnKWxcBeHPsZOYk9m2fzsl4YLHa2bTrBLsPnOZ4Rj7nCsoxWaSXMIUgYNBriIkMole3SAb37cLoIQnotO3zZV1f3xRVJasvVN/sdiebdh1n22+nOHoqn7zCciwWOxqNivAQPxK6RjBsQDwAE0cl4m/QtnmfLjR2u5O5f5hPVm6x2/anH5jEjEmtkyedV1jOrY99jsXqXjr99WdmcOWwln3+VbdZ3/XWEe4DoEP1zdt9AHi9Fy6X++BSwSmK3LJsMbvOZhOuN7Bn7sNNbuOlLWv54vA+oOOU670c+OuOjXyUuhtoerlemfblhacXsXPbCY/tSqWC/y1+mOgYWfy2PbDYUjmdV39kRXvSI/YQSoUsuHsZUK/Po8nhDv4qA88k3lHVgsgNW5/lf8P+hE5Zu2KoEBQeVWqawvzMxdhFO1OjJ5AUKIUgG1SGNqxJ40n/iGgWX38zt//8LQUm7+HUmWWl3LdqKQCJYRHcmtSP63skEaxtWhnLluISRXaePcPS4+ksPZ6O1Vl/Sd5qBOC1MZNkp8gFRqdVc/WYJK4ek+TzMUfKzjFv6//oGxLLxyPu6FB9aw/UaiUTRiUyYVQiGcZCpq39d82+c5QQGe3PjOGXl2jaqk1pHk6RkYO7t5pTBCAqPJCRg7uzbpt7xOD55z0f0boBl/E9RId0nKCMRRH8AYKq1plS7Uho7+vNWXwroj0dVdS+em2q7wOgQ90Lde+DurgqXsdV+Z+avwX9dJSGv/vQogNn4VQE9RAUQa+3cm+bx+nyUr5OPwDAtpwsTpeXUmm3oVYoCdMbSAgOZVhMHFO69SQh2LeH2QJTJV8c3sfGM5lklZdictgJ0xkYGBXDzJ7JAEyKT2iwjaY6Hera/zJ7Ln3CPKNpvz16iN/yckkrKuBocQEWh/Q9Xmg2Ef/h2/W2/dCAYTw7/MoG+6uscmbbXU4WpKWy/MQRMspKKLdZCdHp6RsexU2JfZncrWeD7bQVoxZKC1s5FeUe+wI0Wg7e9ajPbVXP9ejYriyYdqPXMQPNHndqwTk+P7iXnbnZFJpNBOt0DIiM4Y4+A7iyczwape/PvqMWflTvmIEmjbuac5VGVmQcY2v2adKLCygym3C6RIK0WhKCw7iqSzy3JPVv9Dm1sXkEOsz10xxW/5Lq1SkCMPW6gbJTREbmMqVFeSACAt39Y9Eo1G6pNC3F7rIzIDiFufE3tVqbzaF3aDjLZ93BY+t+ZkfumQZtjxQV8NKWtbyydR2DojoxKq4rAyJjSAmPavUcYaPNRnpxAWmF+ew8e4YduWcoriftxxt+ag3vjr+mw0S5yDQPP5W8AhylC+T1QTMptZk4VJrLz9kHL3SXLgjrd3hWF7luQutXsvCWilNaXn86h+jMxFnyICjDUfg9DIIKnLkIys6t3jcZCYXf/Qi6qeDMxVn6e98PrAoeFam/ell7sjAtlZe2rvUa+ehwuciuKCO7ooyNZzL4++4t7Lj9QSINfl5aquWH42m8sHkNlXb3qKezlRWcPVXBL6ek+2hMXDwfTLqu5gW1Pfj77i2cqzS2Sds2l/Q/nb7kK9KK8t32FZgqWZd1inVZp5jdO+WCVEWJ0Ev/t0KTyaeFHV84UVpEqdXCbcu/4XBhvsf+po774wN7AHh9x0a3ilUFpkrWZJ5gTeYJ7kwZSJcA31+oI/R+rTbm937bLv3cu93rPVNoNlFoNrHz7Bk+ObCXL6+d7dVBdz6tPY8dgR1bj/PPt1Z4bK9Onbn9rtHt3SUZGZkOQosFMt7u3/oldefGz2FR1lKyzWeJ01/YEMQoP38WTpvDHzetZtGRxl+6nKLI7nM57D6XU7MtQKMlPiiYaD9/wvV+BGv1GNTSB7BBpUalUNQ53oXd5cLmdFJhs1JutVBitXDWWEGOUVpZKDI3T9QWQKdSsXTmbfQMCQOg0m6jyGym2GKixGKm3Gal0m7HUfUg5aViZZtyZ8rA9j3hRUhiUDQ7rnnuQnejQ2BQabi+sxQVsSX/xGXrGPFWljexe+uLawqCZ9ye0EAsn2hZCThQBr6OoB3T6v2R8YIiDEERBsomprEKapTha3wydVV+Lh2ijEHQtf6L0P78s7yw5VdcokhglXNidu8UUsKjCNJqMdptnCwpZsfZM/yWl8uYuPhGnSJLjqXxh/W/IAJapYrZvZMZFhOHQaUm21jOj8fT2Z9/FoDN2Zncsuwbvp9xC1pl++iILZw2B3udF9p5K77nrLGCEJ2eRdfVv0gU5sPCy1PrVwKQVpRPYmg4s3olEx8UQrHFzI7cLJYeTwfgu6OHGBYd2+6RpEtn3lbzu8lhp8RsZu4v33GytOFotIY4V2nknhVLOFzoOWagSeP++dRRXtu+oeZvlULBnN4pjIztgkqh5HhJEV+nH2D+oX109zFyCWrH3RpjrnZyOFwuDCo1o+O6MiQ6ls4BQbgQOVlazILD+8k3VVJkNvHImmX8etPdNdFE9VHfPAId5vqppqLcjH+AHm9DcrlEjqbnsvyHvaxZecDrs+29D40HICw8oI17KiMj01Fp1W98h+hsUQpNNZUOM7GGGJ5JfZlwrfQlE6wJQiNovH7gATyf9GSLz1tzfruNI8WFHCkqIL2ogCPF0s/mUmGzcrAgj4MFni8v7Y3D5eKpDSspNFe26upMayE7RmRkmk5ZhWfEmL9f6692n80v89gWEtTAi5lTetEUVJderfvLGdG8UPpFf1ObpLj+cDytZlX+y2k3AlJ6qzeKzCaM9obFcXON5byweQ0iEKrTs+j6m+gV4p76Mi9lEH/buRmA/+zfyaHCPN7cuYmXRo5v4Wh84/wXao1CepZSCkKLtUGqo0Rm907hzbGT3V6Gb07syxWduvDcxlUA/O/QvguaYmtQqTEEqJuUklIfe/NyvY4ZfB+33eXkla3rav5WCAKfTpnJ2M7darZN6daTu/sO5tZli0ktONfkfrbGmCd0ldK/3hl/DZO79awpJlCXe/oOZup388kqLyOjrISduWcYGdul0bZbYx7bgycf/oLcnBJCwvzRaaXXG7VGhdlsoyCvHJut/ufdAYPjmX7D0PbqqoyMTAelxY4Rl+jimzNr+eXsFgqspXw5/BXCtcGszduNVqlhdHjTc9z/l/l1ze8F1iK3n23BP3ZvJb24gCNVzo/sijJP1dlLBIfLRWrVqpiMjMylgVajwmxxTw8oN1qaVS2mPmx2B1v3nPTY3r1L/S9toljlsBFarx+tS3sqV10aiM5sREcG0HazV2qRRM8VgkDvkIadAmF6Q6NRE58d/A2TQ7o/nh9xlYdTBKSxPDNcimranJ3JocI8FqSl8tCA4UQ0Eo3S0Ynxk1bA/zJ6otcIgZsS+/Lh/l1klJWQXpRPpd2Gn7qj3rO+E+MXUO+Ywbdx/5p5kvw6OnPTeyS5OUWq8VOr+cuYSVy35MvWHYSPVI9wZs/6S8z6qTU8NGA4/7dpNQCHi/J9coy0xjy2Fzabg7yzpU06Jq5zKC/95YZ6F15lZGQuH1rsGFmSs56fcjcyNWYUC0+vrNmuFBR8c+bXZjlGFgz/b0u71SSqczNlZNqSLfkneGD7Al4bOIMhYV15N30tOwszKLdbiNIFMDEmid8ljsOg8nygKLGZGL3ib27bBoZ2YcGYu306996i03ydsZvfirMotlaiU6qJ0AUwKFR6KLqv52ji/ELcjjE6rHx2fCurc9PIMZWiVaroFxLHPT2lmunDwz0fDpvDxnPHeHjnQt4YNIuUkE68k/YruwozsbucJAZJq8R39xjFhJjERlrynWJrJT9k7Wdj3jGOl+dT6bDir5YiLBIDo7m1+zAmxtQvtHn+fAJuc+rLfAJuc9qS+YwIDfAQQd2VmllT0rY1+HTxNsqN7lW6NGoV/ZPiav52maSXArHyc0RXHoiS0KEjv3YlTtBORBlS5zNetOCq/Kjq12WIzmwQAhA0o1EEPI6gPO/BvcpetCyT/mzU3oir4i1cllUgViCopOtIEfAHEFpBKNuj/SQUAc8i2rbhqvwfQI24q8v4D1zGD1CG/+IRReMsvgnRcRJV5B735q3rcJmXgP2QNKeCAUGVgsL/dwialq1wuiql/4OrolbcU9COQxnysRfbjxDNPyI6agULXRVv4Kp4o+Zvhf/DKPyfBFc5joJRCJorvLYFIFpW4yx9GEXgCygM89z29ahK9XSJIm/tlqI4/njFVY2G/dfHz6ck4V8/tYbrEur/HKlu/Zakfjy/eQ02p5MVGceYm3xxRzLO6Cl9lulU3h/5BCRNtYyyEkQg31RJt6CL3zEyo2dSvWMG38a9OTvT7e/pPev/XugbEUWXwCCyyj0j6zoKiaERNb+XNVB1sS6tMY8dlYSeUbz65hwCAvUXuivths1i575p7/D0GzeSMsT9ucNktDJ3wptUVtReG28vuJ/kQfEN2nmzkZG5GGmxY2Tl2e081usWhocmuzlG4v1iyDY1L3VEKSgaN5KRuUjZmHeMtw+vRiEoGBLWFbPTzt6i08w/uZ0jZef4bNSdHsf4q7S8OXgWJTYTpyoK+SZzj5eWvfP+kQ18cHQDAElBMQwO7UKFw0p66Vl+PLMfgCf6THA7psBSwV1b55NhLKSLXyhjo3tRYq1kZ2EG2/KlqIGX+l/LnPghzZwFT9aeO8JfD64gSKNneHg3jA4ruwszAfj9rkW8MuB6Zncd1CrnWpixi/8c3UiAWkevwCgidP5kGSXHws7CDHYWZvDXQTOZ3tnTsettPgG3OfVlPgG3OW3JfA5K7uzhGPn82+2MHd6ToICWPfC5RJH53+9gwdJdHvsmjU5Er6sN2RY0w6SfCunh22VaiGjbhiLoDQTBXzJS1tU+ceAsuQvRJpW3FHRTUOjngKsAl3kJzqKNKEMX16lgU2tfrW3RsL0LZ8l9VfaTENSDwSkJaTtLHkJQuDuvmjE7Xtt3lj6AoPCe+tHkM1R+Aq5iqX1FJ3CdxWX6BmfJfajCV4Cy+TpcCv3NAAiaEeAqwVlyf722gnowgrILouMkLuM70jb9TBTaOte6qqqaiyIQhf56XKZvEZ3ZCMo4j/Zc5u8BFQrddI99t/Xpx0epu6mwWfn0wF4A1p4+yZ0pg5jZs0+TKr/lVRo5a6wAICU8yqd0hUFRnWp+33Mu56J3jAysM576iDT41/xeXRHnYqc1xp12Xhp13/CGtZsSQyM6tGMkUFubYun0ItLqjUvx+tHp1EybOZh5912FVts+OkJtjbHcjEqtRNdIpGh1RLxK7Tlug7+W73a+RH5uKXdO/JvH/qbayXQsjKZvqTB+jt1+DBEbiqpnIJ12NBGh71/g3jUNs2U9eYW3YtBfS2TYJ63Wbos/DfKtJcTpPZWtBUGBU/TtQ7c+im0lrDwn5XYeKkunyCaVCAvThJAcmMjV0eOI0Ia16BwyMu3N6tw0xkcn8vbQ2WgV0i2YYyrlhg3/ZWdhBqkl2QD0D6l9mVArlEyLk1b/jw4inqgAACAASURBVJSd89kxsuHcUT44uoFAtZ5/Db+ZIWFda/a5RJETFVLuebDGPRT9pf0/kWEs5P5eY3g0cTyKqpXaw6W5zN0iCS++dnAFIyMSPCIjmsua3DTu6jGSJ/tMqjnfzkIpZP++bV/yxsGVTIhJJETT8ipPt3YbRmJQNGOjeqFWuL8ofX5iG28fXs3nJ7Z6OEYamk+onVNf5xNq57Ql8zl5bB+Wrkl125ZfVMEDf1zIcw9NBmBAH8+X0/qwO5xs3iVFBixYusuruKtOq+aem0a6bRNUvaVfqn4K1o2IIL08e3FCuExfIdp2owh4CgCF34O1bRnm4iycgqvsjyjDvvGwr2tbn71oXSfZ62ejCHrD3V43CWfxPBCaL7RXX/ut0XY1ypBPQHC/ngR1P5ylj+OybUGhv7H5jSukChqCorqSRv0RGYJmsPSLrfazR1D1rld8VTDMBdNiRNMihKr/bw2uIkTrBgSd9+siVGdgwbWzeXzdLzWlQTPLSnll6zr+un0jE+MTuDWpH2Pi4hsdYt00iE7+vv0/6tq1VaWY9iSqialA4iWSTNwa464Wu68WyW8sbasjpF0dLMhjXdYp0ovyyTVWUGIxU2m3Y3Xam+W0uFiun2tnDOJQ6hnOZBVRWiLd92aTDavVjp+/jsAgPQk9oug/qCtjJ/QhqCF9rIuQD/6yjDGTUxgxof50KpCq78z/9ZkGbRRK36LzfLWTufBUmpZQWPx7QIleOwqFMhyXS5KpULZ4kejSocWOkU66cI5VZBGrj3DbvrUwle7+sc1u97eSVP594lPMTs9Qv3J7BRmVWazJ28CDCfO4Iqz1Vq1lZNoapaDglQHX1ThFAGINwUyJTebbzL0cLs0F3B0jzeWzE9sAeCp5ksdLvEIQ6BXoufp1sqKATXnH6eoXxu8Sx7m9xCcHd2JmlwEAfJ2xmx+y9vFoUuuIEwaodTyeNMHtfNXpJRNjkliVe5hVOYe5uVvLBdJCtX71psrMTbiCd9J+5VRFoce+huYTvM9pQ/MJtXPakvnslxjLpNGJrNlyxG37mbMlPPLSIgB6dYtk+IBudO8STkSYP3qtFOlhsTqwWO3kFVaQm1fKsYx8UtOzsTYgVCcI8MeHJxMVHtjkvtZFtPwCgtojlQJAUMYh6KYimn+oiTposr1VSsMQDLd42mtGgyISRN9LnXv0v572W6Pt2sa8PLyrq1KknDme+zoIgqo3gmYoLvM3KPwfA6E2sshlXgo4UehvqPf4/pExrJ4zj++OHgbgs4N7OV5ShN3lZMWpY6w4dYyksAheHDGuQZ0Ek6NWmLWhdIC66OsIVxptDQu7XgzovAhxXg60xrjNVdo0vlYn0l+guT5RIr3gPLtxFXvzcj32qxQKdCoVgVodJZamfS5dLNfPjNlDmTH78hRQFV0i+7efYMzklAvdFZkOSkXlFwBEhP4bP8OMC9ybjoucsyIjIyMjIyMjIyMjIyMjI3PZ0uKIkZu7XM17xxdzulKqdLImbyenK8+xuXA/f0q+t1ltnjHl8O7xD1EKSmbFXgvAwJB+hGlCEJFSbPaVHGDFubX8+8SnROki6ebXuLK2jExHICkohlCtZ2hqjD4IgAq7b4JojWF1OUgtyUYhCEyN9X0VYUfBKQCGhsd71fvpWSciIq2s9SocJQXFoFJ4z/8fFh7PqtzDHCr1XAlrbZSCgjCtH/mWCpyiq2YO2mo+oXZOWzKfT947kazcEq9pLwDHMvI5lpHf7Par0ahV/N/Dk5kwquViuKIjS9LiqEcEVVB1l4KyHZmgjGu6vVO6XgRlZ+/2ylg3MdEm97+B9lvadu05MhFNXyHa9iI6z4FYAWJ1FEPL0lXbGoVhLs7SRxEtvyDoa7VERPP3oAhD0F7V4PFqhZJbkqTomFuS+rE3L5dvjxxk2ckjVNrtpBcVcNvyb3hx5Dju7jvYaxt1q2NUr/43Rl07f03LRSR9Pa9Mx6M6WsLmdPpk7/BRt6M1OVNRxqylUgntcpskeD0mLp6ZPfvQNyKKTv4BNfdBWlE+13z3Rbv3UaZ5/PTVdpYt3E5eTil6Py0JiZKm1EPPX0fn7lKk/lO3f8SpI7mYTTZefXRBzbE3PzCOOx+b5NbejVf8mcoKC6Io8vIHcxl+VeuJ2l9KvP9r6xTleGTiiFZppzWwO04DoNeNvcA96di02DFyVeRgAtR+LDy9Er1Sy5eZK+juH8uLfe5hWGhys9r8IecXnKKLF/s8RU//7h77QzXB9PDvxqCQfrx0+E1+yl3BYz0faOlQZGTahUid9zz36pfm1srOLbZW4nA5Cdf6e610Ux/nzOUAfHd6L9+d3tugbXkrOXGABrVDwnWSsFt1BZjWYEv+CVblHOZoeR6FFiMmp/SyaXHasbs8H4I7+nwG+uv49ys38ed//cKmXS1/IffGgD5x/OHeiQ2W6G06DVzxYtU+t+yjpthX27ZVcGQrti96pi6J9v04i++QxEwNc1GoEiVdEFdRg0KpHQVBdzUoo3GZF6KscoyI9oOIjmMo/O4GGhdCrcvgqE4MjurE8yOu4tMDe/n3vh04XC7+sn0DV3XuRvfgUI9jqkvVAuRWibA2Ro6x3OvxNeNqYlp9tU6FzMVHmE5PdkVZzXdCicVMiK5+QesiS/v/r9/ds63GIQLw2OARPDFklFdb+wVw3Mg0j4O7M/jkrRU8/86tdO0RSUmRkdSdkvh9eFRtGutfPp6HzergppF/4bm3b2ZYlbNDrfb8fP12x4tYzDZmDn65XcZwsfLB2h2t0k7HcYw4EUXp+VLwlp4rU0OrSDEPDklkcIh0I4qICA0IuPlCWvlRegckeHWK1CXBvxtJAT1JKz/WovPJyLQnSkX7ZLC5ql4ShSY+xbuqXvaSgmK8apDUpUsrCa8Cvok1t4LOl0sUeWrPd6zKPUygWs+YqB6Mj+5NkEZ62DWoNLx+cKVH5M7FMJ8GvYbXn5nB7tTTfP7ddg4cya7xFTQXvU7NmKE9uH5SPwb28R550VwEVTdE22+1WhyC+wuH6JTEd1HGe9oLni8nHvbKToiA6DxTR2C0jr2rZRFIDbXvve0qh5po9dgjOrM9trkqPwPRjDLkGwRVrSaOaPOsENR+NOX6V6LQ34LL+A6i4zgAonmp1EoD+iKNEaDR8viQkfhpNLy2fQMuUWRt1imvjpEwvYFuQSFklJVwqCAPi8PRqNbI3nO1/7tBXipy1NWbKKxyevRuoL308yqb+EIzKxPLtDJJYRGkFpyr+ftQYT5j4jz1pao5VuypTdXWbM89U/O7SqHgoQHD67XNqSivd59Mx8JssiEIEBoRQHTnUKI7h5I0wDM6XqfXoKh6rtRoVegNDS/cKNrpGfRi5qlrrvS6XatSsuXYaTYeOUVybBSD4jsR6mdAqVRQYjSReuYcv2XmMHNwMveMvbD6lxbrLkrKXsbhPIvTWQBIzt3TOfEetjGRy9FqaqMu7Y4T5JwbQ0jQHwkKeJSKygVUGP+H3XESQdCiUUvv/KHBb9T8Xo3LVUGZ8X1Mpp9xOLMQBB1azSCCAh4BpAo43nA4MikzfojFsgmH8xyCoEKpiESrlebRzzATvdbz/yIIKuyODErLXsdi3YpLrEBZVa3PoJ9KcODTKATfBaRbvUZVS50iAJUOEyEa314QgjVBHKlo2eqoL+X7ZGQuNsK0figFBcXWSixOOzqlbwJqUTppJaJfSCwv9Z/Wll10o9hWfzRIvkVa6Q3TtFzxf83ZNFblHqazXygLx9zjNa3prwdWeGy7mOZzaP+uDO3flcJiI1v2SitMxzPyOZVVSH5RBSazDZPZhsslolQpMOg0BPrrCAvxo1NUMAldwunTU/pi6dMzBpWybR6kBN10RNsuXJVSpSOF/8M1+0RnNqJlBYK6f02517r2dW3rtdeMBtNCRNNChKDX3e1tO8CZ16LKMfW1X1/b1Sk3om0Pgrpvrb31V3AV1VSJqUWKIhEU7iV5Xebvmt3nFlNXvd7ZuGNJYbgZV+X7iOYfAXBZViCoU2orGLWAEZ1qHXUme/3pKtN7JPHu3m2YHHaWnkjn5sS+Xu2qnZ+LjhwApJfMyd16ethF1SlNml4kpaeNqkcAdufZM5yt9C1SpS7VIp4lFjMOl6umKopM+zI6Lp5FRw7W/P3jifR6HSMZZSUcvQCOEZO9ViBYq1Q26PhbdvJIvftkOhZDx/Ti6llDeOKW/9CrbxxXzxrM+Ouk0uGaS6TEcEflrjHeUzO3HT/NX5et5y+zr2bmYO9ZEcv2pfPHb1cxbWAi3SI8nfXthUIRiE5bGzlWbvwEUbQQFPAQ50drVjsSzsfpzKe49CUqKuej1QzHoO+Jw5GBxbqn6rjI8+zzOFdwA3bHSdSqbuh1k3C5irBYt2K2bAQgLORNAvzucDvObj/O2fxrcIkmtJpBGDT9cblKsNuPY6xcVDWeYK+OEaezgLP51yAIanTakbhEE1brTmnMFR9isx0mOuJbn+etxXfWF5m/MCQ0iT6B3VraVA3BmkDyLL6tsJyz5BOiCWrR+Y7d+0SLjpeR6YjolGr6BMdwsCSHNbnpXNe5n0/HjYiQIrV2FGTgcDnr1f1obdJLz9XrcNhZIEUCpIQ0v9JVNUfLJA2OiTGJXp0iWZXFGB2eK/oX23wChIf6M2NS/8YNLxAKw2xE62pcxn8AIDrSENQDwFVY9fKvRhH0F6/2oiMNoEF7QTcRQTMEl/lbRFcJgmYouKTVX5f5BwRVD0Snd00WX6ivfZf5BwRlPGJVKbwae+04UIThMr4FzjOgjAPHcclZoErwYn8VomU1ztJHUehnIoomRMuvIBrxSEOpCpMVnZngqgBXlZ6MM1eqnqMIACEIQVX1XS3aEZ2S/g2uCkm7BBFcBVX2/iAEIqgS3Puk6lrThsu8SKo2o4wD0YigHoCgOS90WBGGoJta68xxFSL4P9TgvC4/eYRxXRLwUzfsfPzpRO1LXq+QsHrt5qYMZP7hfZRYzLyxYyP9I6JJCovwsHtr1xYADhdKc3dj7xSi/fw97IbE1H4OfZS6G4AbeiV7pFgUW0y8sPnXBsdQHwnBoaQXFeAURVacOsZ1PWQtgAvB1fE9CNcbaiKDfjh2mOk9kjycI3aXkxeb+b9uKZ0DgygtkO7/Srud/flnGRDp+aLzVVoqK05d3BHW907/JxOu7c8t919Vr42p0sodV78NQKVRmpe//+9ekgfWH+nTEREUAo+8eD1z7hvLmh/2suD9tXz7ySYA3v7qAULCPD+bZNqW/67bSXJsVL1OEYDrBiYxf8tvfPDrDq5IuHD6lxp1Ipqg52v+rqj8ClG0EBz4LIKg9amNSvNPKIQAYqO2oFLVLkQ4ndJzlFLh7vgpLPkDdsdJggIeIyToGarTjG22A5wtkNJpi0ufR6+9EpWq9n6sqPwSl2gkLPh1AvznubVpsx+uOpf373iLdRsG/RQiQv9bMy6HQ4qiy82fiMW6Battr1tETEO02DGyNGcDg0JavvJTl75BfVifv4WdxXsZHlr/QLYX7eakMZNJUVe16vllZC4V5iWM5A97vuVvh1fRLSCMlGB3x0KGUVrdCtf6E6CWBC17BkYyPjqRdeeO8PqhlTydfLWbs6I613pz/nGGhsXXHNdSzE4bbxxayYv9rq3RW6kWLl1/7ih6pYarO/Vp8XmqRW7PL8dbnTrzSuryeo9tbD5BmtOmzCdIc9ra83lxoEQZ8iGuyo8BEM1LcFl+BUUAgmYUCv/Ha1/kz7MXzUsAGrFXoAz5GFfFW7gsqxBtm2pSUpTB7yPadiBW/q8F/ffevjL4fVyVH4Kt6DzzQJShX+Cq+BsuyzIQzQjqZJQhnyBa1yGav3E3188BVxmi6Wuc5c+DEIJCNwVFwB9wFt3sZivaUwFwFt/mvt22G6ftrqoGw1FFSrnTojMDZ+G1HiMS7YdwllTZCxpUUWnnWShRBH8IgKvidVzm70GsBEUEygDvJcYVhrk4qyJGENQodNd5tavmxS1rMTtWMiwmjkGRUipLt+AQAjRaHC4X2RVlrMk8yfbcLGlfUAjju9afehuq0/P3cVO5f9VSSq0Wpv+wgNm9khneqTMGlYYcYxk/nkhnX16t+HFCcCgvjBjntb3+EdEMjIphX95Z8k1SpNukbz7nzpRB9AgOxSmKHCrMY/GRg5RYzPSPiHZLx/CF63sksfzkUQCe3riSw0X59I+IBqRIlgqbjXyTkcHRsQyNbrnDuCPgcLmosFkx2m01YqcuUeR0eSkBGg3+am27R/hqlEr+NHI8j66VvhecoshdK75nTmJfRnbqgkap5FRpMd8ePcTJ0mL6RkRxsMB3Z2t9YwZ8Hve0hES3cz6w+kd+N/AKksMjUSoUnCot5ofjaWw6k8nAqBgOFeR71dFqS4zlZlRVmhc6fcsFjRvC4Kfl+63SC2H+2VLmTvl7m56vrYmIDuLWh8Yza95o7rvmHQDW/bSPG+4aU2OjUAoIgoDTKWvItCVpufmMS2pY5gEgPjyE9ekn26FHbYvTmU9ExH/cnCIASmW0h63dfgyzZS1qVXdCgp6mrvaaRtMPfz/pmaXC+D+MpkUEBz5b5+jqVHXPzwaNumG9UgEVYSFvuTl7qvvrp7+eisoFWG2p7ecYERAIUreu13Jm7LXsLNrLP499xLDQQQAMCE4hTFtVlcZawr7Sg+wu3kegOoCZsde0ynmLbNIXS5imYR0AGZn2ZsO5oxRaKzHaLWRWSi9bueZS/ntsEwEqLf5q6QPhfB2LKbHJHCjJZv7J7dy88RP6hsQS5xeC0W4hq7KYTKPU1vdXPUhiUO0H3V8GTue+7eUsytjNmtx0EoOi8VdpybOUc7JCiuaqsFtYPenxVnuRHxoez8/ZB9maf5I+QTGYHDZ2FkqRIk7RxXN9p3gItK7KPUy5zUKFw8KRMunF45SxgA+PSasqAWod/iot/ULiiPeXvM0TYhJ578g6NuYd484tn5MUFEOR1cj2KidMV/8wBod1ZW/RaY8+1jefgNuc+jKfgNuctvZ8dgQUQa+jOC+FxRMVCr+qCAK/hiMJ3Ox9sgWEABSBr6IIfNVzl2Y4Cv/HfGunqe0b3/NuruqNMuRTL30ZgiLgGY/tCr/7wO8+j+3K8GXnHS/pCqiifUstFVS9fLb1PFZ6MFSGfOzjAbXPCIJ2gpeUofPMAYvDwaYzmWw6k9mgbUJwKJ9Mmemm++GN8V2689HkGTyx7hfKrBYWph9gYfoBr7ZDo2P5cPL0BiNW3h1/Lbcu/6ZGs6HQbOLvu7d4jOPxwSPpHxnNXSuWNNi/87k6vgc39Erm+2OHsTgc/He/d12Zl0aOu2gdI05R5IoF/8Vok1JBvFXvqbTbGPv1JzV/qxVKAjRaPpo8nSHtNO7reiSSXSXI+9auzThcLhampbIwLdXN7sEBw7gyLp5bl3/jrZka6o67vjEDPo/7rpRBbDojfVduzckir9LIi1s8o1eGxcTx2ZRZ3Pbzt6Tmt15FOV/44I2fGT1ResEZOT6pEevW42LW09iy+hAmo5UefTph8NNyPC2HijIpcqlTV/fVc5VKSacuoaz9cR/dekWDIKA3aAiN8EwVdTqqHHANOFEc9tp9Tkfjdg3ZXEqoFAqyikobtcsuKbsk0h8VigB02pE+2ZqtmwHQaUfgTVhdo6697622g277/AwzKDd+RlHpc1jtBwjwm4tG7dtCqEaTglLhvSCAqiqtWnT5ns7aYsfI6Ij+7Cs9RmdD6zkTIrRhPJf0GO8e+5CdxVIVh+qfdYnRRfFErwcJ0TT8kOUrb6RLD8jd/ZMYGjqO/kHDUSt8CzeSkWlLXk39mTyLu2hanrmcf6Wvc9s2r8dInk6+2m3bMymTGRWZwKKMPaSWZJNWdhaDUkOUPoC5CVLYeyeDezpakEbPgjF3803mXn7JPsj+4jPYXU7Cdf4MDJU8sRNikuqtsNMcOumDeaHfNbybtpadhRnYXU6Sg6XV4vt6jWZ8tGco+dN7vvcQbc00FvHeefPyRJ+J3NtTEnwK1foxf9Q83k1fy/7ibA6U5BCpD2BWVyl396HeY/ns+DavjhHwPp+A25z6Mp+A25y29nzKXGhaq77UxY9o+bnmd4V+dqP2S2bcxtITaew5m0NGeQkAxWYzVqcDjVJJmN5An7AIJsf3ZEbPPj4/gI7v0p2Nt9zL/EP7WHv6JJllJZgdDsL0egZExjC9h/TgNrV7r0bb6hoYzC83zOXzQ78BsPb0SU6VlmBzOgnXGxgc3Ym5yQMZFhPHmYoyn/p3Pn8fN5UrO8fz7ZFDHC7Kp9wqRbXpVGrC9Hp6hYSTEn7xLuSIokiBqWmVxuwuJ8UWExanZxWntuShAcMASdfm04N72XU2m2KzmWCdjgGRMdyZMpDRsV1rIogaorXHrVEqmX+NdF8tTE9l6fF0jpUUYnE4CNLqSAwNZ1pCIjcl9kUhCAyOimlXx4joEtm342SNY6SlCIrLQ5lYrVbx45frOZtdjNPhJCo2hHlPTAZgxHjPl8YnX5vN+3/5iYdnvkdAsIF5j13NxBmDavbP/+calszfgs0iOeNefXQBKpWSLgmRvP/DowD857VlrPxuNzZr7XX27LxPUKmUJA3swt/m3+fVrq4NUGN3qTEovhMbj2Tw+ea93Dl6EIrzVLJFEb7c+hsHz5xjTO/4C9PJVkSl9F1w31mlOVZR+RUVlV81aOtyuX8najWDiQr/kuLSF6kwzqfCOB+NOoUA/3n4G+YAIAjeFyq8Ra/UUFPt0/fnMUEUa2oWePukabSlAmspf03/nAHBPUkMiEejcO/4wBak2dhcdrYXSfm7aeVHKbFJXrowbSh9g/owPHQQSqH1wiqfSr3J7W+dUs+A4FEMCx1HF0OPVjuPjIxMLRvPHePhnQuZGpvC20Maf2mSkbkYcBbfimhPB0AVte8C9+YCIhpxFExCUEgixMrwlbRKeSkZGZkOzx/mfcKpo2cxm2we+265byx3/m4iADlZRXz13/Uc2JNBWYmJsIgApt4whJvucRdbvHf6Pxk9MZmcrCJ2bTqKTq9h2pxh3P7QOK8V4wrzyrn96rfq1RjZsOIAX3+8kdwzxURGSwsaU28Ywqy5Iy/qaJOLCYstldN5Uy90NwDoEXvIQzejLkfOFnDbfxZhsTuICwliaPc4IgL9EBAoqDCyJyOHrKJSdGoVXzwwh+TYjuO4zsrtg8tVQtfYzEY1Rqqr0mg0/egUucqn9ovLXqG84r9o1CmNRnuoVPEEB3rT93RhMq/BaPoas3ktIg7UKun9Oyr8S1Sq+BpLs2U9eYW3YtBfS2TYJ17agrKKf1FS9leCA58lOPDxurvq9Xm0OGJk7s4/AXCkPNPr/hVX/rPZbWsUasZGSCE81T/bksSAAQAcMx7EJTqxOM3sKPqVHUW/EqWLY1joOAaHjMFf1TKx1/N5e+0WPt62mxUP3Un38PZVML7ji29JP1fAnmcebtxYRuYy56N/rub7Bdtr/h4/pS/P/nlWq9nLyFwSiBZcpgWAgGj5EVyFKILeqtopO0VkZC4XXvvPXGxWB3PGvs7/vSmt/A67UlowVatrFzYNBi1hkYE898YcQsMDOLzvNO+8vJTuvaXV4KGja6O4fly4nXuemMzch8eTnnqGf722jOjYECZNH9ikvu3ddoJ//vknfv/C9fRKiSU7U9Ide/flpTgcTm6+d2yLxi5z6ZEYE8Hn993In5as4di5QrL3ekYDJkSG8eqsiR3KKdIeqJRShLdWM4iwkDeb2YoCg34yBv1kHM6zlJS+RKVZ0ncqLHmG6IiG0xRbgxY7Rr4b+UZr9KNDcG/3/wPA6ChjX+lW9hZvJtss6Q7kWbJZlvslv5xdSFLgYIaFjiMxYAAKQfYoy8hcLsy5YxRjxvehIK+M1/6v8ZKpTbWXkbkkEG24Kj8FsRxB2RVl8L8QtKMvdK9kZC45skpK6RLSOunkbYFOr6mJvFBrpFcOvcFTYDEk3J97Hq9NA+7UJZSlX23nRLqU8lPXMTLwigSmzZFSmzp3i+Dgb5ksW7yzyY6Rrz5cz/U3D2fcNVKFudgukm7HNbOH8vO3u2XHiIxX+nWO5ofH7uBwdh4Hss9RZJR0X8L8DKTERdG3cwOpHZcwOq0kBmyxbkEU7fWmvviKShlDeNh/MOVIqfFW284W99Gn87a0AT+VvnGjJpJvLcCgNOCv8iylWReTw0SBtYhwbRh+KkODtk3BXxXEmPBrGBN+DfnWHPYWb2Zf6RaKbQU4RSeHynZxqGwXgeoQBodIYX7DQscRofVeB1pGRubSIDjUj+BQPzrHexd6aqm9zKWDMnThhe7ChUMRiCpye+N2MjIyLWLSfz5naJc4ZveX9DsmJ/ZCr27xo327YzbZWPLlVnZuPEpebikul4vKCivDrvTU++nczb3Udvde0Wxbm97kc2YczyNtfxaLP93kdb/D4USlat8qSDIXD8lxUSTHXV5RIQ2hUSdi0E/BZF5JcdmLhAa9jCDUFhMQRUnbxmxZi047EkVVei2AyfwLWs1glEr3+bTZUhFFyfGkUrVP6eMO+en5Y85KNhVs5699n6ezoX7V8VJ7Oc8d/DPXxEzkjq5z2qQvkdpYpsbczJSYm8isPMqekk0cKN2B2VlJub2E9flSCcL1+T/SzS+RYaHj6B88Ao0s2iojIyMjIyMjI9NGiMCurGx2ZWUD8Orq9Vzbpzez+6fQv9PFs3L99gvfk3WqgMf/NJ2efTqh0ap55KYPvNrWSiNW/w1e5EUaRHSJWMw27nxkApOmD/JqIztFZGSaRnjIO+Q5z1JhnI/J/AsadTIKIQCH8xx2h1R+3uUqJy56l5tjpLT8H9js6WjUvVEp4xAUfjgcOVhte6lOvw1xK+/bdsh5IDIyMjIyMjIyMjIyMjIyMpctLY4YERH5NW8Xy3K3kGsuACBWH8G1MaOZFD0Ml8fh6gAAIABJREFUoRlCa0crTuCvMhBn6NSgXSd9NDG6KA6WNT2ErqkICHTzS6SbXyKzYu8mrfw39pduJb1cqjZgc1nJqDxCRuURluZ8Tv/gEQwLHU+8X+Nl/6pRygrYMpchY6N7cXj6yxe6GzIyMjIyMhcVV3aPZ2tmFk6XVLbeaLWxeN9BFu87SI/wMGb3T2Z6ShJhfq2Xbt5UFEoBQRBwOl312uzecpx7nri6pnKM3ebgXHaJV9usUwVuf586epZOVfogviIoBLr3iibzZD7hUYGNHyAjU4e8MiNfbdvH9hNZnCurACA6KIDhCZ25ZcQAYkMuz2tKoQgmOuInKiq/oNK0FKt1DyI2lIpItJqhABj0Uz1K7AYF/A6j6Rts9nTsjhMgiiiUoRj0VxPofz8AOu2IdhlDix0jX51eyTdnfuWqiMGMjxyMCJw0ZvPvE9+QZynijvhrmtxmia2UXgEJPjlVonSRHDeebEbPm49SUNE3aBh9g4Zhc1kB2FTwM1sLV1LhKMPqsrCreD27itfTSR/PxKhZ9Asa3mi7RquN535axbpjp7DaHaR0iuKpCaMZGOfpIFp37BRLD6Rx+Gw+eRVG9Go1KTGRPHLlFQzpEuvRLsDf121hdfpxKqw2ekeG8+T4UeguwlxUmcsHq0XKSfxuwXY2rD5EQV4ZgiAQHhnAgCHduGneaMIjA8k9U8xds/7Fv7+4n/feWM6ZKnX5G24bwbTZQ3n16cVknsxn3OQUHn32WgSF9NmyY/Mxfv05lePpuRQWSF9uOr2anomduP3esaQMbJ+cRhmZyxWbxc59o17m6X/PI2VEzwvdHRmZi4pPbp5JUaWJ5WlSmPqPB9M5dC4PgBOFRbyxdhNvr9/CuJ7dmd0/mSsTuqFsat5JC1GplHTqHMra5fsB6N4rCgQBvUFDaHgAADFxIfy27QSjJyZjrrTyxftrcTicXttL3XWKZYt2MvCKBNL2Z7Fx1SEeff46r7bVbXhzytzx0HhefeJruiZsYNSEPoguKUUn80QeTqeLCdMGtHjsMpceG9JP8cziFVRa3UtQF1eaScvN5+sdqbw2ezJT+vm+MN4edOmU5rOtWtWD+LizzTqPIGgI9L+XQP97fT7GzzADP8OMJp1HrxvXaB+DAh4lKODRJrVb961YpBl19H7O3crveszh6mj3F/9+QT35NOPHZjlGbC47BqVvoq4GlR6L09rkc7SUjMoj7CnZxMGyXQCYHBU1+1RVSrwO0U6uOZMvMv9Br4B+3NrlUfxV9XsR//DDL8QGBXLfyCGUmiws/u0gd375PV/Pu4nkmEg328937KXYZGZi7wQ6BQVwttzIt/sO8sCipSx/cC4xgdKXjUsUeXDRUgB2Z+UwsXcCgzrHkl1axiPfLCPE0PriuTIyrcVbL0vX7rYNR5h8/UC6dI/AZLRy6vg5Nv56mDsfHO9m/7c/LWHMhGQ0WumjbcHHG/lt5yl6JMYQFRPEz0v2csWY3gwbLb2Afb9gG6UlJkZelUhktFSGuyCvnBVLf+PFJxby0eKHiZBXk2Rkmoyx1IRKo0RnaFhvq1ovQKWRnfQyMs0hzM/AnUOliix3Dh3IqaJilh5MZ9nhI+SUleNwuVhz9ARrjp4gwt+PmX37MLt/MvGhIe3Wxyf/PIsP/iqV3XzoxvcJCDIw79GJTLpe6vcf/jyL9/78E/Ou+QfBoX7MvnMUoREBXtt66i83sHHlQT55ZxVanZob5412q0jzwRvLWblkLwA2qwOAZ+75DJVKSdKAzrz16T0AXHFVIi+/dysLP9rIok82oqzSFOkcH86cu8e0zUTIXNQczyviiYXLUSkUPDh+OGMTuxMd5I+IFEWy8cgpvty6j2e/WUGX8GD6dIpstM0Lwct/X86sawbSL6l+Hc/L9TwtfhIxO630Cermsb1PUDesTnuz2gxUB5BryfPJNt9S0Gj1mtbC6ChnT8lGdhatpcDq6aUK10ZzRegEhoaOA2BX8Xq2FK6gzF7MsYoDfHDiZX7f8zV09Th9+sVG87fpU2r+ntKnF7M/Xch7G7fx4c3unrQPb56BQeNeCqlvpyieXPILW0+eZvbAFADWHzvF7qwcAG4YkMxfr6sthzaxdwJ3f7WEAK0sFCvTMdm3SyqXPfiKBB774zS3faJLrIn8qGbAkG7MfeAqMk70AeDBW/6DwU/LI09PxWyysX7VIY6l59Y4Rl5951avpQN79enE689/z94dJ5nSxBKAMjIy8MEfFzPmukGMmNq/QTutXsP8va+1U69kZC59uoeF8uRVo3jiqlHsPZPD0oPprDpynDKLhQJjJR9t381H23czuHNsTTWba5J6oVe3rLxmQyQP6ML73zxc7/5eybH8e9FDjbbzyY+PATBqQp96bR5+bhoPPzet3v11GTamN//P3lmHx1FuDfw3s5ZNsnFrY3V3BQoVaPGiLe520Yte5MPhwsWKwy16cSl2Ly1WhVJoodS9qbdx2WzWZXa+Pya2zcY32U06v+fps92ZV85s9uzMe94jE44b2KK2KipvLP0Dye/nvWtnMzInsBJpelwsI7IzmDqoDxfP/Yy3f17N8xedFiZJVdpKuw0jE5OHsqlyF1nGQKvYOvMOJiYPbdOYA039WFm+mm1VeQyOa9y1drdtH7tt+xib2PSDV3uQkdll3cyqiiVstqxGkn2150RBw9C4sQAcnTyD/qbhAeE/09LO4NiUk1hQ+DG/lf1EiTufn0u/5eSM84PONXPYoID3w3umM7RHGqv2HkTy+wNykBxuFKlpD5Bvqao99uvu/bX/v2DsiID2k/rkkmaKxelpmwErUpBlN16pAJ/vEF7pED6pFMlfjiSVIfkr8Ptt+GUbftmO32+v7uNFxgdIyLIPQdAioEMQ9AiCQXlFhyAYEEUTGlGJX9VqUtCIKWg0yWirX/Xa3mg1PWiDw5VKMwwaplh/163ew9efrOKkM0YTE6sY8g43igDk9FHK+GX0TKg91n+QcvMyRusxRuux21y154IZRQAGDlHmLSmqDMFVHNn4/VV4pXx8UiE+qRCvrwCfVIJftiD5Lfj9FiS/8pslyw5k2YMs+5BRXkFAEHT1dFKPRoxHFJW/sUZMQCPGo9WkodVkotNmVr9mIwqdYzRXCUT2y6xfvp3jZgav9qASPlqqjzUlElujjzW6CKj6GAEIwLjsTMZlZ/LwSdNYtmsv323dwc+79uL0ellzMJ81B5WNs8cXLuPUwQOYNXIYY4KEb6u0DRkfXt8hfL6DeKWDeH0H8EnFSP4KACS/GUky45et1brmrdU15bnUUKtvohiHRlS8fDRiEhoxEa0mHZ02F502W3nV9KCr1dUQ6DrVf/7cc5DRuT0bGEXqMzw7g7G9sli991C753v9/V8oLLFQWGzBYnVx+7XHc8y4vrz/xSpWb9gHwKRxfbnwrPG1fRo795/Pf+ePtXtJTTFhrnS0aP7Gxrr7n18DMHZEDpu25VNutjPn4VlEG/WNzvPtwo0ALFmxHcnvZ/TQbK6+cFLteMHG+nbhRpas2A7QoE9brqcltNswMi5pMHN3fc0a83ZyojPwyRIHHUWsr9zJWZlT+ezAQmQCS2tdmHNSk2OemDGVleWrmbPzNS7OmQXA0cnjidIoCyK338PqirV8uP8LZGRmpE9p72U0oMprZrX5Z/4sX0a5J9B7JUGXzMTk45mYdAJxuqZdEXWigbMzr6LMXcQO6wY2Wf5o1DCSYWroNpiVEM+WwhLMDicpsXUPFfsrKvn4rw2sPZhPUZUNm9uDx6cYbepXMiusqgoY63Ay403sKq1o8hoiAVl24fJuwe3ZgseXh9u7E483DwCfVAyHfcdaP74XGS/IbVMuUTCi0/ZGr+uHXtsXva4vUTrFEKXX9UU1mrSNOx9SPKVefmoBb7zwE++9voSjJg/ktHPGMXJcrwbto6vd9jXaekbE2DqPKFEUauOIAfIPVjD/i9Vs2XCAshJFVxx2d637rd/fvu/VkYJfduD2bMLl3QKAx5un/PPtwieVtHt8WZaQ5TqDlk9qWeyrVtMTg24gBt1A9LqBROlHYtDVxP12rYfHjua/by3l27d/pjS/gvTsZGbdNIOTLzm29vy1kx7hvFtO4q+lW/mj+gHHGGPgtCsmc/FdpyFU5y2464w57Nl8EKfdzWNXzK3tf8FtpwBw+X1n1B6bPfBO7BYnsizzyEc3MnHG8KByAU3Kdv3kxzj3xhlsWLGD33/YgE6nPGiPPX4oNz11ATFxR1bIaH19rNFFIIL1UdXFjkan0XDiwH6cOLAfTq+X9/5cy4d/rafMrjzzODxevtywhS83bGFweio3TprISYPUnD+tQZa9uLwbcbnX4PZuxeXdise7E1n2NN+5kfGU59LqA1LznvSiYESvG0yUfigG3VCi9KOI0tdsUkeoAULoOE+lUFPldJMWF9tsu9S4GNbuz2/XXF6fxO+rd/PRq1dhtbm49aF5HDOuL5u257NpWz6vPH4BAP94/CtGDsmqTcAc7FxsjIHf/9rDG89cDDJc+vf/NDt/Y/MMGVBnFNLrtPzznjNr3x/Irwg6T35RJYuWK4VSXn78fAQBbnt4Htt2FTG4X0bQsWr6vPy4smau3yfGqG/19bSUdhtG5h1YTJI+jv32Qvbb626OKfoEVpSuD9qnOcPIIFN/zs2ayVeH5vPmng8AeGvPh8TrTIBAlc+KX1a+AKf1mMGIhLZ5phxOTYWZPyqWsLVqLX65LvGTgMBA00iOTpnBYNMYRKF1N/KRCUexw7qBcnfjDyWHG5BAyRGiCFC3sF6fX8gVH35JXFQUl04YxcC0VOKNUZTbHdzw+f8Cx6w3pNjJCbfag08qwOFeicO1EpdnHR5vXrWHR2Til524vVtxexsmN9KIiRgN4zDqx2M0jCdKPxJBiAqDlF2PpBTlBvTIcxdwcF8ZC+evZ/H3G/hl0RYmTR3EA0+fh1jfcyTIV1wM4lkCsG3TIe658QNMpijOPH8ivfsrHlemOCOVZjsP3/FpyK+nu+D1HcLhXoHTvRqXZz1u704geKK8cOKTCvBJBdhdy2qPiaKSM8aoH02UfhzRUUdj1I9H6EIPZ6Fm/ru/8NEzC7jxXxcwYFQuO9bu5bX7PsfnlTj9yrqNh7kPzOOah8/l0rsVN/Wtq/fw6t2fkJ6dzIwLlIzx//zsZjxuH+cPuot737iaCdXGDp2+4UP5Fzvm4HK4Obv3bU3KBTQr2+v3fc4515/Aiz/cTWm+Us3imRv/w6cv/MA1D58Tgk8pcunq+mjUK+GKqj52LGsO5vPNpm0s3JFHpdMVcE6vUfTTI0lsKy7llq8XMKl3LnPOPIUkNRddEGRcno3YXYtxuFYB4PSsCTAYhgO/7MTlWYvLs7b2WO09zzCBaMPRxERNxaAbHC4RGyAKXef7lWKK5mCFpdl2+8vMpJra5yGn02oYPTyHB55W1nWzT1c8MPcdLGdQv/TaZeHAvuns3l9XqSnYuZSkWPrkpijrQAF6ZzdfxamxeeobRg7P6ZFfVBl0nn0Hy8kvUu7Ltz8yr7a90+lpdKyaPvXb1/SptDhafT0tpd2GkbfG3x8KORowK2smfWJymF+wEIA82x4qvcqOriiI9I3tzek9ZnBU8riQzfnO3qcaHIvVxjMhaRpHJU8nSZ/a5rFjqpOuaoTGP/J8SxUD0lICjh2qtBCl1QYkSX1v1VqcXh+fXXkWg9LrZPpzf0O3rZ7xdV4ohyotJBgDF+QFFuvhXTodWVaS5zrcK7A5F2N3/YzXt7+ZXl0HyW/G5lyEzbko3KJENElxN5Ea3/jvSXavFK6+ZTqX33A87766mK8+XsmyHzdxwqkjGu3TFF9/sgq3y8uL715Nn2qjSA0b13af718o8MsO7K5lOFzLsbt+xevbF26R2oy/OmzH7voFu+sXyqtAFGKIjppETNRUYowz0Gk6NlFYpPHp898z6+YTOX7WBACy+qVTuL+MT57/PsD4MHryYE65tM5TI6tfOptX5TH/P7/UGkaiog2IGmXjQG/QYYxpOodVTdum5AKala3fyBwuvUepTJFT/eA27dzxbFvduVXrOoPupo921y8Aqj52ABUOJ99s2srn6zaxryKw/G1uYgLnj1YMl+eOUDYYv9y4hQ9Wr6PYauO3vfu56MN5fHnFhcQagoedHllI2F3LsTq+x+5aXO2tHPnU3vOci7E7F1PK4+i0vTAZTybWeDJGw3jC6dUsis17YEQKk/rn8uXqzSzcnMeJw4J7VP2wcQebDxVz4VHtT/Ngtji47pLjyMlMqj3WJzeVn1furN343r6riKPH9an12gx2zhRjYM/+strN9gMFwUth16exeepzeEh7z/T4oPP0yk4mPUVZBz//8GxEUcAn+QM2Lg8fq6bP8w/PBgjoczC/otXX01IiOg38mMSRjKnOH+L1e7F4rcjIxOlMGMSO/ZHuGzuEo5NnMDx+QpPGjJbilBR3xThdQqNtvtmwlan9+9T+PG0sKGJbUSlT+weWV/NVu0tlxAWG3ny9YUuDMSf1yeXTNYrb86drNvLE6TNqz/2x7yDFVltYkq/KshubcxFWx39rd4/8srPT5VCJXCTJX1tiT1+vYoVWKzJ5+lC++nhlbfhLm8avLuOXktaw6szC+evaPG53QPJbsDsVo7TV+T1218+1BszuiF+2Y3MuxOZcCOb7MerHYIo+A1P0TLSajHCL12FYym0AmEurGDAqN+DcwNG9+Pi57ygvspBcXbEpZ0DDz6LP0Cx+/z64d2h7ZQsmV2OyDQzSLjY+GntV17+v1Oij1fk9gKqPKk0iAyv3HmDe+k0s2rkbr1TnPaQRRU7o34cLx4zgmN65DZbD1x41jkvGjuKZpcv5eM0G9pRX8Naqv7h9yjGdeg2RhNu7jSr7F1Q5vg5JKFok4PXto8I6lwrrXHTaHOJjzic+5ny0ms7PLyMKwasPRSLXTZvIT5vyuOOTBcwY2p/jBvYmI14x7BRZbCzfsZfFW/JIio3mumkT2jWXw+lBlmWem7sIURRwubw8cNupDB3Qg1FDs7nlwc9AholjejNsYN3frbFz40flcsO9n9AjLZ7MjIapFQ6nuXmCkZuVHHSezIwEzjhJWc/f9vA8JaxdhqfvP5soQ3DvwJo+tz2seIzU79PYPKEgog0j9dGJOlIMSc03bAfHpSilhY9OmU6aIbQ7FOmGTE7OOJ94XfBrEAWBPeUVXP7hlxzbJxeLy8W8tZswaLX8/bAb0pR+vVm0fRe3frmAs0YMweH1smTHbuxuT4P69CcM7MvYbOVavly3GbPDybicTIqqbPxv41b6pSZTXGUL6bU2hdOzBovtI6yO7/DLnTevStfDXG7jmtmvATD+mP7k9E4hLj6a8jIrS77fiMGgZdLxbXcHHT+pP7/9vJ0n7vuC6aeOrHXpW/nLdpwOT4MQHLfbR8GBcuw2N+VliqdVaXEVf61UdqRjYg2Y4o1k5SQ3274mgWz99uFHwu76GYv9c2zOn5Dlrp2Uue3IOD1rcHrWUFL5CNFRk0iIuQSAWOMp3crF3+2qF/t+WCRnzS5RlLFuE8LnaxieIctyh2w21soWJM1PMNmimvFM6Xqo+qgQXB+7my62l1Kbklj+q41b+GL9Zg5WBrr794gzMXvUMM4bNYy02KZ36I06LQ+fdDwHzJX8umc/C3fkHYGGEQmr80fM1rdwuv8MtzAditd3gDLLs5RZ5hATNZUk0/VERx3bfMcQoSSXVX6/I93gm5kYxxtXns3tnyxg4eY8Fm7Oa9CmV0oiL1x8eotykTTFgkWbGDcil7NPGQXAmx/9yqbtBWT1SOTScydy6bkTg/Zr7Nx1Fx8HF7dOhsbGeuaBxsNTG5vnlGlDA15bMt4p04YGbd/UPO2lyxhGOoMzMy/vsLGzo/uSHd230fP905J5/5JZPLP4V976/S/cPh/De6Zz1wnHMrRHYMWf2aOHYXG5+HzNJh78bjGJ0UZOGtSP24+fxEXvBcZiiYLAGxcqyWzmLFnBwu27+HXXPgZnpPLK7Jms2neQD/7o2N1xWfZQ5fgCs/U/QXNwqKgEwxRnZOqJStnpjWv2sWr5Dvx+P0kpJoaPyeX8yya1y6hwylljsFldfPf1X7z45HziE6IBOPb4wVx54wnccc27Ae13bD7EP65/P+DYpnX72bSuLuwmMSmGz366q03tw4VPKqbS9h4W+2ddxjW485BxuFbgcK0AQCMmEx9zPgmmK7uFe39qTyV5eEKKiR3r9jFmap2hcce6faT2TCQmvi6M8+DOogZj7N58iMzegfcoURQRBKHWK6utstXIBTQrW3dB1cemqNPHGl0Euo0+toVfdu/l83WbWLZrL0BtAkZQnv+O7Z3LhWNHMLVfnwYbZ81x8uAB/LpnPwfNzedU6A7UJEmttH+E2foGXt/BMEvU2fixu5Zidy3FoB9GkkkprxwXPZOOTtyqqa4y1xV+80bm9OD7O6/kx407+HPPIUqqN5d7JJg4ul8uJw7rj7aJENGWcvS4Pjw3dxF/rNuLJPmJMxm5pBFjiEroEGS5fnrOBvs+akkGlTbj91dRafsAs+0tfFJp8x1UjmiayzGiElrc3i1UWN/A6vjfEbwb3TYEtJhiziLJdBMG3cBwi9Nu/vfWMj54+ltueupCJcHpun28du9nXP/4bE68SNkpvnbSI5QVVHLVg2czerJSWr4m+erNz1zEiRceHTDmNUc/THb/DCXxqSDU5hpJSg90eXXaXJzT93Yeeu96jj4lMCa7Ri6gSdmun/wYx84cwyX/OD2g/0fPLmDF/LXMXf5QiD6pjkPVx7bT3fSxNQx48oUGx5Jjopk1YigXjBlBZnzDUNGWsiRvNzd88S0xej3r7rqpPWJGNLLsxWL/jPKqF4GWV1k6UtDr+pMafx+xxpM7bI69RVMB8Hh3dtgcLaFf5mY0YsdGJ6hEBMGsxDKoNdJUVFRUVFRUVFRUVFRUVFSOYJoNpTntidDVBg4X391/ZbhFOGKoKVVmtr1LRdUrSP4jwwVTRaWr4PSsoczyDA7Xr+EWpcsi46PK/iVV9q+INU4nJf4eDLoh4RarzZx57TS0Og0fPbuA0vwK0rKSuPL+s2o9Mmo467rj2bwqj3ce+xoAg1HP7JtPZMYFRzUY846XLuO1+z7jxmlPYEqK4Yr7lJDO6ecrbd//17d8PXcxHpfiHfHYFXPR6jTkDOjBa0vvD5ALaFa2roqqj+2nu+ljW5iQkwXAhWNGcOLAfug07Q99sLqUfA+pse0rOxrJ2JyLKKl8uEtXdupoPN488suuwmgYR2rCwxj1Y0M+R00ojYpKuGk2lGbEHQ3d9LoaG5+/vdPmKvcUI8m+kCdvjXxkLPZ5lFmUksddIU5QJbKI5FCaP5bv4OO5y4gxRXHRdVMZPrYXABv/2suIcb3DK1wLcXu3UGZ5Ri0b3SEIxEWfTUr83ei0OeEWpkO4dtIjnDB7Ihfcdkq4Reny1OgioOpjh9D99bGGJxb9zIVjRtAnOfTu/5sKi/l1zz4yTLGcMyJ4AsSuite3j5LKh1X9azUC8TEXkZrwABoxdJVA8suUDWyb86eQjdkWWhpKU2yx8fHv61i56wBFFiW5fka8iYl9s7nw6FFkJrY9hE2lU2g0lEZNvhpiXsl7EJvPwnMjPw+3KJ2G27uVYvO9ON1/hVsUFZUOYfG36/jb3acydFTgQ/b7ry5hznvXhEmq5vFJxZRWPg5AleMb1LRRHYVMleNrrM75JMReRUr8nYhC+zLSRyKy+vVpFzX6qOpiR3Nk6CPA/TOmdtjYw3ukM7xHeoeNHx78VFjfpMzydMRXQIlMZCz2j7G5fiIt4RHiohuvTtIaNGJiSMbpDH7etoe7P/8Bu9sTcLzC7mRrQQmfrtrAE7NO4uQRA8IkoUp7UA0jIcYlOcItQqchy17Kq+ZQXvUa0PbqAyoqncVnb//CulW78csyPbOSuP3RswH49M2fWbtqd227iVMGMuvyYyk8WMH7ry1h89r9VJTZiImN4u5/zaKs2MLn7ywnb2sBD938UW2/R1++GEHsgNqlrUSWvZhtb1FueQG/bA+3OEcMsuzFbH0Dq+O/pCU8iin6jHCLpBIBqPoYHlR9VKmP17efworbcLr/CLcoXR5JKqOw/GZszoVkJD6DKLbPQ6KrJDzNKy7n9k8WoBVFrj9+IlMG9SEjPhYZxYvkl+17+PC3ddwz7wdyUhIY0jOt2TFVIotuaRhJi1d2BoblpDMsO6PT5pVkCV+9bPIO6/MhGTfadEdIxgklbu82CstvUcvvqnQpFs9fz31Pn0ffQT2Q/cqO7Zb1B9iy/gDPvHNVbbsHb/qQYWN6MWh4Fvc+NZtHb/uEC6+dwoChSohcrCmKu/55LlvWvcBjr14SlmtpDKd7NUUVd+Dx7W6+sUqH4JOKKSi/nhj7JwCkJz7T7V36VYKj6mP4qa+P6YlKCJOqj0cWVY7/UlzxD9UwGWKsjm9xudfQI/lVjIa2l5LVaLqGYeSNpX8g+f28d+1sRub0CDiXHhfLiOwMpg7qw8VzP+Ptn1fz/EWnhUnS7oEkFeFyrwDA59uN328BfMTGXoNO2zEeOc0aRh45b0arB9VoBGKjDCTGGEmMNfLvn1bx47odQdsKAuSkJJKTkkBOSgLxMVFE6XQY9Vp0Gg2SrNRktzrd2JweSqps7C4qZ3dxOS6Pr8F41594FDeefHSD453B4d4izm5qGLHYP6PYfJ/qhqjS5XjohYv48v0VFB0yM+uKSUw4biAHdpfQf2gmglDn6dF/SE/27ixi0PCsMErbOmTZTanlKczWtwB/uMVRAeyu5QDsK5pOWuIjxMdcFGaJ2s5bvz0SbhG6FKo+Rh5213L2FU0H6PL62BTFVhsr9x9kX7kZi8uF5Je5bPwo+qUkh1u0TkeWvZRaHsNsfSfconRbvFI+B0r61hOJAAAgAElEQVRmkZbwAImmv7VpDI3YNb6bf+45yOjcng2MIvUZnp3B2F5ZrN57qBMl63p8+u+lLJ2/nre+b7jGlaQSKi0P4XAuIFhEgjHqlADDiMu1FJv9QwRBR1LiawiCrrXi1Ma2NmsYOeeoYa0dvBbJ7+eeD39g4YaGdanH9Mnk3KOGMWlQL5Jio1s9tk/y82feQb5bu43v1m7HX737O3fhKqqcSmWUe86ahtCJXu0uf6BhJDrugQZtBMGA1/0LHtdiALS6EWj14xE1KYAG2V+B17MWn+dPDNHnY4y9oTNEbxGy7KHYfB8W+6fhFkVFpU30zE7ijkfPxmpxct3ZL/Pp0nvo3T+dFYu3UD8P9c7N+Uw4bmCTY4mCgMftrfU8CWcIjcuznsLyW9Rd6QjFL9soqrgLm/Mn0hOfQ6tJDbdIKh2Iqo+Ri1+2AXQ7fSy1K54QTyz6hZ+27UQ6LCHQ9IF9Awwjy3fv47N1G2ur1zx3xskhqWQTKUhSGQD55Vep+e86BYmSykdxebcAkJH4LIJgaHHvrhJKU+V0kxbXfL6i1LgY1u7P7wSJuh8+325Kys5Bkkpa3EenG4TT9SMA0cazMRrbniS+Q0NpHv9ySQOjSEJMFP+6+BQmDerVrrG1GpFjBuVyzKBcrjp+PHe9/x27i8sB+OTX9QDoNBruPGNyQL/ndtzZrnmbwicHerAYY69v0Mbr/gW75SFiE+YAYIg+P+hYbufX2My3YTCejUbbL/TCthLJbya/7Aqc7tXhFkVFpU3Ifpm7r3kXnU6DX5aZeYHi9jloRDYjxvXm7qvfVdrJMuOPHcDgkdlNjieIApNPGsbfL54LQHrPRB6Yc0HHXkQQzNZ3KLU8hlwvjE8lMrE5F+HyTKdH8lyiDeHxbFTpWFR97Dp0F33cW27mko++AOoMJM3RPzWZxTvrDHenDxnIjIHhf9YMBR7fbg6VXgyA13cgzNIcWVTZvwTA491FVsoHaDQpLeqnbWG7cJNiiuZghaXZdvvLzKSaum+Z645Clj2Ull9SaxTR6QYTZTgeAK22J+bK4JUrNZqe6HQD8Xp34HQviUzDyOKNeXy9anPt+/joKADev+V8eqeF1jLYNyOZ/9w8m0te/owDpZW1x9//eQ3j+2UzeUhdOc0iV3hdm5zWl9HqRjRqEKnBYDwHl+1NnNYX0BmO7STpguP17eNQ6cV4fHvDKoeKSnsQRIHn37826Lnzr57M+VdPDnoO4OEXg7tc33jv6SGRrS34/VaKzHdidSwImwwqrccnlXKw5DxSE+4jyXRjuMVRCRGqPnZNuro+eiSJa+f9N8AgMiAthSl9etEjzsRjC5cF7dcjzkT/1GTySpUNxV927+sWhhGnezX5ZZcj+Subb6zSYbg86zlQciZZqZ+j0zYfktxVQmkm9c/ly9WbWbg5jxOH9Q/a5oeNO9h8qJgLjxrZydJ1LYQgIR12x0f4fPsASIh/FFPsdQHnGzOMAOh1o/F6d+D1bGyXXB1iGPH7ZZ77dnnAsTtmKouOUBtFakiIMfJ/Zx/P9W9+HXD8mf/9zLGDeyEe9gfQiXqEoGWM246MjNfvabKNz7sJfdSJLRpP1PbB6wpvjXWPN4+Dpefhk4rDKoeKikodHt8e8ksvw+PbE25RVNqERGnlP3G619Aj+RVEofXhpCqRQY0OqvrYlem6+jhv3SYOmOuMAPdNn8KVE8bUvm/MMAIwokdGrWFkS1HXf8azu34hv+xKZNkVblFUAI9vLwdKziA79TP0uqYTZWq6SDjbddMm8tOmPO74ZAEzhvbnuIG9yagu+FFksbF8x14Wb8kjKTaa66ZNCMmc+fvL+Pi1JWxavRdLhZ3kNBMnz57A+ddNrW1jt7qYNeFRAD5Ydi8fvbKIFQs3I8tw1mWTuOzvdflC//vBb3z78UpKCypJz1TKJM+6ejInzx5f2+b6mS9y7EnDuOTm6bXHPnp1MSt+2szc+bcFtDv3quPYsGo3vy/Zik6nYexxA7jpwTOJMSkOEbIs8/FrS/juM6UalNPuZsLUQWTmNvQScji/A8AYdWIDo0hzaLW5APik9nmJdYhh5NdteymoqKp9n2yK5swJQzpiqgCOGZRLTmpCgNfIgdJKft22lylD+gS0vWvgcyTrQ1ufvdxTzL+2/b3pRoIGqYWeF37pAOEqHOT2bgPgYOn5tbGaKioq4cXhXglAQdnV6o5YN8Dm/IEDJWeRlfIhWk1o70cqHY/DvZKCsqsBVH3sBnRFffxpRx4Ax/dXnnHrG0WaIzsxvvb/hyqrmmgZ+dhdy8gvu0otChBh+KQiDpScTXbalxh0gxttJwrG2le/7Ows8VpNZmIcb1x5Nrd/soCFm/NYuDmvQZteKYm8cPHpLcpF0hKiYwykpMVxz3MXkJRqYsuafbz44Nf0HdSDcZMb5sJ78rZPmDZzFLOunoKlwoaoEWvPzf9kJR+9upgbHziDAcOz2LHxIACvPf4tPp/E6Rce1Wr5Xn/8W8654lhe/PxGSgsreebueXw6dynX/ONUABb/dy3z3vqFmx86E4DBo3NZ+1se7z7/I2k9EgLG8nq3A2A0ntxqOUTBBIDf377KUx2y6l62JTDh2JQhfRp4bHQUxw7qxSel6wPl2by7gWEkRtO+mtvBMIjGZtvo9BPwuJbgtCl5CYyx1wHiYa1kXLa38XnWozNMC7mczeHx7eVgqRLqoxpFVFQiA4v9c4rNdwOo+Qu6EW7PZvYXn0pW6kdNPjiqRBY1+qjqYveiq+njzmqPj+kDWh8GYzLUJce0eZr2do5k7K6l1UaRrnsN3RnJb+Zg6fnkpH6NXtf091SjScUf4XlhRub04Ps7r+THjTv4c88hSqqUhM49Ekwc3S+XE4f1R6s5fF3XdhJTTFx1V13OjJ45yfz3g9/YtbUgqGFk1FF9OeNiJWdSdp9AT5xPX1/KrKsnc/wZowHI6q2cLzxYwSevL22TYaTf0EwurfZIyembxrTTR7JtXd3fcMGnq5hy6ghOPHdc7bHsPqms/S2PggPlAWPJshUAsQ2hVXJ19ZrWJP0NRocYRrYeDHTJ65WW2BHTBCUrOb7BsS0HAuXRCFqiNM0bMVqLUdO8+6XRdDde9+84qv4JgMv+ATrD0YhiGggCfqkEn2cVkm8fghBFdNw/Qi5nU/ikYg6VXqgaRFRUIogK6+uUVv4z3GKodBA+qZADxWeSmfIu0VHhzSml0jyqPnZvupI+Wl2Kh0RSdOufaX3+ujLSBm3XrEij5BS5RjWKRDiSVMbB0tnkpH2DTtur0XYaMQUvkW0YAYjSaTlr7FDOGju0w+dyOjx8896vrFq2nZICM35Jxm5zMWHqoKDtBzVSOMBSYcdcbmPA8IY5XwaOyObj15ZQXlJFclrrHAcGHjZebJwRu7UunC1/XxnTTh/VoF9uv7QGhhFRTESSSvD7K1olA1Cbm0TTTm+/0Jm0VFRUVFRUVFRUVFRUVFRUVLoYHeIxkl8RGKuYFNt5iaxqqt/U53B5YrSmDplbI2jRCjp8TbjWanVDiUueh82ieIJI3u24HQ2toxrtAGITnkGrG9EhsgbDLzs5VHqJWt5MRSWCKLM8Q3nVi+EWQ6WD8cs2DpVdSmbK2wDERJ0QZolUgqHq45FBfX2MZF1MNBoptdsxO1ufl6F+0ta02K5XWtTt3UF+2WVqstUugk8q5mDpheSmL2i0Ck2kl+0ts9pJiDaGNFSmOebcO48Du0u49bFz6D80E32UjpvPeaXR9vooXdDjbnf12lRueE6WlYNRRn2j47ocwb2yoqIb79MUWn1DE4ROOxhJKsHlWkpM9AWtGM2H0/UTAAb9+GbaNiNXu3o3gt0d+OHZXJ3n4hZsLke92MnnRn7eofNHaaKx+Zquca3VjyYhdTEAPu9GfJ51+P1K6IooJqPVjUKrb+h21NEUVdyG27ul0+ftSAQhCp0mA60mE40mCUFQDGeiEIUgRCmxaLKELLvwy67qVzs+qQifVIhPKiPor4hKuxEEPTptDjptL/TaXGIj+OEzXJRUPoTZ+na4xVDpJGTZTX7ZVQD0SH4dk/G0MEukUh9VH48savQxknVxYFoKpXvtLN+9D4BzR7TMtV/y+1maV1dFaUxWZkeI12H4pEIOlV6E5G/6eVslsvD69pNfegXZaV8GzQWhESO7Os2UJ9/k31ecxeSBvZtsJ8vw5s9/MH+dkky0yuliXO8s7jzlODITWxeqsvrXnVx958kMHdsLAK/HR9Gh1oeapGbEk5Acy46NBxkzKbDU8I6Nh0jNiK+tJBMdawgIhwHYu7Oo1XOCkhNl747CBscP7GpYCSvaOBOX+xcczu+Idi3E2MIqrpWWp5CkAmWM6LPbJGcNHWIYMWi1OD11XhMFFZ2X7fpQecMfSZ2m82Inb+n/OJLsa3F7rW5Ep3qFNEZ51StYHfPDLUabEQQ9Bt0govQjMOhGEKUfjk6bg0ZsX34bWfbik4rweHcA4PJuwuXZhNu7Ga/vUChE77aIogmdNhe9tle18aMXADptLjptL3SanhDiktndiZLKR9VF2BFITTLPgrLr6Zn8GqboM8IskQqo+nikIsveWl0EIk4fTx7cnxV79/PTdqU6xtK8PbUVapri+Z9/o7DKWvt+5tCGSRwjFcVgdSU+qeFiSyXycXrWUFhxKz2T/83hz4DaLlC2d3tBKfnmKrbll+D0ehmWlc6544cTa6jznPhk5XpeXvh7beGRKJ2WnzbtZNPBIr657dKAts3RIyuJtb/lMenEYTjtbj58ZTE+r9RquQVB4IK/TeODlxeSnpmoVKXZpKxjvnl/Bdffd3pt2yFjcln0zVrGTxlIakYCq5ZuZdu6/aT1bP2a6tQLJvL6498ybJxiTBo8KofNf+1j/ardJKYERnBER59Hle3f+Hy7KSu/itiYS2s9R3S6w6vb+nB71mK1/hun60cADIZJRBmmtFrG+nSIYSQ1LoYDZXUueos35XHnGZMB6MjiNLIMSzbtCipPZxHqEsCdgdOzhnLLs+EWo1VoNRm17q2xxhOJiTqu1hsklAiCDp02G51WSWYUY6yr6e317cfmXIzdtRiHe+URmfxLq0mtNnT0Rl9j8NDmotf2RiMmhVu8Lkt51RzM1jfCLYZKWJEoLL8ZQTASa5wRbmGOaFR9PNJRdBGIOH08Z8RQ3vljDXvLzQDc9OW3XDBmBOeOGMqg9MBFpuT3sz6/kHf+WMPinUr1yKNylWebSb1zO1fwdlBUcRcuz8Zwi6HSDqyObynXDSQ57vaA413BMPLSwt8C3n+/YQefrdrIxzdcQFKMkgT5y9WbSI6N5uu/XwIoKSXmLv2D1xav5Is/N3HlcWNbPN8dT87ilUe+4coZz5KQFMO5V00mKbVtKSHOvPQYtFqRj15bQmlBJWk9lXK5V95xUkDVmItuOAFzmY2n7/wMr8fHUccP4aaHzuSLt5e3es6TzhlH8SEzbz/7AwBup4djpg/l+v+byedv/hzQVhB0pCZ/QHHpGfj95djs72Gzv1d9ts7Jodx8A7LsCKgKp9VkkZz4eqvlOxxBrgksqn5/2Pk2xRDc8d58Fm8MNFA8cdFJAMwcd7jFJ3TM/2sb93/yY4Pjxw/vy4tXRpaV319t6XbZ/4PX/Sv+ahcgUdMTnWESUTGXI2qCZxYOqRx+K/uKZ3SJvCKCoCPWeCqJsVdiNEwItzgB+GUbVfavqLR9gNu7LdzihAgNOm3PWkNHjadHnedHL0Sh8/IHHSmYrW9TUvlQuMUIMyKCoAVEkH3ItNwLr7shCAayUj6M+OoY3RVVH0HVxzoiUR/3VZi54AMlTLzCUZdrRCMISNWP+PFRUTi8XrxS3U5zZnwc865QdmNTY7pGjhGz9Q1KKh8NtxhhQEQQ9IBSSUiWfbX/77qIZKV+QkzU5NojVscCCsqvC5tE/TI3N7mpN/S+FwCYPWE40wb3QafR8Hvefj74bS2zxg/nobOUDdvxD7/KMf1zeemSmbV9/bLMjKffITs5nveund2xF9LF8UmHqDDfitv9e4vaRxmmkJT0KhqxxTlqGrV3dIjHyKRBvRoaRr5aCkCf9GSGZofeq2J7fglPVs9xOMcM7BXy+dqDx7UIm/kWAGTZFnDO7y/H592Ey/4+sQnPozfODDZEyCipfCTijSKiaCLJdB3xMZei1aSFW5ygiEIsCbGXkxB7OU73H1RYX8fmXBRusZpEEAzotDkAteEuNfk+dNre6DRZCELwJE4qHYPV8S0llQ+HW4wOQRTj0Gv7YdD1R6fNRqvJRFed+0cUlTLrGjEeUTBSf2dAQUaWvUh+C36/BUm24PMpxmWfVIBXKsTj243Hm4fXd5Cu/8BYR43beHbaPKL0o8MiQ6nZxl9bDnCg0IzV7kKqLvN53klj6J0ZPIled+BI1kdNtU62Rh9rdBFQ9bET6ZWUyFdXXgTAvQt+4o/9inu8VG/f0+IKzBcwqXcuz51xMskxXWdzw+VZS2nlE+EWI+SIQiwG/WAMuqHVeddy0Gl6ohET0YiJiGIMDXUQwI/fb0eSq/D7q5CkcrxSAT6pCK/vIB5fHh7vbiR/eZC+kYCfwvKb6JWxEK2mB0DEPuPXZ8aw/jxydp33+DH9c7F7vPy8fQ8PoRhGHB4vMYeFy4iCwJhePflj98FOlbcrotVkkZbyFW7PahyO/wLg8fyFJBXgl60IQjQaTQYG/QSijWdhMBwVurlDNlI9Th49kOf+tzwgCaujOhvuFa/M4x9nTeHco4ahEduf1dcvy/z3zy089c0yXJ6GuxhGvY5TRkdO7KTk24HN/DdAWXAaTbehN5yAqOkJyPilQjzuJbhsb2OtvIV4bS+0uuEdIovDvRKL/bMOGTsUCGiJj72YlPi7Gs1gHYkYDRPJNEzEUW3pLK18LOLcPgW05KZ/j0E3ONyiqFTj8qylsOJWukeyX4Eo/TCMhokY9eOI0o9Bp81qvlsT4wmCXnGzrXG1bSREV5ZduDybcHrW4PKsxeH6Dclvbsfc4ccv28kvu4KctO/a+Tm2jvJKOy98uIylf+7E72/4vZwytn+AYWTlhr18s2QjOq3IIzeeik7befm9Qk330UdFFwFVH0NEuPSxKTLjlYSOH148m7WHCliwdQfrDxVSaLVic3sw6rSkmWIZl5XJaUMGMj6nayVb9futFJTf1OW9lUQhlpioKURHHQNAtGESel1/2pZvTUQUTYiYQJNZs6xogE9Skly6PGtxedbjcP2O07MeaH2eilAj+cvJL7uCmOokm5FrxFEQBBiV06PB8eFZGXy1elOz/VNMMVicahWllmLQj293lZnW0iGGkRiDnqunj+fl735rcM7t8/HPL5fw7tLVXDBpFMcN6UXf9NYveg+VW1i+dS+f/baefSWN32SvmDYOk7Eu8/F+R16r52oLudH9gx53WF9CliXiU74EQKsfE3Be1GSg1Y9Gb5iOpexMnLbXMCXODbl8suyluOJuIvWhL0o/gh5Jr1TfMLom0Qblxpeb/gMW+6eUmB/CLzvCLJWCjI/C8lvITVdi/lTPkPDilfLJL7sSWXaHW5Q2IQgGYqKOxxR9KgAxhilowlR2TxCiMBrGYzTU3Ez9uDwbsLuWUuWYj8e7MyxytRefVEp+2WXkpP0PUeyYkvP12V9YwY3/nEd5pb3FffpkpbB8jeItOuOYQUwd1zV/v7uTPoZTFxVZVH3sbMZk9WRMVs9wixFSis334vXtD7cYbUIQ9JiMp2KKPpuYqCnVITGdh1ajeOnHGk8h1ngKxIPfX4XdvQKbYwE252L8h3mvdyYuj1LUoCuQEG2ksNLa4HixxYogCLh9PqTqTYTATBXVyEo+TJXIpUMMIwBXThvH8i17Wb+vIOj5gooqnp+/nOfnLyc1Lobe6UnkpCSQGheLUa/DqNciCAIur+Jp4vL4qLA52FdqZl+xmQJz85VuhmSlc/UJgZamV/IeaP/FtYDGygL73CvR6cc1MIgcjlY/Cp1hIj73qo4Qj0rbu3h8uztk7PYhkGi6jtT4/+tGi3WB+JiLMBqOorD8hoi5Abi9WymrUpLupsb/X5ilOXLxy07ySy/DJ5WGW5RWYzSMIyHmUmKjT0EUYsMtTiOIROlHE6UfTXLcnbirK0xV2b/AYv884neo6uP2bqeg/G9kpn6A0HG3b7xeiTue/abWKNI3O4VjRvYmLdnEnPeDh6wCpCeb6JOVzJ5D5axcv6/LGUb8spKfQdXHjqShPlbZvwBQ9VGlAVbHtwBUOb4JsyStR6vJINF0HfExF6ARE8ItTgCiGKcYa4ynIsserM7vsdg+rvZ0VlfujTG2VyZfrt7E+D5ZTB3UB0EQ+GvvIT76fR0+yc+dn3xfW463oLLhOvVghaU2QatKZNJhv+QaUeTlq8/gyte+YHdR0ze60io7pVV2/swLTdxVTqryA/TKNWeijzBXXr9ciU7T0A0rGKKYhlf+M+QySH4L5VUvhXzc9iIK0fRMnhtQ+aU7odf2ISdtAcXmeyImhKmiSsngHBs1o96OnkpnUmL+vy6VsFdAS1zMuSSaruuSoVgGnRJamZrwACnx92B1LqCi6jXc3q1hlqxl2F0/U1b5L1ITHuywOf67bCP5xUpluVsvmcqFp9Rl0G/KMAIwpG8P9hwqZ/ve4g6Tr6MoMSsGYlUfOw+DbiCpCcqGlaqPKvWR/GaKKztnMzOUaDUZpMTfRVz07C6xwScIeuKizyIu+iw83l1UWF+lyvFNQMUPFYUbTjiKX3fs49aP5iMKAqIo4JP8aESROReexr8W/MyybbsZ3DONzYeKWbxF8aA8fkhf1u8v4Le8fRw7oFdIZJFkP07JQ0cZsmK1R6YBp0NN3AkxRj645Xzu+/gHlm/d25FT1TKhfzbPXXZa7fyHMyX19AbHAAQEtKLyAxatiWVl+WJK3Yq3S7I+nR7GHEzaBPSiAUn2YfNVUeQ6SJGrzpiTZezD6T0vJs3QeOymKKYhSftadC2Sby+iGPpEtRVVryD5K5tv2EmIomJdzUr5CKNhXDOtuzaCoCMj6Xk0YiIV1n+HWxxqkuIVm++lV8YioP15f1RajsX+GRZ7cO+yyENDfMwFJMf9vbZ8dVdHEHTERZ9NXPTZ2JyLKK96LmI8upqiwvpvjIbxxBpP7pDxl/2phJweO6ZvgFGkJWSmKUk7C0otIZerI+laugiqPkYOHa2PRyollQ8jSWXhFqPFCIKB5LhbSDTdUJ20uOuh1/UjI+lFkuPuoszyNABVjq9RvUgUBvVI5cPrz+O1xStZf6AQSfIztFc6N00/mrG9MpnQJ4u1+wuY2Deb575fzq0fzQdAqxHxSX4EAS6b1HTEQDBkZFaUbmVV2Q42VO6l1G3B7uvYXCUrpj/ToeMHR6Zt+XZCR4f7/pmMBl695iwWb1QetJ77djkFFc2HwbSW1LhYbp95LKePbXrHZGbPS5sd65v8/1DqLiA7ui/nZl1DlrFPo23L3EoG9q/y3yHPuokd1g30ix3WaHudYTJux6d4nN8BoDeeFrSdx/ktPu8GomIub1be1iD5zVTa3gvpmO1BIyaTnaZ4Txh0Q9s8zsbfdzLimAG177ev2ctXry/i/ndCW/br8HlqWPXTRg7sKOS8v5/UonFSEx5EFOMpszwVUvnaitu7DYv9U+JjLg63KEcEbu92AIrNXSOEKSZqMqkJj2DQDQq3KB1GrHEGscbpWOxfUGZ5Cp9UFG6RmqSw4jZy03+sLZ8dSvYcUhYjU8b1a3Xf2OqcXg6Xp5mWkYPbu73L6CKo+hiJdKQ+tha7x0OpzYHL521VPoPB6akdJ1Qrsbt+ocr+ZbjFaBFGw0QAMpLmoNc2vl7oSui0WfRIfgWARNN1FJvvxeVZF2apIoOhmem8fvlZQc8lxUYzfahy37z39KloNUrUwu95+zFFGbh6yjjG92ldwub15j3M2f4Ne+1dzwuztbjcv1FpeYiY6IuIjbkQQWhZGXGvdxvmynsASEp8EW079FDdHlZRUVFRUVFRUVFRUVFRUTli6bRsUdNHKEnYjhvSm5/W7eS7Ndv5Y9eBoCUAW4ogwJg+mZw6ZhCnjRlMtKF9sXw7rBsA+K3sRxL0KVzf9yEMYlSTfVIMSr6Qa3rfy5wdd7Os5FsGxI6gvyl4id1o09/xuBZgNV8PgN51KnrDtMByva6leFw/IIopGGP/3q5rOhyz9e2IqYwiCHoyU99rl6dIDR88NZ/nvr0zBFK1bZ6jThrBUSeNaNVYyXF/xycVRYwHT5nlGUzRZ0Zw0r7ugSx7KSy/qfr/kVu2TSMmApCW+Dhx0eeEWZrOQiA+5jxM0adSWvkklbb3iVQXYr+/ioKya8lN/z7kcew2h1KNJdHUendwn18Jz9PrIiu/V2PU6GMk6yIo+piW+DiAqo8RSEfqY0v4csMWAD78ax3bi0vb9Cnt/L/bQytUG5HxUVLZFXK2aEiJv5PkuFur34c3BKCjiNIPJzf9W8zWtym1PB3xv5WRglGv48Ezj2/XGMuKN/LYlk/x+sNfWrkzcLt/wevdRqXlIaKNM9FoWuYxotX2w+Pdgiw7cDi/I850S5tl6PQ02gatljPGD+GM8UMotzpYs+cQO/LL2FlQyr5SM1anG7vLg9un1CrXVbshxUTpMUUZyE6JZ2BmKgN7pjK2TxbpCaFbxP1evrD2/0clndCsUaQ+GkHL+KSpfFf4MSvKf2zUMCJqsolL+hir+W8AeJzf1YbVBIyn7YMp8U1ETehyjPhlJ5W2d0M2XnvJSHwWoz4wfv2Vf3xC/u5iXA4PY6cN4dJ7ZjYIi3ni6jc598YZRMUoLtvzXvqRvA37efiS1wB45IMbAagss/LENW9RUWwhLTOJu/99JYKg3Lh++HAFv3yzGskvM+Lo/rXzfP7Sj2i0GsylVaRnJfGP169k/45C5r30I0CDeQRRYP67v7Do8+n2dZ4AACAASURBVJWMOm4gVz1wdu21bPxdKUP44TML0GhEXA4P//ryVowxdeWj0xIfw+PbhcO1IuSfb2vxSaWUV72sVqjpYMqrnov45I6xxhlkJM4BCGupz3AhCrGkJz5JXPQZFJTfjE8KXl0t3Li9WyizPF2bvDJUxJuMlFfaqbQ6W923JmlrSgjvzR1JV9LHI1EXQdXH5rh3wUK+3rilU+fsSCqt/8Hj3RVuMZpEIybRM+VNog3HhFuUTkJDoulvREdNpqD8ejzevHAL1O0pcFbwxNbPO90oEqeLZnxSeCrKud1/AKDXj0LTivWvIOiIMhyD07UYl/uXrmUYqU+yKZoTRw7gxJENczZIfj9+Wa41jHQGB+x1P8TpUa2LAQNIrfYeqT9OMLT6MSSk/QoouUS8npX4q+NnRU0mOsNxGKJOAyG0fx6r4xskf2QkxEs0XUtczOwGx2948jy0Oi1+yc/l4x7gkruDJ8sF6DWoJwB3vnIFW/58kEc/uingfMmhCp784lZ0ei3/OHMOB3YWoTcon+myr//k6a9vRxAE7pv1EjvX7wdgz5ZDvL3y0YA+vQb15M5XrgAIOs/Mq6YQE2dk3/b82mN+yc+cW94H4PkF/yC5R/BSbQJaeia/xf6i6Xil/KBtOpNK639IMt2ERowPtyjdEpdnHeXVlYAiEQEtKQn3kmS6ge66+9UajIaj6JWxmKIKZUfQ5lwUZokaUmGdS6zxpJBWleqXnUp5pZ2VG/Zy+pTGc2YdjiT5+XWtUgZ+xICeIZOno1D1sWtRXx8jURehY/SxKRbt2NXAKNIrKYEBqSmkxrZstzWSkPxmyqrmhFuMJtFre5GZ+klE5JPpbAy6weSm/0BR+d+xOr8Ptzjdmld2zsclNV4ZKF4XTbwuBr1GWdfsshYedj6GWK2ywe+TJSxee5PjHZ0yiMt7n8CQuGxEITyZNiRJyaOi17c+Qa1W27t6jPYZziO28LpGFOlsR1yHZKv9vyT7Wt2/pk/9cRpDEJQvqyH6PAzR57V6rraguKGGH722d1CvBI/by9z75+Gyu9FF6bBbHPilhg6hkuRv0Tx9h2ej0ytf8YQUE06bi6L9VgAK9pbyf7Nfrm3rtLkwGPVB+7SF8mILcUnKjmljRpEaNGI86UnPcKg0/IlP/bIdi+1DkuJuDrco3Q5Z9lJYcSsQmS6RohhHZvLbREcdG25RIgqNmEBmynsAlFmepbzqxfAK1AA/hRW30itjMaCUPW8vx0/szx+b9rHszzxWrN3NsWP6tqjf3HkrKC5XfmNPOiayS8eq+tg1qdHHyNRFqK+PodDF5vhiw+aA90+cOoNZo4Z1WTNaedUL+P2hL9AQKgy6wWSnzUMjJreo/aUffMG2olL+uvvGoOd9fj+nzf2Asdk9eXLmie2W78Vlv/PvFX+w4G+X0T+tZTK2FlGIpmfKm5RWPhEh1RW7FxUeZQ35e1lDT8YkfSwX5U5lWvoI0qMC1xbTlt4HUOthckmvqVyYOyWgjdljY515N98V/MUf5TsCzq0z7+acrGPCZhQBkPxK4netpvUbKzUeJv52VrKKWMNIOIjVKrvkFm85u2xbGJXQOhe5XTblBhWjNYVctvZQU+4uMsreCaQnPYsgGBqc2fDrDqyVDu5/+1qslXZ++eYvAIyxUVSWKQ/bPq/Evm2B1kBRFPC4vMh+GUGsexzQaBoqd84AxasnLTOJJz6/BVEj4vNKaDQiO9btC9qnZg4g6DzBSEyNo6pc+XEzl1SRmKaUJJZluTacpz4xUdOIi5kVEVnYzbZ3SDT9LSxx0t2ZCuu/I9Y9WKfJJCv1Y/S6ht57KlCzW58Sfzd6bW+KzHchy43vvHQ2Xt8+yiqfBCAt8Z/tHu+0ycP45Ls17C+s4O4X/sfZJ4zk9MnD6J/bsGqFJPnZvKuQj7/7i+VrlO/32CHZTBie2245OhJVH7syQq0uAhGrj6HQxebYUlgCwBnDlApFs0e13MMr0lByrn0QbjEaxaAbQnbaF7X5t0KBXF02yN+a8kERgVhdXdFEmSUcZV27L8tLlLWkJAduAg8wZTJn9NUk6oOHqepF5Zm9xjDilBpWhkvUx3J8+kiOTx/JevMeHtr0EaAYY1ySl//b+D7PjrqKcWEKpYGaa26LcUYPgEz7cuCohpF69I1VdrjWmlfwZ8UyhsWPZ5BpVIv67rRu5I+KZQD0iWl+p8wvKS5PLvt/8Lp/xV/t+iNqeqIzTCIq5nJETXZbLqMBSg3yyCA+5oJGYzIHjunFZy/+wEMXv0ZSWjy9h2QCkDMgg5Qeidw58zmS0uPJHdgjoJ8gCkw+cyy3nvwU6dnJTZbo7dFLebA/9bLjuG/WS4gaEdnv59GPb2q0T80cQIN5JJ+f5299n4N5RTisLkoPmbn4rtPI6pfOrc9fAsA/r34TnV6L5JN4+P0biE0IvouUlvAYNufCsO+W+KRiqhxfEx9zfljl6E54pXwqql4KtxhB0WlzyU79Ap229eGDRyJxMbMRxXgKyq9DliOnJK252iMwLuZ8ovTBc1y1FK1G5Nk7z+K6xz6lssrJV4vW89Wi9bUG4hoefO07XG4vXl+d10VGShyP3RS8DH2koOpj96AmHDdS9TGu+h7aXn1sch6nkgdoYk5onhfDSXnVSxH1N6yPTptLVuqnITWKgJJH8acbrwjpmJ1JctxtgEiZ5alwi9Jt2GltGFavF7X8a+TljRpFAAyisqS3V78PZhipz6jEPrw5QcnFcc2fL1PpseP1Szy46SPem3h7A4+UzkAUE5GkQnzSoVb3larX1aLQPrkFWQ4wUx6+ld3VTJjt4qBDiY1+Oe9+ZGQEBMYkHsvoxGPJMvau9SgBcPisHHLuZV3lbwCsMS/HL/sRELil/z/Jie7X6Dwe1yJsZuXLKMvBw24EwUhswvPojTPbeVV+dheMAxRrfDgRBB19eqxsk4vUkUJ51RzKLOGPr43SjyY3vWFSYJW2kV92FTbnj+EWowE6bS45aV+j1fRovrFKAHbXMvLLroionWqAKP0octMX0LYdl0CKyqp4bO6PrN12sEXtJwzP5dEbTyUxruNDCNqDqo/dj0jUxyi9srEWKn0MxsQX52J2OHl91hkATB/QsrC3SMMr5bO38JiI+vvVoBETyUmfj17bp9V9mwulCTWdEUoTjBLzA5gjqLhDW+mXuRmNmBRWGa778xUAtlbV3XdnZk7gnsGzmuw3+7d/AVDoNANwVtZR3DWoZRXM/izfyR3r3q59f1zqUP418vJWyR0KSssvweVaglbbmx7pK2jN72ZRyQl4vVsxGI4mLaVZh4BG7R2qx0g9sqOVG8rpPS9hfsGHyMisMf/KGrOSKFUUNOgEPT7Z22gOklN7XNikUUTy7cBm/huguDwZTbehN5wQWK7XvQSX7W2slbcQr+2FVtf23Qane3XYDSI1xMecrxpFmiEx9loqrG8BhNVzxOVZh8e374hMLhZqHK5fI3IRptGkkJX6qboIayMxUdPokfQqBeU3UOf+GX5cnvVU2j4kIbb9DzUZKXG8/sB5bNyZz6KVO9iUV0BxuRW7U9mJMhp0pCTGMHJgJjOOHsToQZHv5aDqY/ckEvXR5VkPEDJ9DEbvpETMDif7zZUdMn5nYa56PSKNIiDSI/nfbTKKHEmkJT6GV8rH5vwp3KJ0eco81gbHJiQ1H1ZZE0pTg8PnbvGcE5IHMDqxL+vMioPAr6VbOOAoJSe6YfhsRxJlmILLtQSfby82+wfExlzRon4Ox9d4vVurx5jcLhnqG0YiKleTX1Y8NoKkY+hwpqSeToIuhf8VvEeV11xPJgm3HLx8oUkbz5mZVzSbl8RhfQlZlohPUXJJaA/LvCtqMtDqR6M3TMdSdiZO22uYEue2+VoiJXO7gJakdpRPOlIQxTgSY68BoLzq+bDKYnV8TXLcHWGVoesjU2p5MtxCNEAUjGSlfKQavtqJKXomaf4ySsz3h1uUAMosTxMXfTaiGBeS8UYMyGTEgMyQjBVejkx99PkVQ8GM/77D+PQsnpl0SofME26OFH2sz6mDB7D2UAHfbFIWBVdMGIMmHA/O7UDyV2Kxfx5uMYKSEn83MVFNL7RsbsVQPGfpChZuy8Pq9jAwLYX/Z++846Mqsz7+nV4z6R0SSkLvVaQjCyjC2sXey2tZdd3Xsrrquqvuru6rq6srrquiaxcEsaBI70V6DQFCS+/T+/vHTRtmkswk0wLz/Xz4kNz73OeeJHNm7nOec37nt9PGo5R57z+/s2Ebf1+53uPYlPyezJ93mc/5zXYH72/+he/2H6a4TtgwE4tEpMdpuaBHd+4eP4YMnWeJhdlh57nvV7D8UCFGm2Bft8R4bhg1jHkjh4RgwScmM+l1TpTNAsDmOB70O5wv+ApoZKvbz/5RSuQe39fZja2M9M3srFFNgRGAVWV7uKXnRQHN0Vk0mnnU61/B5aqnpvYPuN1GtJq7ABCJ5D6ucGAwfkxt3bMNY5RoNJ1rZBHxjJFTVbXsOl7MruMlHDxTTp3RQp3JgsFiBRHoVIJIp06lRKdW0i87lSG5mQztkUnPtNClOw1NuIBB8aPYX/8LBfo9FJuLMDjqsbusyMRyNFIdWcpc+sQNAWBg/CikfohVOqybkMlHeQVEzkYqH4ZMMRaHdXOnfg6jZUWnrg8WWtVMZNKuXwMbDhK0gjaJoLgfuZ2vetPiWGCkk+hNS7HYdkfaDC/Sk/6OUj4k0macEyRqb8NqO0Cd8eNIm9KE01VLlf4NUuOja4EYac5Xf3S3qIo+W9DvXON888frRgxh0Z4DHCgTRFif+m45z82ahlIa8cd7v6k1fIjLbYq0GV6oFeNI1rW9oedyu7n3s8UAbDt5hul9ezOiezana+u4/4ulJKpVXtdcM2IwY3sIz8O1ZjP3frakzXs8vmQZPx8+ylXDBnLtCCGD3GC1caisgh8OFPDwVO8N2d9/8xNisYh5I4cgkwg9PpfsPchz369ALpFw5bCB7f8CAkQsjiMrRSjHOFF2cdTqxUQ7Zqd3YEQtUbZ7XbzMs4S11h6YTw1L9MyK2lNbFND1wUAsiiMx/iWqau4HHNTW/Zl6/ZsAKBUTkEp7IRJpcbvNOJxFWK3rcTrLm66P1z2FRNy5LJeIvHPanU6W7Szg47U7OXC6rPWBbqg1Cuqyjf/vO1nKV5uE7iq90pO4bsIw5owagFoR/A4aEpGUIfFjGRI/Nmhzuty1yPxMlRWL07C7t3b4Xg5nMVb74fYHhgGdpu3auBjNSCUZAGiUEzFa1kTMDpu9EKt9PwpZ8D9AzwfcOKJSrT0x7i50at87UzE6Rnrii9jshzDbfom0KU3U6N8lUXt7rDSjgfPZH2ViYWG06oq7QnqfaOF88keZRMKC66/kni+FxfWiPfvZePwEcwf1Z1h2JmlaDUqZf8/HfVLDp0nRiNttp9bwftjv2x5ikZaMpNdoL5l+VcExtp0UxDKvHDbQo+Xu9L69uf3jRcQpPLswJqiUJGRnNH3fXvbGpuMnmdArl+dnT/c653K7EfvIEFLKpHxy67XIG4IiIARkpr3+Lgt37Q9JYASEdsYAKbr/paLuhZDc41xH0VASY2oRIDE52++0Ei/TeHx/xlQV0H3TlQmIRWJcDcHz06bOtb3tKGr1FbhcNdTUPQc4cLmEyg2TeWkbV4nQxf2WuIaM+84Q9sDI8t1HeGnRKir1gaX4+OJYWTUvLFzJP75bz0OzJ3Dt+KFBsDC0iMVpOJ1Ffo11Oo4jFqd3+F4my8YOXxtMJOJENMppkTajy6HTXBPRwAiA0bImFhjpIPXGhdgcxyJthgcK+SBS45+OtBnnHCKRjMzktygqm47L5V0fHAncbiuVdX8jI+nVgK81W+xIJCLkPtLAuyrR5o8KudBWNeaPwedc88e2uPXThRytrKZM3yzkX6o38M6mbQHPVfD7R4Jpml8YzN/jcLaxQRohUhOe9CvLed3RE01fzxvpmfU1vlcuaXFazLbOaacMyc5g0/GTfLBlR1NAozHY4isoAnDT6OEeQRGAJLWKXilJnKqt65Q9/pCkuxe9+bsmnZ0Y/qOVCVlGLQMjtbb218xnd6wxOMxUWOtIVcS3coUnIkRopUrqGzJNqn1onYQLrfYOFIoLqNe/gdki6Na43d7BIZFIhlIxmbi436CQjw7KvcPy1GOw2HhpkdDKdun2AyGZ/4WFK1m1/yh/mjeDVF3r7YwijUwxCavpU2xmoeOHXOW7raHN/A0O+26Umo4LdpmsWzp8bTCJU/8akR9lRjE8iVNdTJlIhasVXZtwYLKsJykuPGrq5xZuqhvS/6IFkUhBVtI/Y74YImTS7qQnvEBJ9W8ibUoTdcavSNY9hCxA7Yqpd7xO/17pvP+nGzt0X7vDydcrdrN+5zHq9BZSEjWMHyak6c6ZMgiZVNLODMEmuvyx0ReFr2P+GArOJX9si43HTwZtrkhQa/hvpE3wQikf7LdYbkl9s0h+twTvBWh2fByFFdWdsucvc2fy7PcreOmnNby6UuiEOa1vb+a1KMk5m9xk3y1LFVIpNofv5hHBRUJ64oucKJvNedbgtNOkyOMAKLc0CyofM5QyJrltAdYemjSvYzuqjzIzs23phpbYXM2vDasrHK+T1pHJBpKc9HaTKLPdvg+nsxSXW49IpEYiSUUuG4JI5F2u1hlC0z8sRowYMWLEiBEjRowYMWLEiBGjCxDyjJEqvYm7317IkZLQ1yptPHSC61/7lHf/R9CzyE1NDPk9A0Ud9xtslm/R19wLgNxyCXLFVM92vZaV2Cw/IBanoNJ2fLfDbIuOjBGtKryqxucKIpESlWIsRsvqiNlgtm7F7bbHdjUDRG/+AZu9MNJmeJCi+x1yWfst32J0HJ3mKvTmbzGYf4q0KQ04qap/g4ykvwd85ekyz3Rrm92BTCptt1Ocy+Xmkb8tYvv+5p3sw0WwYadQxrJ45R7efOpq4jTti8kFi2jzx476otUp7OD9a+9mvjl+kJP62qaOM438ftRU7h40pmncX3/xLMec1q0370331PyqtVoY88U/mZLdi3emXeHz3j+dPMLdKxfx7Njp3NZ/ZNPxTwp28fGhXRTWVSGXSBiZKnQvemT4BIamRFbf5lzyx9a4YWT0l5C3hs1RhMkaHSXfLUlLfBF/943dLZIhWitr6SypWg1vXTOXY5XVLNy9H4Alew7y/f7D/KpfHv+46lKvTkQama8OHuFFKR9GvOaaqO04FK3kxWUBcKD+VNOxw/ozfl/XktXle/3OGKmy1mNxNgvmysXRUUrbuP6Qy4eH5X4h/alNVjv3zl/UblBEp1LSOyOZvIxkUuM1qBUyNAo5Lrcbk9XeNFdZrZ6jZVUcLa0Wutb4oKzWwN1vLwTgk4evJzlO7XOcv1hdZvT2WmwuG4Gkg2Wpevg8LpZ0R5f0MfqaewCwmb9rKqtpiUTai7jEdxBLOqYx4nIbsNmPtj8wxIiQolJcEGkzuixq5cSIBkZcbhMW205UijERs6ErUl0fPWn7CllfABLj7o6wJecH6YkvYrJswOXuvI5WMKg3fUVK/KNIJd4PTW2hN1pYs72Qb1bvZf/REmrrzUglYgblZXHzXOH94MJhPb2uW7Jqb1NQRKWQ0T0zkbJKPXUGoSSw4EQ5f37nR/76yK87+ZP5T7T5Y0d98enNwgJ/8dEDPDJsAsNSM9lVUcL/7VpHT10Sb0yeSw9d84bQvD5DGZeRQ41V+N3fsWKhz3kTFEpm5PRh2YnDVFtMJCm9n5u+LNyLXCLh8l7NmlPPbF7Oh4d2cFH33szt1R+j3cZXhfsAuOr7j/l45rWMSY9sN7pzxR9b49mZXVe/TegcFD1lFnGqSwBQyUe2M7KZrPi4pq9P19aRoPIM+BbXBU+noVdKEv970UQAHpk6nldWrOf9zb/w7d5D/HpI/6DdJ5ikxD9GvenrWIeaAMj3EeDYXn2kVaHdRnprBUFfmViKvaEMZkPlAY4ZSumlzWj1ukbWV3pKXZzd5eZ8IaSBkee//JnDxRU+zynlUq4YO4gZQ/swrGdWQJFWl8vN9mOnWb77CIu37sdq96yDKqkR3oie+mQZb9/je/ejPbZWr2J95TJKzCc8Wt35yytDW4+QSuUjSEhbBwhaInbbJlzOUgDEkmxkiokolLNB1PE/j9V2gGj4wFEqhiMWadofGMMnGuUkfHtQ+DBZt8QCIwFgtm7BYtsZaTOaSE98CYhpGYQLqSSL5PjfUlH7p0ibAghdH6rr3yQtMfAOAY+/6tlG0uF0sevwaXa9fBqAB6+fzA2zR3mM+WnTQQAyknX85/nrSU7Q4HC6eOUDoXX84pV7WLO9kCMnK8jP6VxbPX+IRn/siC/W2Sx8eUToyDevz1DuGyJsOFyYmcux+moWFu4lVaVBKWl+bkhUqEhMba6/busp69r8IXx7/CCLjx3g9gGef9Nqi4lVp48yK7cvCQph4bet7DQfHtrBXQPH8NToqU1jb2nIJpm0cD7PbfmZ7+feFvDPGkzOJX88t3BRb/QdqIsMElLinwj4qvG9cvn0lz0AfPrLHl649FdN57YUnaJMb/DqShMITpcLh8uF4qz2y1KxmIsH9OH9zb94CO9GG1JJJvGaG6Ky81BnOF1dx9e/7OfAmXLqzRYm9u3JvdOEDqZ6i5V6s5U0naapVXIgjErK8zpWYzOwv+4EgxN6tHpdYzebC5L7sq5CyCxyud08s/dj/jXqPuJkrWtx1NgMvH/sZ49jPTXtB1PORUIWGFl/sIjvdxzyeW7WsL787teTSIvvmEiqWCxiTF53xuR1586LxvDykjX8tLvAa9zGwydYtusws4b1DWj+z0/9i23Vqztkm7+IRMLDhUJ9DQr1NUGf32LfF/Q5O4JaMTHSJnRpFLIBSMTxOF2hVxFvDas9+ILJ5zK1hgWRNqEJrWpmLGMrAiRq76TW8AF2x6n2B4eBOuNnpMQ/jlisC/hasVhEvx7ppCXHUV1noqCoHEtDl4U3P13LqIHd6dujObPx2CmhReDk0XkkJwhBcalEzO9uFUoqt+wtoqSinlVbC8ISGDlX/LGovqbp6z4JKR7n+iSk4AZKjHqSfWR7+MOErB5ka3V8cWSPV2Bk8bEDOFwurs1v7rqx9LgQALu+7zCPsY33H5GaxbriolYzUMLJueSP5wom6xYcDRuC0YBOPQe5zHtB2h4X9e3NyO5C+dhXO/dRYzIzKieb0noDS/YcIC81mbL65sCF3enkeFUNequQ9a632HADFQYT64+eQKOQo1Mq6J2SBA3HL/7XB0zO60nvlCQS1MLitlxv4Ju9B1FKpczoF7jd4SRZ9yB1xv82iWh2db7YsocXlq7C4WwuY8xNac7U23bsNA9+9A1/vOJXXDV6UMDzd1cLn4s9NGkUGcubji8v29VmYKSRaelDmgIjAEXGMm7Z8ir39J7FpLRBqCRCmZXVZWdjpbBOf+vId1Ra6z3mGZ7UK2DbzwVCFhh544cNPo/fNm0Uj1wavMVyeoKWV26Zzavf6nh/5Xav8/N/3OJ3YGRf3VYAj6BIiiKTTGV3dLLo0ytpC5v9cKRNAEApH9L+oChh64+7+eiFrynaLzw8pXVP4dnPfkNOv+ygjO8YIuSy/pitm4M4Z2BY7Qcjdu+uhtNVhd5HaVxkkJAa/1SkjTgvEYlkpMQ/QUnV/ZE2BQCX20yd8bOASziy0xN45dHL6Jmd3HSsosbAk699A8C+whK+/GkXT989s+m83ii01MtI9lz0SSVCzf70C/rx0dKt7D1S0qGfJRDOJX9sGfA4bfAMlDd+303rX1tGX4iAq/MG89quDeyvLmNgUnOw66vCvWRrdYzPzG06drxe6LQxddE7bc5bFQWBkXPFH88l9KYl7Q8KI0m6Bzt0nVgkYv51Qlng31es56dDhawrLKJ/RipvXD2HzUWn+HBLc8ZaUVUtc+Z/5DXP/pIy7vhkEQByiYS9vxf0BeNVSi4d1I8tRadYWXAMZ4OmUFqchtE53bjrwtH0SI7u9YlUkkGcag71pkWRNqXTbDl6iueXrEAhlXL16MHkZ6Tw/OIVHmMm9u1BnFLBiv2FHQqMNDIlbQgfHG/O4vixZAf35V2CUtK2fszU9CG8e/Qnzpirmo6VW2r50/7PEB8QkSDTIBFJqLEZcLidPueQiaVcnOl/SVm0YLVtw+02o1RM6vAcIQmMHDhdxsHT5R7HxvURPlCDGRRpySOXTqSguJINh4o8jh8tq2LPiRKG5LYvAralepXH91d3v4cxSVMRtZmA2jqGmgcQiRPRxDencDpsOxBLMhrEVkOHzXE8pPP7S6O+QbRzprCUP177Gglp8Vz32FykMgnlp6rI6OHd/qoj4zuDIsKBEbv9GG63DZEo8mJe0U6d4dOo2RWJ11zZoR2w1iiuuAKbfT89sqIj6Brt6NSXUV3/BgBWu+/syXBSa/iAxLi7aLugwpPf3jTVIygCkJqo5Yk7hHTxG5/8kJ2HTnucdzWoESrkvh8v+vcSFtynSmt8ng8m55I/dtPGMyVb2MH7rGA3fRJSGJySwd7KUr4s3MsVvQc2lbl0lKvzhvD67o18dWQvA8cKf6dDNRUcqC7n4WHjPUqeG//Ofxz7K6Ti1l9TaeqOZQYHm0Z/jAZfhI75o79UGI38dKiQX06foUxvwGC1oVXIyYiLY3h2Jr/qm0d6XOT+Lm4c6E3fRuz+Z6NRTkMh67hGR2OpzHOXXMRzl3g2GxiT243fTB7X9H1+WjKH//CI33OrZFL+NHu63+MfnnohD0+9sNXzn956rd9zBZPEuLvOicDIf9ZuQyIW8+E91zAwW3iPPDswIpNI6J2eTGFZla8p/GZut7F8VLQSp1sIhiXJ4yi11Ppsy9sSqUjCvfmX8Ic93gE4l9tNta390qsruo0jSR7X7rhoo7LqNlyuKrpnd3zjJSSBkVX7LFtSJAAAIABJREFUPEU/RSJ46qrQC0Q9deU0Zr/4nodKNMCa/cf9CoycNh1r+npE4gTGJnXOZrt1AxLZAI9jdZVzUWnvQ637fafmbg+b/Vj7g0KMWKRGJs0Jylxf//NHUrslMeGy0UGZ72zWL9mOw+7kkbfuYNT0wUEf3xkUsn4hnb893DiwOQpRnPVajnE2bmqN/420EQ2ISYp7INJGnOeISNIJu34lVfdF2BahA4TRsgqN0v/PtSF9fAfwe3cXUn2VchkV1a08ZLWy3ktLEh62GsVYQ4PwEHCu+ePrk+cCcM0PH/P05p8Qi0Rka3TcNXA09w0Z187V7dOYFbLk+EGeGi28ThYf3d+QTeKZ/dlDl8SGkhOMy8zxKu2JTgR/jAZfhI75Y1tYHYLW3iur1vPpjj3YnL53gpfuP8SLP6/hiiED+f30yajl4deeMls24XRVh/2+rZGovTXSJpzzKOVDUcqHYbHtirQpnWLPyVKG5WQ2BUVaI12n5cCZsk7dK00Rz+S0wVRYarm+xxTGpwzwW49zatpgrsmZyBcn1wV83wG67tybd0nA10UDbnd9+4PaISSBkZ3Hiz2+H9g9nZyUhFDcyoNuyfEMyc1kd5FnpGj3ieJWrvDE5GxWj+6tHdjGSP9wuWuQicOf4uZ223A4Q5+m3B5yWV+CtRvy7bsruPi2KUGZyxflDXXxPQZ0C8n4ztCZnYxgYbPHAiPtYbZux+442f7AMBCnujio2SIxPKkz/BupJAuNanab43RqYSFbVfdyVGTx1Ro+8mshppTLsNjsiMW+W1Y2PpuJROBsUWftOntXwufcwmOH1epoZ2THMVuFstpzzR+/KxKyHU7oa/nx17fTOz65nSsC59r8ITyw5hs2lpwA4PsTh5v0R1pyWa8BfHx4J2/s3sjrk+f6/KQ32m1R0Ta0EZ16LlV1LwPRkVXrrz+2h95q5eaPvwJgf2l5O6PB4XLxxa69bD91hk9uEjTuktStCzMGG4MlWtong0zaHY2q63b26UrEa67p8oERq8NBoqb90kCD1doh4dWzeWrgNU2iqoHyQP6liEUivji5zq/PZoALU/rz3ODrkYk7b3u4cbttQckQDUlg5ESFZ4rs2PzgZA34w5i8HK/AyMmKWr+uVUqEF7vRoUcj6XwKkQgFLlfnUqk6giBoFfmONHKpdyvHjlB2opLTR0Ir0mU1CUJYMoV/LhHo+M4gkwZTs6RjREOgLdqJpjRRIUU7RqioN3yATnOjHyOFwEJC3B2U1zwdWqP8wGhZidNVg6SdgH1yooYzZbUcOFbK6IHen98nioXdXrPVjlwmpVZvJiFORXVtc0tUh8P3jrXdIQRSpNLQPXhFky9C8PxxQ0OwIkGhajfgYHc5OVpXjd5mRW8XPq/cQIXZyNozx9HK5ejkSvLOCq7MyOlDgkLJv/YK5Zsn9bU8NsK7Xnt0ejfuGTSW+fu2cFJfy9RuvdDKFJSahA2mLaWnGJiczl8unNXZHzuIiEmIuwOgS/ljezy06DuPgMjAjDSuGTaY4d0yydTFoZLJMNvtFNfp2XG6mC937eNAWTnHqqq5f+FSAD69KfhNAFrDYF7R/qAwEa+5jsb36RihJU59OeW1z3Xp1r3ZifEcLqlos3Wuxe7gUHEFeemdD1x3NCgCgv7NA/mXMjl1EJ+eXMvmykPYXJ4bEjKxsIYZmtCTa3MmMi4lshnqncHtDk5r7JCs6mobxNcaSdWFr5YxVefdGrbG6F/KbqpCKLcxOvRU2jq/EJfI8rFbN2I1L0GumASixiijC7fb6vc8IlFgrb4czs6lbwULqcQ71cxqsvHV6z+w+svNVJyuQiQSkZIlPBQMmzKAax+9lJRsQY37i1e/Y+WnGzl5WMj4+ffvP+Pfv/+saa7rHhN2Y2999qqmY5u/38nPn6znyM4iKotrUKoV5A/vwY1PXsag8Z56J9+8vZxFb/5IVXENNosQZbwmp1mcbdylI3ju84ebxgJ+jw8mEkkqQuZN5IJdDmf7u1DnK26EDxq9aWmELRFQyAaEpL1yR7WWzjUcjlPYHYGVKsZrrqGy9i+43JFtq+h226k3LSZR23YL1WF9szlTVstrH67i/x67gvTk5o0Cg8na1HoXwGZ38Nj/LeGhGyazfFOz/kxZle+HlOIKQSg0UReaHWpBvyA6fBGC6483NHSAWXbiMBd88VbT8Ti5ggFJaTw2YjIj04RA+rG6amYtec9rjr1Vpdy8/AtAEHksuOl3HuflEgmX9xrI+wd/ASBBoWRGTh+f9jw5agrDUjNZcHAH7+7fjs3lIE0lPO8NS8nkit4dFx4MFfEaIQDQlfyxLVYcOcr64yeavr9n3Gh+O3WC17u1XCIhXqmkf3oq140YwqurNzB/0zZ+OXUGgB8PHWFmv/wO2+EPNnshAHZHUUjv4z8idOorI23EeYNEHI9GORWD+cdIm9JhZgzKZ/6qLbyxfCMPTL8QyVn6Sg6ni5e/X0uVwcTdU4P/HNYRBif0YHBCDyxOG2fM1VRZ6xGLRMTLNORohLLYzgRgAsXttuN0nkIqzQWCt0HickVxYMR+Vm1jnCp8qZQapfcf197KztXZDEsQBIuKjAX8Ur2WSSmzEYs6HklWqm/FYHsYQ42nErrZ8DZmw9t+z5Ocdbr9QS2InsCIt0DQy3fPZ+PSHcy8eRI5/bIw6S0c2yukO69ZuIVbnmn+kBp4QR8ye6RxqqCYBc8vZPr1E7jgkuFN53P6ede/L3z9B2or9Fw4ZyRp3ZKpOFPFD++v4Q9X/h/vbH+J1G5JTWMHT+xHYrpQ4vXduyvZuXo/j759Jyqt8MDeGLBpHAv4PT6YiJAikSTjdFaGZH5/iKa2etGGybIGIGpqphM6US/tcumprn8Ro/k7XC6hVlMuG0BS/JNNLcbPpt74X/SGBdgcR5qCuEr5KBJ1v0MhH+4x1u02U6t/G6N5MQ7HGRCJkUgyUCkmCLbHPYhUkunX+IQ4oYtAy/G+7GnNFoCquj9iNH1LTuY26g0LqDO8i8N5ErE4njj1dSTFPwlArf5NAAymhdjtRxqufZ6quueb5krQPUSS7gmfvyOxSItOcxW1hg98ng8n9cav2l2IXTl9GN+v28/R05Vc87v3GNG/O+nJcdTqzew6fJra+ubNhpkX9ufHjQe549lPmo6JxSJWbT3CfddORCLx/AxdvU34/fXuHhpdCpNlTdT4InTOH1uy+swxHlkrCFZe0qMfw1IyUUgkuNxQYzWzsHAvt/78JWuvvIdEhYq+iakU3fp4h+717NjpPDvWP8HHi3P7cnFu1xBZB8EXgS7lj22xZK/QNW5oVgaAz6DI2YhFIh6dOoEtJ0+z64yQDbp0/6GQB0YMlp/bHxRGVIqxyKTdI23GeUWcanaXDozcPnkUP+0r4J1VW/lxbwGjewqvn4LSSp5fvILNR09yorKWgd3SuWZMdHXlVErk9NZm0FubEVE7Kqquw2rdgEo5g5TkBR7nzpR0/LPE7Xa1P6h1mnafQxIYUctlGCzNqVJV+lCKrHni617KVtTxz2ZcsqC0v616NWfMRXx5ej5XZN+BTNyxwI5CfRWIpFiNH+F0FuF2W3G7aoUFhih09ZxOV+QW0C2R+MgY2blyPyMvGsRDb3g/CLhdbkQtoq8Dxwkf0vs2FgDQc1A3Jl7etvjq81/9FpXWcwHXZ0QvXrr1LX5ZsZdZt0xuOt5zYHd6DhTe1LYv3wPA2EuGE5/sXUbVOM7f8cFGKk6LcGAkOoJt0YjeFC3tQIXsskZdi8BxUVp1MxbrZjSqWSjlwm6H3XmSssrbEUuSvK6orP099Yb3USt/RaL6ctwNO7B64xcUV/yazJQvUCouaBpfXv0bTOZlxGnmIdP0weUyYLPvx2gS2r8m6TwXcm2NP3tsa/a0ZksjTlcZNfV/w2BahEY1B4k4Bat9H2Jxs18rG3b8ZdJcbPZCaur/Spz6atSqGU1jZNK2FxXxmmuiYiFmse3E5jiGXNqr1TEDemdw15XjeeerDVhtDjbt9q3HcMVFQ3ns9ukk6FR8vmwHALmZSVw1Yxh/X7CSh/+6kBvnjCYlUcuqLcL7+PJNgk7GhBG9g/yTCZw7/ujJY+t/aMoGeX3SHK/zvXSJPLDmGw5Ul3u01Y3hm67kj23RGNiYM1DYvAkkr2/OwH5N1+8uDv3mh8kSuBBkKNGpfx1pE847tKoZiESyqOkWFihahZz377qaZxYuZ+3h45yoFKQaDhaXc7BYyKyeNqA3f75yBvIQlot2ZWw2QQPMYl3jda5xQy6SxArrYsSIESNGjBgxYsSIESNGjBjnLSHJGEmL12KwNKeynqmuC8VtfHK6yvte/mqcSETCr+Oe3n/gveN/ZVv1agr0exmROIFcdT46WSJysX96HxlKIbNAoboMheqyhqNOqop7odTcHtJ2vc4g1Vl1Fqkk1etYv9G92bl6P4veWMbMWyah0TWrO4vEndcwODtbBKDvSGEnpvxkdGTSdASpJAVrBAPsDldF5G4e1bgxWqJHSE6rmolYrGt/oA+M5p+wWDcTp5lHauKrHuc0ylmUVM7zmNti3Uq94X3i4+4lOf5Zj/E67e2cKhlHZe3TdEtvTp82W9eiUk4mJfHls+7emALpGatve7zn2Nbsac2WRtxuOybLSrqlr261XEgpb85Uk4i3UgPIZf3RqC71Od73HMOQy/pgsxf4fU2oMJh+IEl3f5tjbr/8AnpmJ/Ph0i0cOl5Go6h9blYSN8weBcDcKUKr8kdumsrVM4ZTVWtkQO8MnC4XH3+7nW37T7Jtv3dnmIwUHbMndr7zmzfnjj+2xOFyUWE2tCm4+ku5oBWRrGy/Y0KMruePrVFtErKks+IDf51lxTdnxTXOEyrcODBbt4b0HoEhQquKJmHg8wOxWIdKMRaTZX2kTekwqXEa/nXrZRwtr2Jz4SlK6/S43G7S47WMy8slPwiiq+cyatVlGE1foW5aG3sjk+ZBgPqauK3YHYWdtC5EgZFe6UkcK2sOjKw9cIynrgx9Oyy3G9YcOOp1PD/Tvxfp/GN/BqDccoY6u2B/nb2KVeVLArbllaGf+zgqQewjWBBsXEHo4xwMGmt5W/Lo/Lt4/aEPmP/EJ3zwx6+4YPZwZt8hvDaGTup8W9ozhaUs/fcK9m86QuWZakx6c5NQqssV+U49HSVQAd5g43aHrxyuK2G27cDhjJ6gUWeE5MzW1cIcmpu9zqmUk5FIMnC7TU3HDObFDeNv8hovEaegUIzEbFmD01WFRCy8ByvkIzBb11FneIc4dctAi+/kxUDGt2ZPa7a0JCHuwVaDIsEkXn0VFXUvhvw+7WEwL/NrITZ1TD5Tx+Rjttip0ZvQaZRo1b7fi7qlJ9CtQYNJhoSXHp7L468uobzaM1CfmarjlUcvR+FniWsgnEv+2BKpWMz0nHy+OXYAAI1Uzoi0LCQiMZUWocvMuuIiZub0oV9i6J8xzhW6mj/6QiWXYTM7MdsD3zkx2ZqvUclC22HPYtuNy21sf2CYUMlH+GwQECP0aJRTunRgpJHeacn0TosFQQIlKfE1khJfpa3Cv5SUT5FKugU0r8N5kpLSsZ20LkSBkRG9svl5T3PUpqRGz5oDgor/5AEdq6P0h5X7Cimr9VYZH53nn7jSEf3eYJvkhVgSetGbYCnzdhZfi/mkjASe+/xhThWU8NOHa/n50w2s+WoLAOPnjuTp/z6IWNKxCq+DWwt5fPZfiEvQ8Ov/+RU9B+UQl6ihtqKeZ69+tf0JophwLNraIpAuSucTRvPySJvQhFikQaOc3P7AVnA4hB1nqdR3e3WZpBs2R/PuamNnllOl49uc1+lsDkakJb5GZe0TVNU+S3XdS2hUM4nT3IRK4XuOQMb7Y09LWzx+Nmlemz9DsNCqZ0fFQkwIIJT7FMj2hUopQ6WMD+ge/Xul8/krt7Ft3wnKqvRkpAhBrbGDc5GHaBF2Lvnj2fxj0hze3b8NgO+KDvHN8YNYnHZ0ciV9E1J4YdwMrs0fGrT7nQ90VX9sSfeEeOrMFrY3dJdp1Brxh60nm4X9cxITAr53IJgsG0M6f6BoVP6JC8cIPhrlFCr4c6TNiBFR2q4QkIi9Ne3aQywKjt5jSJ5Opg3O4+Ula5pSbwFeXLgSgJG9stEqg7/7XWey8NKiVV7HJWIxM4b6bjV3NuNTZgbbLC80umcQiQN7wAwUV5Ts7reV5dC9TyZ3/Plabnn2Kt57RsiuWfj6MlZ9sYmLrvNc2Iha6RV+Nov++SNWk43XVj5Dr8HNi7s96w51wProQkT4Ojv5whULjPjEYI6etH2NahoiUWdeJ41v2H4GJhsUwFMSXgBR6x8lLXflJJJ00pPfx+4oRG/8DL3pKwymJWhUFwOQnvxvWrZva2u8MJbm8X7Y09oOYed+b/4jl/ZEIeuL1X64/cEhxY3B/BMJ2htDeheVQsakkeEJOsG55o+eqKUyfjNU6JzX+H+MznEu+OOkXj3YV1LGoj1CNtGNI4eRn9r+Lvah8gq+brgGYFp+6DYtAczWzSGdP1CCGbSMERgK2QAk4mScrqpImxIwp6vr0CoVJKhb36zUW6ycqaknKyEOnSqym5pdEZFIgUgUeEloS8H8zhCSwEhWoo6J/Xuy9kCzkn1JjZDFcPubX/Gvuy8nOS54dbDldQbufWcR5XXe2SKXjOjr970uz749aDa1hlQehr7Wbkfo7+EH4rMCI06HE6fDhbxFS2WpTMKkK4TUp4WvL6OyuMZrnvgUoSSn/FTbb6JOu/Bzp2R7Rhp/+mht4MZHGbFSmujD6arBaj/Q/sAwoW0ILnQUqUToeOFwnEQi92497XB6tg2XSXtitq5DqRiPXBZYizWZNI+k+KdJ1D1Odf0L1OnnA2AwfY1WfZVf4w2mrwGaxnfGnoDwM1DbGlrVxVGwEAOjZWXIAyPh5Fzzxxjhoav74w2jhvLBth1NZTE3fvwlT1w0idkD+iKXeHfFsDgcLN13iL+tWofN6SReKSzcbho5rHM/QDtYbDtDOn8gSMQJKOXR1Ur1fEOlGI3BvCzSZgTMv1dvY8mOA3zxwPX0yfDdcr5Sb+LK1//LzRNG8PjsWAAuEKSSbog7kDnXcDUikarT65WQFRXeP+tC1h8swuX21HU4dKacq175iPtmjePKsYMRd0Jw0+508sWGPcxfvplao8XrvEou4/5Z59/OipvoCIycneVQU1bHnSOeYPTMoeT0zUKXpKWqpIYVnwkplgqVnPFzR3nNk9UrnW75GXz/3iqkMikZuSkY9Wb6jxF2IodNHgDA6JlD2fDNL7xw4z+ZfsMEzAYLm77dgdlg6XB5TrQgEsnaHxRChNZqbgJrBnhuY7JuojnLItKIO70DplJOod74IfXGD0mV/93jnNm6AYez1ENIUqu+knrjh9TqXyMt6S18vTZcbiNikQZoeF9yOz2CfCKRDK1qblNgxOEsaTrX3viWY/2xp6UtnaExxdPhPNOh6zXKaVTVv9ZpOzqLyboRcDZ81/XbCp5r/hgjPESfPwbmi6kaDX+cdRGPfSMsMmtMZh5f+iPP/7iKgRlpZOriUEilWBx2iuv07C8tb9IjkYjFvDxXECCND+HOts1RhNNVG7L5A0WtGM/53pTzpKmc27b8xePY+JRBPD849BvEAGrF2C4ZGNlx4gzxaiV5bQis9kxNpEdKIpuOnAijZecGmRnbOnW9WByH0xmlgZH+3dK4ZepI3l+53etcld7En75cwds/bmbqoDwmD+xJfmYKGQltp8G43VBSU8/h4grW7D/Gqv1HqTG0/gt4/LIpZCV1XhG+q+GOkowRd9NDt0BcopYpV1/AnnWH2PzdDlxOF0kZCQweL+zuXvvopXTL99ZgEUvE/PHLR5j/xKcs/+86TAYLSenxZOR6isxdfOsUDLUmvvvPSl574D3ik+OYcNkobnvuan47vWvXM7rd3oG/8BMLirTEbNkQaROaUMoHIRF7Z3kEgkY1E6ViDHrjJ7hc1SjlQiaXw1mMwfQVclkfHM7S5nsqxpAQdx+1+rewO4pQKy9qqvF0uEqwWDchlw0mNfEVAJzOCk6XTkSlvAi5LB+xOBGnswyD6asmDR2NanbT/O2Nbzm2LXt82dIZZNIeyKS9qDd+BCIZMkl3XG49CvlIVIoJ7V6vUgxHLNbhckVWJNvlqsdi2wOAUj48orYEg3PNH2OEh2jzx4744q8H9W8KCT77wwrMdjtGm81DQ+RsElRK/jZnFlPyenbQYv+x2HaE/B6BoFKEIXM7yklVxPNE/+upsxsp0J9iRVl4/0Zd9W9QUW9kWG4m4nYyR3OSE9h1sqTNMe1hcHiub9USBWJR6AJ67x/7GaOzea3xQL7/XfeihayMHXR2gySkMtQPXTKBguJKNhwq8nm+ot7IFxt388XG3QBoFHJS4zWo5XJUCiluN5gaepSabDbK6wxYbO0v+m+ePBKAKy4YFJwfpIshEkXH7t/Zi3mFWs7D/+xYNLpbfiZ/Wvjbdsdd/fAlXP3wJV7H/7W57cDII2/dwSNv3eG3PYGO7yyuCAdGQp2xYjbZkEjEyBWhVcYPJsIOX3SgVk4KwixiMpI/orruBYzm7zFZBF0ouWwQacnvYrFuoM7wrscVSfF/QCEfQb3hPeoM7zSJ9Eok6Shkw4lTX900ViJOQKO+DIt1EybLj4ALiTgNpWIcCXFCRwaZtJff41uObcseX7Z0DgkZKR9SVfscBuPnuNwGJOI0kuJ9i9b6ul6tGI/B/EOQ7Ok4xobOAK0txlwuNzsOnqLgRDn1RgtOZ2APHPfPm9hpG/3l3PPHGOEhuvyxo0HKywYJXf3G5HRjwbadLDtYQEm9txB/j6QE5gzsx40jh5GoVnXKXn+JpjIa6LqL8mCikij4VYaQob2t+lDYAyMK2UBEIllDNnLXwWJ3EOeHTqZWKcdks3XqXrNWP+vx/ZCEHvx5yM0kyb07fgaDr09vpNrWLEnRFQMjwch+DekqRCwW8dptc3h0wbceeiOtYbTaMJZ3/IUkEsEd08bwm9ltd0kIhDp7NYWGfVRYSzA7jbjcTiakXEy6MrA2QuFERGT1KBqJdTIJHpH+XYoIbWDkiqFPkz+4G68v+k2HrnfYnXz36Sa2rjxIfa2JpFQhU2zM1H7MvHoMUllwg4UuVz1We0H7A8OEWhGckkGxWEdK4l9JSfyr1zmV4kISdf/rdVyjmu2VveELkUgVUMZGoOMDtQcgOf5ZkuOfbX/gWcikvclI+Sjg6xpRK6NjIWayCoGRZB70OldwopynXv+WU6Xeuk/+Eq7AyLnqjzHCQzT5oy9fDIQsXRxPXjSJJy+aRLnBQLnBiMlmRyOXkxGnJVkTPH0/f7HY9oX9nq0hFqlQyAdG2ozzHpFIjlyaH1W6UP6QpFVxvKL9z8TT1XVBL0/bU1vEnVv+wYtDb6GfLnrXoF2dkG/PKmRS3rjjMv67VohGvv7dBqyO4Jd6pOq0/Om6GVzYNzco8+kdtSw5s4A9dZtxNXQ7aGRg/GivwMgh/S42VS1HKpJyfc6DSNro0hBqIi3U2Uisk0nwiHhgJAztgktOeorr2qwOZHJJw/1bT1t0OV08fcd/2L2psMVRQf9h6+qDfP/ZFv760T1o44O3O2ax7Saa9AxU8hGRNiJGAKjk3lpKkcBibdzJddGy5r7eYOGhvyykpt4U8JwyqYT83FQG52cFx0g/iPljjM4QXf7o6YudIU2rJU0bmt3lQLDZo6czoEI+EFHolz4x/EApH9zlAiMjcrP5Yc9hth8/w6ie2T7H7Dtdxt7TpUzt3zvo9y+31nHf9rd4vP9VzMyMfc6EgrC8O4hEcNNk4Q84vl8PXvt2PWsPHPMSZu0IaoWMy8YM5H9mjiO+jfZJgVBhLeatwj+id/gvFpWh7M7+OkFPZXjCeAbFRy5VTxyGRaw/uN2BP1TH8E2k658l4tBr9RjqzGxavp9lX2zl8J6T1FUbkUqFwEi/YTlcc89URk/p53Xdsi+3NgVFlCo52T1TqWjoblRfa+LYwWL+78kveOatW4JmqzmKUoMVsr4eoqgxoh+lfCBikRpXhN8jXW4hbdZqL0Aha/atxSv3NAVFstPiuXnuGHp3TyVOreC6xz8gruGz9o3fX4XD6aK0sp7lmw6xausR+vZI4x9PXIVGFb4W4zF/jNEZoskfz/bFro7DWYrTVRdpM5pQyoLfjcbZsHk6Y/XveDD/CrQyFW8dWYxcLOO+/Mu4MGUgfz/0Oesq9pKjTuOx/tfRQ+Otp2dyWPjs5ErWVeyhxFKNQiyjvy6Xa3OmMjwx3+e9a20GfizdyqaqAxQZSjA5railSvK02fw6ezwTU6O3+45CNgj4PNJmBMR144byw57DPPjRN/zukolcPKQvarmQUW2xO1i+7wh/+24NbjfMGzs0JDbYXA7+tP8zCvRnuD9/dkh1R85Hwh427ZWexOt3zKW4up7PN+5m1b6jnKioIZAYiVQipn+3NC4e3pfLxgxCqwzOA5ijodbt3WN/aQqKZCpz6KcbRoIsma/PvN/qtQmyZDKU3Si1nOagfldkAyNR8lDmcJZH2oRzhpail5FALE4Iy32ev2+Bx/cOhyDgu2/7cfZtP86dj8/myjs9uz2sXroLgLSsBF776kESU+Oarnvrj4v54bMtbFq+n2OHSujVLzModlpsu4IyTzBQKUZG2oQYASNBKR8WNboYFttOj8XYpj1C6WtKgoaPXroZdYvPWIVcisMp+FefXKGt3oBeGUwb04dFK3bzt/d+5tGXv+atP1zTrkBd8OyP+WOMzhA9/ni2LwaK2S50nzHabDhcLtwBPFyP7O57B7wzWO0Hgz5nZ1CEuE3v5qoDFBlL6a/LZWv1If568BMuzRrH3rrjDIrvybbqQ/x5/0e8O8azLLXKVs+jO9/ilKmcbFUK45IHUGs3srPmCNurD/Nw36tSxUEdAAAgAElEQVS4NGuc1/0Wn1nPR0U/oZWq6KnNJFmu44y5kp01R9hZc4TH+1/PjIzoyIg6G7nMd7AnmhnZI5v7LrqAt1Zs5pmFy3lu0c8kadWIgGqjCadL8LdbJoxkfJ/gVDC0xucn11FoKOH5wTcSLwt/idy5SsTyybKSdDxy6UQeuXQi9WYLe4pKOVJSSZ3Jgt5sRW+2IhKDrqFGS6dSkqRV0b9bGgNz0lFIg2/6lqoVAFTZygCYm3Uzk1Kba9XbCowAdFfnUWo5zWnTsaDbFgjSDveADi6RXsyfO7hxuCIbZJKEKTACQheivIHZpGbEU1Ml7GgfPXAGq9nOf17+nqHj8sgb2PwAd6JAeJ1d+KtBJKYKXVEaM03ue/YydqwroOxMDRuW7T0nAyPCrkuMroZCPjgqFmIAZusO4jXXNX1/orgagCumD/MIioAQGNEbfZf2XXHRUNZuL2TzniKWrt7Lr6eGZ7cy5o8xOku0+OPZvugPX+89wIKtQtbUwbLyDheVFfz+kQ5e2TpW++Ggz9kZlCHWF9lefZj/jHmMXE06bx5ZzKLTa1lRtoMPxj6BVqrif3e9zY6aAqptgjBuklx4Zvn7oc85ZSrn+tzp3N7z4qby4QL9aR7e8QZvFCxiZGIfMlWebWIv6zaB3tosxiUPRCpu1lL74uQq5h9dyhcnV0VtYEQh6xNpEzrE/dPHMTA7nffWbmf3qRIq9UYAJGIRg7tncOuEkcwaEtyfLUmu5foeU3jryPce8g6/VBdy59bX+cvQW+itDc7zbSTRG/6FyfwNKuV04rT3IhJpwm5DLP8mRowYMWLEiBEjRowYMWLEiHHeEhUKRDqVkgn9ezChf4+I2rGnbkvT1wN0Iz2yRfwhWZ4OQLUtsrv7Ukl6RO/fiMNZFmkTzgmcruqItzSTSrzrYUNBZk4yz82/lZw8z9dwVVkdf37gIw7tOsnSjzbwyF+uaTqnrxd6vadmeWe1SKUSJs0eypfvrObgzhNBsdHpqo2qbCilPLZD3RVRygdH2oQmzs64aMwIyc1K8hqrVsipbfA5k8XmlVEya/wANu8p4udNh8OSMRLzxxjBIFr8MdDspw+27uDFn9eEyJrOY7MXtj8obIiRS/NCeod0ZSK5GuH5ZWhCbxadXsuopL5opYL4e29tFjtqCqi0CrorSfI4ThjL2FJ1kGxVKrf1nOUhNt8nrhuzMsew5MwGlpVu5baeF3vcL0Gm9akjcmX3ybx77DtOmqL3OVwqyUAs1kVcQ68jTOnfiyn9e2F1OKg2mHG53SRr1ShloVtWz8uZRL42i2f2/pc6e7MeUom5mnu2vclTA4Tn4qnp0asr0x4Wy0pstl04HKfQxT0cERuiIjASLZRaTjV9PSh+dMDXKyVCjZfVZQmaTR1BEjWlNCWRNuGcwOGI/O9RKgl+7bEv7v3DXK+gCEByejy/+dOV3DfnVfZu82z97W6o6VQofbcU7jO4OwBnTlQGxUZbVKUGi5HL+kfaiBgdQBlFJRc2xxHACQip2GKx8GDuSyMkPk5JcYXwUF9Wpadntmdqd05WIgCFp4Ljb+0R88cYwSBa/LHZF6HRH9viw+1CIEXZUF5+65gRDMnKIEGlRCqOfFK43RGcDYlgIJPmhLxrY5KiWeOvMRiSpmjetFFKhECyzdW82bWjRmg1Piyxt08hzZ4aoUTiiP6033ZIRGIS5FqqrPVN4rCSKBTplEtzsdj2RtqMDqOQSslMiAvb/UYm5fHumIf4/Z4FHNEXNx23OG38Ye9/AbjZMI07e80Mm8ZXMLE7hECqSnkR/rz/hYJYYKQFFmdzBE4rDVzA1OUWPsxkIt8LtHAhk0RHf2ubI5p2Crou0SBeJpOGp/XmgOE9Wj3Xo28GCpWMqrJWFO5b+RBIyYgHQF9j7Kx5gNDBI1qQS3MQi4LXhrgtSmv1xKuVqOSRfX9rj65ip1zWG5FIFvFsMAC324bNfhy5TNhNTdSpKa2sbwqAtCQ9WcfBY8Iu5KHjZV6BEadTeAjXG8OzQXC++mOM4BIt/tjoi4JN7Wc3VBqEz7XHL5oEwA0jg9sJw+V2d2qBZXcUBc+YTqIIg9inQtz8udP4a5O3PIb377LCKjR7+K54M98Vb251br3D7PP4tupDrCnfzVHDGaptesxOK1aXHYfL6XN8NCGT5GCh6wZGIkGmKpF/jbqfvxz8kp9LvTPMPjy+kkJ9Cc8Mug6tNDq6lPqLy1UFgFTaK2I2RF/4MIKoJXGoJULkz+jQB3x9o2hrnCwxqHYFilSSHhWdaaz2w7hxRNqMLk80BEbk0p4hnV+hEh4cxJLWH8BEIhEiRDgdzcJTjdkibc7dkElisQTngdfmiKKFWJhU3e1OJ3P++gGbCk6G5X4dpavYKSBBJu0RaSOasNoPNX2dl5MKwJ6CM17j8hvOASxb7/3eVFAklJIq5OHZdzkf/TFGKIgef7TaD3n4Y1sMzBQyLJUyaUjS+B+av8Tj+9/951u/r3W77dijKHNYFuLnGMBH2KN9XA2dg/K02czIGN3qvzFJnt2K3G43z+9fwBO732F9xR66q9O4NGscd/S6hEf7XoOmCyyKZdLQdm6JFAWllbz8/dqQza+UyHhu0PWttuvdWHmQu7a+wQlj1+oOKhYL5bsiUeS67MQyRlqQqcoBQK+v5ZB+J6OTpvh9rcvtZH/ddgB6avqGwryAUEjzMdt+iagNws7HERSx1OJOYbUfiLQJIX/gT0rVUXKyioI9pxl2oe9dslPHyrGYbcgVUuprjOgSNVRXNgcwHXbfQTiHvSGTSxactDyb/UhQ5gkGcmnvsNxn5/FiLLboD3J2FTsbkUvzoub1ZLUfJo5LARgzKIf1O46yde8JzFY7KkXzjuf44b3490Khe8eWvUX8e+FGbp4zBoVcyv7CEt5fImh19eqWEha7o+X3B+HzxxihIVr8sbGTS6M/tsUfZkzhlk8W8uZ6we8GZaTTNy00vudyuymu8l8Pwu48CbjaHRcu5FG6CE9tKLXpH5/Lw32u8vu6tRV7WFO+myxVMm+MfIgEmdbj/BtHvg6qnaFAJs2JtAkh4WBxOR+s+4X/vWRSSO9zXe5k8uOyeHbvxx66IwCnTBXcve2fPDNwHuNTB4TUjmAhk/bB6SzD6TzV/uAQEbWBEZfbjQhRa9nxIWFo/AUAFOj3sKd2CwcSf2GAbqRf1/5Q+hm1diEFaHjC+FbHuZzFiCWhL0uQy/pEPDACwqI+FhjpHJYIB0Yk4gQk4uT2B3aCQaN6UnKyivkvfMPz795OaqankKpRb+GtPy4GwGZ18Mf/WcDdT17K6m93N42pKPFdYlN6Wmg9Gp+k9Xk+UGxRlBosl4VnIbbhcPTUibdFV7GzEYUsD4Pv7OiwI2gbCEwd04d/fLwGs9XOmm2FzJrQ/B7er2c6g/sIn2F7C4r5z6JNLFiyBZlMgrlFVtbM8eF53z8f/TFGaIgWf2zpi+0xID2NJXfcyJ9+XAXAnHc/ok9qMnmpKaRo1CgkEg8xz7b43dQJTV9vP3KaN7/byIGTZVz87H8AsNodzBjufxtSu8N/TYxwEK3ZCSOShI2nHdVHcLidSEX+beIcNQgZfRNSh3gFRc6YKzE5Iqt36A9SSddvMesLg8UWtnuNSsrn3TG/4ck9CwAo1DdnaRkdFp7YvYA7e8/g5p7TfJZyRRMa9Tws1nWYLT+REP8skdAZiXhg5FRVLbuOF7PreAkHz5RTZ7RQZ7JgsFhBBDqVIJSkUynRqZX0y05lSG4mQ3tk0jPNWzG/M4xqyBBZXfEtFdZiPih6hQuSpzM6cSpZKs83VJfbyQnTEVZXLAVoyhbJ0w6kT1zrisA1ZRcgU0xEqZ4HgEw5E5FI3ur4jqKQRUd00Gzdgk59ZaTN6LJY7YdwOsMjYtgaijB0WZh9wzh+/voXigpKuXPGywwZ25vUzHjqq4X66X3bj1PX8PXUOcNZtXQnD1/1z6brxRIxG5bt5bbfXYxE4plWuOGnfYCgUdJ5XFElKiyT+L/bcqqqlg/X7GBTwUnK6wxIxGJSdRqG9shk9vB+XNCnea71h4r4eN1OAA4XV1BRL/zuH3r/G695d738EJKzRP6qDSYWbzvAmgPHKCypwmi1oVXK6ZeVyrwJw5g+2HdW0PHyaub+dQEPz57AHdNG89XmvXy2YTdFFTUopFLyMpP5w5UXkZfRHKhrtLUjdoLwAPP+qu0s33OEM9V1KGRShuRkcNu00YzN6x40O30RTbtldkdz+VFqopY7Lh9Hn9xUxg/3Xuw/dedMAO567hP0JisOpwuHs3lnePTAHC6fFg5l/K7rjzGij2jxx5a+2O5Yp5P3tvzC+uPNQeGCiioKKqoCvm/LwMio/G68//A1PLngB/58k+DvIpEoIL2RaOoWBdHrnz01mYxPGcSGyn28eeRr7s37tYdWicPlZEv1QYYm9G4SdAVIUwpl+yeNnp1njA4Lrx3+MjzGd5JwdTwMN3qLNaz3y1Ql8faoBwD4y4Ev+bmsWXvEjZt/H/2RI/pinhp4LSpJ8NecwUKtvgyj6TMs1nXU6/+BLu63YbchIoERu9PJsp0FfLx2JwdOt9FKyg21DQJujf/vO1nKV5sEoZ5e6UlcN2EYc0YNQK3ovNCepCFKe3vPx3iz8BkMjno2Vv7ExsqfPGq4Pj7xOjaXFafbM2U7UZ7KDbm/afMeYnEydusa7FahvZpInIhCdTkK9TykQQxmqBRjgjZXZzCaV0FkJVe6NCZL5NvwqeQjQn6PvkO6c+NDv+Kj137CZrGzfY3v+urZ113AA89fQXyShsUL1gPQrWcqc24az7+eX8zTt7/L1XdNISlN0NhZv2wva74VPiDGTuu8f9mdJREX52uJVOp74d6SY2VCxsz1//gUs83O4NwMBnZLo85k4Vh5NYu37iderfQIjEjFYvpkCVoSfbJSWXvgGIWlVUwfnEdOqqdD+9qN/HTDbt7+aTNxKgX5mSmk6jScrKxlS+EpthSe4oXrZjJ3VOt/j4p6I39bsobPN+5meM9spqUncbKyll1FxSTHedaeNtraETsr6o3c/q8vKSqvISclgckDelFtMLGl8BQbC07whysv4upxrS/wA7HTF9IoEcoG78XY7Zdf0OrYHtnCpsSCF2/i3YUb2XHgNCarjazUeKZf0JdrZ47wClCGgq7ojzGil2jxx0ACI39duY4Pt+30Oq6UStEqOr8AumPGGJ8BZX+ItsCIVBq92Qn/228elbvn882Zjayr2EueNhu1VEGltY4iYylGh4WPxz3tERiZkDqY94//wOaqAzyy803ytNnU2PTsqCkgW53K4IRe7K095vN+a8p3o3eYMDosTZknJ0xlfHziZzQSJRqpkv46YUO4mzrV5xzBIFoDI3e9twiNQs5rN3iWs9349ud+XV9cG/4WxEqJsA5+bvD15OuymF+4DJe7ecNidfleTpoqeGnoLWSrQpsF3nHEpCS/T1X1fdTVv4zDcQZdnLCuloYp4yvsgZHlu4/w0qJVVOo73yHiWFk1LyxcyT++W89Dsydw7fjgqHGnKjJ5KP9FPjv1FkcNQhlDyxeX2elte5+4IVyf8wBaaXybcydmbMduXY/V9BUANssyLMb3sBjfQyobgkJ9LQrV5Yg6KZ6qlA9ALNLichs6NU9nsTvPYLMXIJf5n34ZoxljFARGlPLhYbnP9fdPJycvnS/mr6Jw3xnc7mZh1e690rjyzknMvFoI+N3z9Fzm3DSemgo9fYd2x+lwsfDd1ezaWMiujd7dkNKyE/nV5f6VxbWFwxG5ukdvRMj8KMv7arMQSDZabTx1xTTmnfU+eehMBUlxnp00LuiT4xEoKavVU1haxZxRA5g2qP1ygevHD6NvViqTB/REJmlOhfxg9S/8fela3l+1vc3AyI+7CtCq5Cx9/FaykprfC8vrDSRqWrc1UDuf/WI5ReU13HXRGB64+MKm3dADp8u4+Z9f8OLXqxjXJ5duyb7f1wOx0xeyKFpIO13VuNwGxCL/S86yUuN55t6LQ2hV23RFf4wRvUSLPzpdQjDbH3/8/oCgR5Kq1QDw9K+mMLFXj6AERQBMVht7ijyzsob08C/A4HC2sfEZZsTiOMQiTaTNaJU4mZp/jHiQpcWbWFW2g/11x7G7nSTJ4xgU35MJqYNJkXt+DiXItLw6/H7ePfo9B+qLOFh/ghRFPLMyx3Jzjxl8fnJVq4GRPx/4yGNdA3DaVMF7x75v+v7OXrMBuC73oiD/tM1IJSlR0Q3qbPae8h3U23mi2OfxaOOG3Cnka7N4bt8n1LfQHjlmKOWurW/wx8E3MDop+sTCLZZVOF1lyOUjsNl3YTR9gtH0CSAErsWSDER+dH5NS1nUYRvCEhgxWGy8tEiof1y6Pfh6CQaLjRcWrmTV/qP8ad4MUnWd1xJIlKfyP72fpch4mJ21GzlhLKDWXoXFaUIuURIvTaSnph/DEi8EoJfG33pqCTLFZGSKyQC43UZs5h+wmhdit27AUbcHU/3zyJUXo1DPQ6YYT8d0riWoFKMwWlZ34NrgYrCsJCkWGAkYl9uEydp667bwIA5r9tGEmYOZMHMwZpONumoDcfHCrrsmzltdPSs3maxcIeotlUl4+p838/x9C6gs9dQaSc9O5Ln5tyFXdj6rLJpqpqWSVL/K8FwtAkxyqXe9Zr/s4O8GJWpVPstlbpo0nNe+W8/x8po2r6/UG/nbTZd4BBsA0oLw3t7I0bIq1h08Tm5KAg/MutAjRXxAt3QuHzOQzzbsZvG2/Tww68KQ2BktrdUbsTtOdSlNqK7ojzGil67oj3aXsLj97RRB2+7i/sF91vpwhaBV53S5KCyuondmMq/dPdeva6OpzC2UmQmShozyFVP/z+P40IQ8r2O39JzJLT1n+pxHJpZyRbeJXNFtot/3zlGn8/zg23yea+tey6e84vc9QosIiTgRhzO6uqd8cPfVrZ67ZuwQrh3bdqnoZ5t38+XWyLYhHpPcR9Ae2b2Ao4ZmX6y3m3h053+4L+8S5uWGVhw2UCqqrm/1nMN5Gpyh/8wPeWCkSm/i7rcXcqQk9DoJGw+d4PrXPuXd/xFUnXNTO1/D0UPTlx4h7DIjEmlQ/D975x0eRbn98c9sT7LpPSEkgQCB0LsgvYooTQVRsaNXvdb7s+u167WXi+JVrqJyVRRBBKT33iEQaiC0hCSk182W+f0xZJMlm2ST7GYnuJ/n4SG78868Z3b3nXnnvOd8j/dNaL1vwmLOpKLsdwzWf4tQKGPQed+M1vtWFA0UKfLWDpCFY6Sw5FeCfB90txktjqLSxYiie8WzdJoklIrmz4Xy8tbg5d0wDaF2XVrx1cr/Y9+WE1Yh1rCoAHpe2x6N1jmXOjmFBisVjjk0xvWQrl8/bt7PGwvWknI+i1sGdKV9ZPNUDamOUqEgWO9NVmExZoul1hBtvU5Dn7aufUjZcUKKNuiTEINCUdP53C5C+nxSztc+YWuqnYKgQaHww2Jp/rBbexhN51uUY6QljUdRFNm29ghbVqdwZP9Z8nKkaE6z2UJAkA8dOrdi4KgkhoztgmDn91idVb/v5YPnFwDgH+TDvHXPoLLj9Kx1/0V7+eAFaf+AIB9+cGB/e/Y3xnaA1KMZPDxF0oi689FR3PrAUOu2g7tOs2rRXlL2nSEnqwiLKBIQ5EP7pGiGje/GgOGdHOqjMbTE8TipSye+3bnXZZoG799blUpgMlt47ttldbS2xWTOdoVJjUKlDHe3CR5qQakIkp1jJDGy9ut5m9CgOrcDxIXIQ0MgyiuIL/s8zFspv7A2s6pYgUW08O8TSzheJKVRPdPJ8WpIVzvVnxZEGheaUCulBiMPfvlbvU4RPy8dbSOCSYgIJtTfB2+tGh+tBosoUmowWo+VmV9EamYOqRdzJXFWO2TmFzNztnTD/9/j0x3K85YLCmU4Ov39qDTdKS/9BUPZr1jM5ygt+pDS4s/Qekk/XB+/5xEceFjVe40mu+AtV5tdLwZjCuUV+9FpurvblBZFQcmP7jYBb63jKxdyQOel4ZqRSS47vsniXiHc6qiUjjlGusZKDtVZ903knYXr+HnrAX7eeoCO0WFMHdiNG3t3tEl3cRabj6ax8sBxjqVf4lJRCaUGIwajCaPZXO++UYFNSyV0hIv5UqnnX7cnW9ON7FFYVrtz0hl2qhShVMjkQcxskc+DjCO0lPF47nQ27z7zCycOX7C7PSs9n6z0fDatPMRPX63npY+mEx1Xu+Ny8JgufPHWEkqLDRTklrBr43GuGe64Q2vVor3Wv0dO6FmvU6Qu++3ZDtRpv82xT2VhMknXhM9e/Z0Vv9WsplfZx+ZVh+lxTVte/Gi63ShCZ9DSxuMzwwchALO2SOV6VQoFIzskEOHrvOi6SlRKhVXg2hEsl1OC5IBS4dxiDR6cR0v7bhxJk9XrtM1giWPolBpe63Ib7X2j+E/qcpso4pUXJX2itJIsDBZTbYdoNmKi3R9l5np1NA8ePHjw4MGDBw8ePHjw4MGDB5ni0lSa135ZzbF0+x5vnUbF5H6dGd2tPd3joxpUAsxiEdl96jyrDpxg0c7DGIy2Xq6MPGkl8IX/LWf2A5MbfwLNiMV8EUPpT5SXzsdilhTJleqO6LzvAKC8ZC6GUimCwGjYhH/IbyjqEXrTqNujUcVTYTrtWuMdIL94HhFBnogRR6j8vsoMu9xsCei9quenipjKfsVY8p30ynQaBAFBGY/a+3ZU3jfj5KAz2eHu0snVUSnDGtT+2sQ4Fj97FxtSTrFwx2E2HjnNK/NXMXf9HmbdN4GY4IAm21S5EvF/3y9j5YHj+HnpuLZjHMM7t8XPW4e3Rs07i9bXGvFXicoFESy12doxOoz2UbWvbtf1uTjDTpUyjApTapOP4wzkFPruCC1hPB4/dJ7n7/+W4sIy63ut24QS1fpyVQBB4ELaJc6dlj77tOOZPD59Nu9/N5PYBPvH1OrUDBnblT9/le4RqxbtdThiJPNCHsm706yvR0+uW5S6TvtrsR2o0/7qnEnNZvbbSwGs0SJ6Py8SOkXho9eRn1PMsUPnMRmlqJJ921L54IUFvPzpbQ6db0NpaePxt+QUBEEgxEeKjn5t5TpeW7kOrUpFgJcOnUplN1XQHiseuKvGe/+Ys8T6d25RKZGBvo4ZD5gt+Q63dTVKhVyrcHhwR7p2Y9n84oPodfVrSYXovQl3oiaaM7g9bhjtfKN55dA8ioxlNtsqU2o8uNAxsvlIGsv22i+5ObZ7B/4xYTBh/o370SgUAn0TYuibEMN9I/ry3u8bWHngeI12W4+dYfn+Y4zt7jqNkMYj3eQrytdjKJ1HRfkawIwgaNB6TULnMwOVpo+1tc7nDsqLvwagpPBVSgrfwDfw83p70XuNJbfoC5ecQUMoKl1IaMCznpuTA+TJ4PsCKSfXS1s1aa4o+hhjyeeodBMAUHhNBEQsxhQMhS9gMZ9D4/uUm6xtHswyCt1XKhquEaIQBIYltWVYUlsyC4p5d9F6Vh48wau/rOHrB6c02abVB08AsPLAcWKCA5j36DQC9bZhp+8sWtfkfpxB+OX7T5fYCF6a4jrV/fpQOpgS1RyYLz+IzVu6mzXbjzGgRxtuG9cbLycIF7sCuY/H4sIy3nj8R6tToUOXVjzx2mTi2tfUOziZks6/np7PudPZFBWU8cbj/2PWgkdq1UcaM6WX1TGyc8MxCvNK8QusP3V49eJ91opfHbu3pnUb+7+/Spsdsf9K26X96ra/ktQj6aQekSo9aHVq/vbceEZP6omiWrnnvJxi3n/uV/Zska4vW9ekcCz5PB26OF+HSI7jsS5eWLrK7vsGk4nMoqZXJZwxomoO4KPV0CbC0TmciFkmKUkAKqWUrmEyWxj+3tfklpSy+h/3EuFv39FjtogMe/crm3abT6Qxc+5CRie14+Nbx9vd76uNu/ho5WYeHTmAB4f2w2yx0OXlT3hh/DD8dFreWbYBjUrJc9cPBWB4YlteWrSKVYdP0CY0iLemjCEhLLjR+zXl/NyFQtH0RZnmwpE0GoChHdswtGMbF1vTcPpVE2Q9VSwfjS454TLHyGd/brH7/t3De/PEeOfpFoQH6Hn/zuv5aIkf36zdXWP7lyt2NKtjJK3kGEZLBe18u9jdbjGnU176E4bSn6yvAZTK1mh9bkfnPQ3Bbr6dgE5/PwCG8j8wGbY5ZI+v9/WycIxYxFJyCj8lLOBVd5sia4ymcxSUOFYn3dXova6jeradqfR7tH5vovK+pUZbZWl/KoredppjJCezgP3bUrlweSWyuLAMs8nChDsH0jrBfSJqJhmtUCsUdZcGr49wfz3v3jGOTS98zr7Tda8W6NTSreLK6LwrOZZe9fmM6NK2hlPk7KV8issrGmlx/ThqJ8A17WMB2HH8LCazBZXSPZmlyiaWZncmpsuaBtsOnCbl1EXSLxVwz8T+braqduQ+Hn/6zwayMqRV85j4UN757714edtfbUzoFMXbc+7m/hs+oazEwLnT2axatJfrp9qvCpbYNYbYhDDOnJQ0OtYtPcCE26+p187Vv++z/j2mjhLmP/1HKhXviP1X2g7Ua789Xvx4On0G1ayqEhis58WPp3P3mPfJz5U0LratPeIax4gMx2Nd3Nyts0tt6BoXSXLaRU6kZ5MQGYKjwd2SU8RSb7vmQnF5Xq1SKripd2dmr9/Bgj2HeHi4/TGzLfUsl4pLuLZdrFOcBhuOneJkVi7dYiLZdOI0zy1YAcAtvbuw98wFesZGs/lEGk/9vJTf/z6j0fu56/yagkIhr8iKq51or2D+0+cR3jz8M+uy3Fs5R464xDGScj6TI1co+VdOQp3pFKnOE+MHcTz9EluOptm8n5qZw8EzGVYBQlfzbdr7FJsKeb+b/YfbvMz+SDcLKQRboxuNzmfG5fK9jt1xlMrWmI1HHGqr0/REq5YcQwbjMYf2cYikIKMAACAASURBVBX5xXMJ9J2JWhntVjvkTE7hh7Kp5+7vY6tSLYqlKDS97bZVaHojimV2tzWEvOwiZr+5mM3Lk7GYa06qrhmVZOMY2b3hKMt+2oFKreTpD25FpXZtCobZUneZ2ebE0Qn86uSTAHSLjSTUz8dm2+FzmZRVGIkOqtvJ0jpEWtHZdOQ01/Wo3dFcPcz6VKat8F5xuYHXfl3jkM2NxVE7ARIighnWuS3rDqXyzqL1/N+Ng9Gqq26JRrOZzUfS6N22Fb5erhNSa6qDy5mYzTkAnEmXvruB3do4HIbvDuQ8Hg3lRmtEB8Cdj42q1SlSSUi4PyNu7M6SHyUhzeULdtfpWBgzuTf/eVeqErJy0d56HSOH9qSRcU76bnVeGoZcZ38B50rbHbH/Stsdsb+SvkOksWrPKVKJl7eGgaOSWPrzTgBOH3PNaqccx2NdvHn9KJfaMHfNHnYeP0vHmHBW7TtB73atuHd0/d+pRUZjE0ApVD1839KnC19t3MmCPYd5cGh/lHaucYv3pwAwuadzHE9bTp5h8d9n0DYsmLeXruf7bZKDcsnBoyx7/C58dVru/WaB1WER6O3VqP1C9D5uOb+moGxBjpGM/CIiA9zrSHIGOqWG17vewXen1wLw9akVNqKsf2Vc4hhZd8g2P1MQ4IWbhruiKxtemDKc69/6L1d+txsOn242x0iZubTO7QpFMFqf6ei8pfzY+nRCakOpaudwW3+fWwHIyn+lUX05C1Gs4FL+W0QGz3KrHXKlvCKZgpJf3W0GIOnT6DQ9bd5T6UZiqdiOQlUzPNBcsRmVtmnpCOdPZ/P0bbPJyy5yeJ/Y9hFsW30YgKHjuzNgtGtv8hbRcUV+V+PoBH72yu0AnMi4RNuIYKIC/fDWqsnIK+LgmQwEAR69bkCdx7ihdye+WrOLP/YcITUzl/iwQMqNJorLDNby6AAjOicA8NmfW9l45DR3zZpPx+gwcopL2X78LK1DA+jZJpq9p1yTz+qonZW8PnU0DxT8xs9bD7A6+QSJUaH46LRkFRRz8mIOxeUGVrxwr0sdI0pBPmHEZlEKfc8vkpycMRHyzv2W83hM2XeWkiKpopFGp6bfEMciV7v2jrc6F04eSae02IC33v7vb8QN3fnvhyswmcykHknn9PGLxLePqPXYq6pFiwwa0xkvH/vHrW57Q+yvbrsj9lcydFy3eo8NtpVuigrqnms1FjmOR3ey8VAqXz96C4IAogj3fjLfMceI6Jrvp7FUj0qI8PdlcPs2rDuayuYTaQzpEG/TtrTCyOqUkwR46xjesa1T+o8K8KNtmJSG1Ce+ldXBMTAhFt/LFUwSI0PZlnqWzMJiq2OkofuF6H3ccn5NQSG0HMfIqHe/pl+b1kzo1YnRndtZo1RdwS8Dn7P+rWyADmdDmBEvPZu394vileQfKTY5tsC5YKlU2ey3ZfvIyCrA20tDu/gwHr9/JLGtqrIeVm86wne/bOd8Rh7hodLiwY2jujJ1Qh+bRZcr29lr01y45Bvddzrd5nVSTLh1Jc+VtAr2p2tsJAfSbMv9HDiTXssezsUkGjGLdYdwB4bvAqFpH7s+8N8Nau/nczMA2QVvuj0aobB0IXrv6/H1GudWO+SGKBq5mPs4ldoz7ibAp6awnVI7hIqCVzAbpBBrQdUOMGExncRs2ILa516MxZ/Z7KPW/92h/owVJl6+779Wp0hchwj6DE4kJFK6bnzx2iK7+4VGBhDbLpwzJzLZtfGY6x0jFvk8iDkaMXLvcEmraPHuFI6nX+J0Vi6iKOXKDk1qwx2De9K7bd0h6aF+Pnz78M18umwLKeezOJ6Rjb+3jo7RtuKKlakz3zx0M58s28yBMxkkn71ImL+eSX2TeHB0f75Zt9tljhFH7azE31vHd49M5ZdtB1m27xj70zIwms2E+PrQIz6KEV0SCPX3sbuvs1DIKHTfYpE0Cfz1Oi7ll6DTuVSfvcnIeTwePXjO+ndMfChqjWOfZXBY1XFEi0hWer5dTRIA/yAf+g1NZMtl5/CqRXuZ+XTNe2tFuXTf37SiKmx67BT70X9X2t4Q+6vb7oj9lbRLcmyBSKut0roxGl1zr5TjeJQTjj6fWSwyc4wItqv8t/bryrqjqczflVzDcbDq8AnKjSZu6t0FTT2lrB0l1LfqPuJbrZRrZEDV781LLf2+DdV+243dr7nPrykoFC0nAiNY78P21LNsTz3L64vWMKZLeyb06kTvuFYOjw1HifRqvoWJ/sGJLBvyCiL1R43sP3yOWd+uB+D1pycQ3zqY3PxS9h48S2hwlZNr577TvPf5Sv7xt9F0TIjg7OVI1H/9ewUms4U7bupfa7sr2zQnLpn1nMm2DaHr1661K7qxS9+E1jUcI2ezm0cZu9zsgKetiU6RxlCp+OzrPYFCGUQkZOY+jVdEH1QyEjlzNzmFH2JwMD3K1SgUvvj7TKvxvrH4cwRlGBbTZaFjU5XgsUIZgbl8aY19HHWM/PnzTjLOSmHDM5+/gUl326bc1eYYAejQNYYzJzI5eei8Q301FotYhlwcVwCC4JgIWGVKSX2pJfXRISqUWfdNdKhtm/AgPrn7RrvbHhpzDQ+NsR/yHx8WRPIHTzTaRmiYnQAalZLbBvXgtkE9HN7HGXZWonDwe2wOLKL0IBYfHcyl/BIyst2/Yl0bch+PudUi31KPpDM26YVGHbe+yIgxk3tZHSPrlhzg3qfGorxCL2fzailsvrRY0v+IjgshqWdsrcfMvSJqz5X2AwSFyOfBSI7j0Z30T4zlkdkL6RQTzuGzFxnQMc6h/eQcMQIwMCGOmCB/Nh4/RWZhsU0FkcX7pbnYlF5JTutfq6qa+wvVnqC11RwTVW+L1bY3br8rzw+wnqMrzq8pCILrIjKdzdpn72f7ybP8sf8Iaw6fZOGewyzcc5hWgf7c2LMjE3p2olU9qclyRaoOW793p6zMaP0tBgf6EBUeQFR4AJ072Dq4v/l5G1Ou78mowVLFtFZR0rPojWO6sWj5fqvTw167K9s0Jy55Ss8vKbd5HdqMJYuuzKEHyCupcliYRTN5FVkEacJRCM4V2zNYHAlBMiEJWja/0F+Q78MUliwABzyCrsRsySUj9xFahfyAIMiz2kFzUlK+gdxC+aQXBfjcZteD7xXqumoiWy6vZPYb3qmGU6Q+Ii6Xvbx4Preelk1Dbqt3CkHnbhM8OAFBRt+jxSI9EI8f0pldh8+yeW8qj902VJY6I3IfjyXF5bW0bBgmU90Clr2vbUdwuB85mYXk5RSza9Nx+g9NtGmz+ve9Nq/H1FOi11m2Q/32A+jq0V5pTuQ4Ht3J/WP6sf9UOqcu5jCoczxd4xxLS3eG5pgzufLhWxDglj5d+WDFJn7bc5i/DetH1uUqPjtOnSMpKpwOEQ1fvDNb7P/ehUaGEzR+P9vzA6zn2JTzcwUC8hn/9aFUCAxsH8vA9rGUG02sPnySP/YdYdvJs3y+ZjtfrN1Or7hoJvRMYkyXdvhoW865OUq/XvFcP0LSp3rwmXl0TIjg+pFdGD2kE5pqkYWnzmRz6OgFvv91u93jVIre19XOHcL4LnGMGM22qzi+Xs33w/CxU1bQaKqy56tTb3Ky+DCd/HpxT/zTNu1ePHR3k/oWHRCuyUmPw0v/EN5+z9fbtjBnKqDBL/j7JtlViVbdAb3XSIrL7Jd3a05KyzdxMe8pIoM+wVHR2asRg/EI6TkzEam/ikZzIAhaAn1nNnu/acclIb0Boxq+guGjlyayZZdXQ12FKCM9A3A8YsSDvFEo5PM9iqIBEROjBiSyZMMhdh0+yzeLtnPv5PqrnTQ3ch+P1YVKQ8L9SerZuMjZwJC6F5YUSgUjb+zBz19JKY6rFu61cYxcyixg3/bUGu3r4kqRVVfaLzfkOB4F1xWQrJeNh04xuHMbureRVoPPZudz4JSUnj68e0KtD35yixix5/Ca3CuJz9ZsZeHewzw4tB/LDkoFCiyiyGS70RSCdXtt5BTL57yrnx9gPcfaz889yMkZ2RB0ahXjuycyvnsiucWlrEg+wYpDx9mbdoHdpy/w5uK17HnNsajploRCEHjygZEA3D6lH8vWHuK/P21h3m87mfX2rQQF+GARRcrLjdw3/VrGjbCf4q5SKupt545qgS652npr1DYlGXOKms9zbK8vXTUPVlqJFP5/vOhgjXbl9QinNjeC4IupYo9Tjxnk96gsHCMAhSW/olKEERrwortNcQsmcwbns++QxapQJQH6O1Ep7Yv3lWXXr37vFdq431bpZaE//6CG6zmYL1ev0WhdO3l0tz7PlXgiRq4O5DYpFMUKFII37z45kZdmLeWrBVvJzCnizgn9iA6TT4iw3MdjQFCVQ6BVfAjPvV8zPdFZjJnci/lfb0QURXZsOEpxYRl6P+kBf92SA4iWqge5voPaExRad+pKddvB9fbLCTmOR8ENKdiVvPPLOmYt3cptQ3twY78kXvxuOX3axwDw1s9reXPGWLv7iaJrFyoaisJOukagtxejk9qx5MBR9p29YHWMaFUqxndLrNFef9kJdLGg9jnb7jTXpvQ2hOrnB1jPsbbzcxctKZWmNoL03tx6TTdu6deFVYdO8umqLZy51DwyDu4kLMSXu265hmk39mb6w3NYsT6FWyf2QSEItI0P5fS5S4QG136/cbRdc+KSq22Yv57i8qqw9gu5Ba7oxi7nc2r2VT2Vp0fgQPbkbaRH4MA6jxOmjUalaNjHY7KYyDI4T1RQELywiM4teeal6YWPbjgl5WudetzGklv0uTXkMizwddyRYuQOKownOZ99KyZz8wgDO4JC8CHYr3bvtlJnRzBXLMFiOoalYg8a/9cb3bdvoDd52UUU5DXcOVmpTRIU5lrRPLlE9VjxpKFdFQjI7HsUTWw/mMal/GI6t43kyKmLLF6fzOL1yUSE+BEaqEelcuw6/cWLU11npszHY2LXKkHjU8cyEEWx0WHx9RHVOpjOvWJJ3p2GyWhm4/Jkxt0iVQ7ZsDzZpu3oetJowNZ2cL39ckKO49GdQbUBPl7MfmQyr/5vFTf2S8JLq+bvN0jz50e+WFjrfmI9hQiam9oevqf17caSA0dZuDeFw+mZAIzr0sFG6LSSduHBaFRKDqdnsj31LP3bSlFUlQEkX23cybGLl1xzAo2k8vwA6znWdn7uoqWn1Isi7Em7wJL9R1h56AQFpdJCX3xoUD17tkw2bDtOcYnk+GzfNhwfbw3HTmZSVFxOTGSVYOw90wbywjuLiIsJYUj/dtasilNnL2E2WxgzNKnWdle2aU5c4hhpEx7Eqcwqx8jGlFO8MMX15XpFETakpNZ4v11ksPXvqTF/45aYBxHqudPc3+Y5AjUNy7/LrcjirSPOC5sym1JRCM5XJQ4NeImSixuQi3BdXvE3ABjNGUQFfy67FRtnU1axhwvZMzBbnOv0airBfo+jVATXul3jW7vYpLH4C8yGDai8pjSq7/gOkeRlF7F7w1FG11Et4UrMZgvb10jCgp16xjWqb4cR5TFeKhFwv5q8BycgyOt7FDHx+LsL7G67eKmQi5dkIsgq8/HYpU88Oi8N5WUVFOaVsmvjcfo6WLK3MYyZ3Jvk3WkArFt2kHG39CXjXC4nU6qc74HBevoNrX+luNJ2oNnslw0yHI/uJDrYDz9vaU6WlpVno6GhVNTlIJXb+LT/8N0zNooOESEs3n/E6uCY0st+6L+PVsMd1/Rgzqbd3D/3N/rEx+Cr1XAsU3KGXMgrYHKvJKumhxyoPD/Aeo61nZ+7EFrogmhqVg5/7DvK0v1HSc+X7ot+Xjqm9uvKxF5JdI2pvXR6S0alUvLrEkm3Kj0zH5PZQmSYHzNvH8S1/RKs7a7tm8A7z09m7i/b+P7X7da0mNbRQdw+pV+d7a5s05y4xDHSs000qw+etL7OyCtiQ8opAIZ0auOKLgFYe+gkmfk1Bdn6JMTYvK7PKQLgo2r46rPOTm6qKJZiNGy0ec9sOk1F+fJajyOKBozlazEZD6LRjWiwHfWhVXfA32caBSXznH7splBctpwzmeOJDP4Mrbqju81xASJ5RV+TXfCW7MJMNao2TdIWUepGY7z0Wf0Na2HQ2C7s3XyczSuS2bE2hX7DOzm039wPlpOdIYUrDq0nb76piMgrdP+vEl11tSM3B5fcVnprQ+7jUeel4Ybp/flljnT/n/XmHyR0iqo3jaUSURQxmy2oHCynOWhMZz5/6w9Kiw0c2pNGXk4xm1Yesmkz4sYeNSrW2KPSdqDZ7JcLnvFoS1SwH5PemEuf9jH8+48t+HnrmL/pAAClhtrHoEj9orvNS+3z/ql9u/La4rVEB0rz/n5tatfTeWL0tYT4+rBg9yH2pF1Ao1LSOVoqR/3GpNH4eWll5RgB6fwA6znWdX7uQV5jri6yi0pYduAof+w7ypH0LEASZB3cIZ6JvToxrGNbWZRAdiUD+7RlYJ+2DrW9pncbruld/3O/o+1ciDXf1DOz9uDBgwcPHjx48ODBgwcPHjz8ZXFJxMjwLgm89/sGqgs3v7VA0rTo1SYavQty2wpKy3n7t5rlRJUKBaO7tW/QsVSCGo2i4TbqlN413hMt+RTn/d2mdFlF+Z9UlP9Z7/EEhS9evs802A5HCPH/P4pKf8ciyqvkocGYwpnMsQT7PUWw38O0JE9yXZjMF8nIfYzS8k3uNuUKpFWU8MB3mpTnKZrTQWh89amRU3qzYM5Gzp/O5rWHvmPctH6MntKH+I41SwOazRaO7jvLgjkb2LZaWpnp1r8tPQe2a3T/jiDKLXRfZiHfHhqL3L5HM9vnPeVuI+qlJYzHqfcPYevqw1w4k0PmhTwenvJvZjw6kkFjuqD3rZkyWlZi4GRKOnu3nWT90oM88+4tJHaLqdHOHlqdmqHXdWXZL7sQLSK7Nx1n6+oUmzaO6ItUtx1w2P7qtgMNtl8+yG88upMnJg7mkRsGolZKn0uJoYKFW6VIpBen1RHRLLfIMwfulxN7SHoGdUnpKASBOwf05M4BPWttk/JGVdqxUqGweQ3QN75VjfcAHh5+DQ8Pr6oA1tj96mJij6Q6z88tyM6g2hnxzleYL4tZt48IYULPTozvnkiIb8MLB3iQJy5xjEQF+jGoYzwbU05b38vIk1Sc75n1K1/MnESwb00nQmPJKijmwf/8RlZBzYf8cT07ONxXpaaIr6pxyvsKQYlaocVoqUqTUCijCIpIwVixC6NhPWXFn6NUtUelrkNQRtChVMWj9boJhTKsUbbUh0oZRmjA82Tm1V82uLkRRSOXCt6hqPR3QvyfQe812t0mNQrL5XKSeUX/IbfwC9k5oQAC9HcA4K27tt62FUUf2d8gFmIqW4RSO7TRdqhUSl758i6emvY5BbklLJm3jSXztqG4Iuz7X0/+j/LSCkzGqsliWHQgz3w4vdF9t1xazmTCQ+04ktrZnMgvBL6lUPN71PvqeHXWDJ67779kXywgL6eYT/65iE9f+Z3QSP/LbbwwmcwUF5aRm920CmWjJ/di2S+7ANjwZzLHkqUKGR27S6Hzrds4rptW6fioy35n2i4XPOPxiv5FOJuVT4mhqtLk7cNqdwpY95Odxoj9AHlRhB93HECtVHJTb3lpbziDyvMDZHuOcktfqws/Lx3Xd0tkQq9OdIpyzfOZB/fishpgD48dwOYjaTXqfR+9kMVN73/PQ2OvYUq/LigUjb8JGc1m5m85yJertpNfUl5ju5dGzcNjBzh8vBc6/rvRtlSiU3jZOEYAENSotQNQawdgKPsVjW4k3n7ud0gE6O+ksPR3ygw73G2KXQzGI1y4dBc6TQ9C/P+Bj24oLeFh0CKWUlDyM7mFHwNgMme72SL7qFWtCQ14yeH25vJl9jco9Ki8bkLt+1iT7ImOD+XT3x7lg2fmc3CHJKJsMdtOCosLbMtx9xzYjv/74FYCgm3LS7oCQZBX5qHcVsw9NA75PUC4rzRoQ2gp47FVfAizfn2ET19dxJbVKYiiiCiKZKVL2khZ2C/p6BfgjY9fw4TIE7vGEJsQxpmTWezefNz6/tgGRIo0xP7abG+s/XLAMx5tef67P8nMKyKo2gLj+/eOr3c/uTmYaps7frdtLycyc7ipd2fC/Vw/j2huKs8PkPE5yu23Ujvrn5tpFRF1NcUm2/mut1KLwoX3vW9OrabEXPUs/Ui7+sf51YjLrrgdW4Vx57BefLN2d41tOUWlvP7LGmav2M6wzgkMSYqnXWQIEQF1i3qJImTkFXIsPZsNh0+x7nAqecVltbZ/ZuJQooJcW8LzSl7q9AXVNFxqoFQ5JirZPAhEBH1A2sURshMDrU55xT7OZ9+GWhWDv880/H2molJGudusGhiMh8kv/oHC0t+wWOS9eiYIaqKCZ6MQHA//8wpd5UKLJMKiA/nXDw+QsieNDUv3c2TfWQCyM/IpLS5H56UhKNyPpF7xDB3fjc59mlOsSW4PjJ6V/asBd1eduBJBkNvvvDbkZmft49Ev0JsXP55O2olM1i09wMFdp7l4XqpKVlRQiiAI6H11RMYEkdApip4DEug1sB1qTcPPccyU3vznX1VObJ2XhsHXdW346Thgf222A4223914xqMtGbmFfPtEY8puyysKQMRsffx++hcplf1cbgEHzmUQFeDHk6MHuc84J2Pv/ICr6hzdRXM5RQDGrv+nzeuuAXG80XUGQRrXOLcWnt9KbkVVZLvHMeICHht3LcfTL7HlaJrd7dmFJczfeoD5W6UwLx+thlB/H7w1Gry0KkSxSvW6tKKCrIJiyivqv2nNGCKtjkzu3/whY/V587z09yKnCZ1G1YZQ/xfJync8csBdGE3nuFTwHpcKPsBL2+tyBAn46Iah03SlubWERdFIWcVOSsrWUVK+BoPxWLP23xTCAl5Fp+nepGOI5kwQvBAUznc+duoVR6decU4/blNoigaLa5DXyqaHRiLKzcEln/tTXbTE8RjXLpy7H3dtaujkGQOZPGOgS47tLPvbJkay/PCbDd7v+ql9uX5q3yb3Xyee8WhDsK83FSZzgyttyE8Dq+p7TbuUx8msHHy0Gq7r0oH/GzuIAO+WF91UG/bOD7iqztFdnMjMIUTvTaBPzSqkruZgfhr37fiEt7rdSaJfq2bv/6+CS6+4CoXAx3ffwFNzl9jojdRGiaGCkqyKetvVhiDAvcP78uj1rpkUOAO1dpi7TahBoO+9lFXsoKh0ibtNcRALZYZdlBmkXOpLBe+hVASi03RHq+mEVp2ETt0JtSoOoQmCoJWIYjkVpjRAigoprzgk/W/YL0vdkPrw95lKgP6uRu1rLP0OY9GnAIgWKUVIUEah0T+ByvsWZ5koS+SWB+uMMo5frd3Jz9sPklNUSri/noVP3oGXpnkeOL9cs4M/9h5hyf/d1Sz9yRd5Objk90Bjn6txPHqon9JSA9NumUVJSVWU6yef3kHnLq3qbGevjX0847E6ZovIhNe/JbFVKEqFtPjkSCqN3CJGEC3WjI35f7u6Ncmu9vNzJ68vWsP+s+msfuY+wtyQlpRlKOCh3Z/zTMebGBNZv9aPh4bjcle0Vq3is3sn8sPGvQB8unQLBpPzJxChfnpev3U0AzrEOv3YfwUiAj/AUHGYClP9Diw5YrbkUVK+jpJy28pESkUAKmUkKmU4SmUoCkHymAuCVvqHDkEAi2hAFMsRRQMWsRyz+RIm80VM5gzMltrzqFsa3toBhAe+26h9TaU/Yix8B5XP/QAoNd0BEXPFfioKX0GkHLX3DCdaKzNktkLd1PS33acu8OmKLbw3fRwdo8PJLS5tNqeIMygsk3Jh1Upls9pdWFbu1D4tYk19LHciUPO8svOK2X34LGcz8igqKcdskVZfbxnTk/jo4OY2UeIqG48eHMPbW8viJU+SmVnA9GmfN7ndlbSE8dic3DO6T6P2c7dD50rkph3joWVyIjOHxKgwtzhFKqmwmHj98E8cL7rAw+2ud6nuyF+RZonREwS4Y4jk2RqYGMfHSzazMeVUDWHWxuCtVTOxbxJ/G3MN/ldZmJjZeBRD2S94+7k+zUWh8CUq5GvOZt5oraZyNWC25GO25GMwHnG3KW5Hq+5AVMicRoegG0u+ROP/OiqvKTbvK7XDUajiMBZ/0mjHSPqZHKJi3fSA5SAKwXmVtJxBUyfwyecyiA0JZGy3DgDEhgQ4w6xm461FkhN0VNf2jEhq26z9OrNPUVYPYgoEoapUfU5+CR99v461O49jsdS8Xw/p1c7GMbLtwGkWrjmIWqXglYfGoW5g+H2DLL3KxqOHhqFQOPYw4Gi7SuQ8Ht1B17hIRBEsDU4xkldKnig2LBp9x8ZjzJu9Hh9fHdNnDqGLA6m929cf5cypbKbe4zwtj7efmc+N0/qR1COWhfO2sXrxPgCuHZnErZdLaruCg7tP07V3fIP2qfzMgBqfW2M+TzlSYTIRGyyPudLPZzdxsjiD17rcjr9aXvfDlkyzX7nahAfx6b03kp5byM9bD7DuUCpnsvNoiI9EpVTQsVUY1/XowMS+ndHrmp4uIUdMxmTKir9sFscIgFbdkaiQOVy4dAeiaGyWPj00DxpVHK1Cf0apaFwpagCL6RwKdQ+72xTq7lhM5xt97HtH/otOPWMZOak3g8d1xcev+fM360OhkJeae1Mn8LnFZXhr3XftbIoOvUUU2XZCEuYd1bW9cwxqQL/O7FNOD9TVf+NnMnJ56I355OQ77ihv0yqEjXtOAjBqQCJDe7dzuo2VXG3j0YM8kOt4dBefL93K79sPU1RmwCKKtI8K5bunptW7n0KQ1z1cFGsv1GCP1X/s54GnryPpcqlrR+g/NJH+QxMbaprDTLrtGjSXBY0L80td1g/A3Flr+eCbexu0T+VnBtT43BrzecqR2JBAcuso+uEqgjR6pscN5fMTy2yclHtyT3Lfzk95p9udtNVHNrtdVyNuc+lGBfnxxPhBPDF+EIVl5RxMpyHQ/wAAIABJREFUu8iJjEsUlJZTVGagqMyAoJBqRoP0f5Dei46twkhqHY5W5XzT12f/AcCB/G109OvJkNDxaBXui0IR3aBf4aMbTETQR2Tk/L3Sima3wYNzUatiaBX2Cypl02quK5TRWIwHUKhqVoKxGA+gUEY36fgpe8+QsvcMs9/4nf4jkxg5sRe9BrW/3Lf7QwWlFWoFcqkGY2ngRK+SmV//xsGzGRSXSytonZ/+CIDxPRJ559brrO1+2CytTM3bsp+M/EKiA/24e0hvburXxeZ4P2zeZ9MGqNFOFOGL1dv4adtBSg0VDOnYhtaNjFCZ8fl8jqZnUVohOW8fm7u46txG9OPRMVKJ9jOX8vli1TZ2nTpPXkkZoX56burXmfuH1RRvnLdlPz9u3U96XiE+Wg2JUaE8P2EY8WFB1j4Ba7/2+ky5kMUtn8xjwRO30yEy1Ob4xzKymfLRD8x/dDqdWoXbbJPTA3VllSqj0cyT7y20OkXaxoQwoFs8YcG+fDB3ba37hwf70qZVMKfO57Btf5prHSNXyXh0B78t2MXC3/aQlVVAeEQAU6f24/rxkhh3SsoF/v7wd8z5RkqZjIsLse6XmprFzPvmMPs/d9OuXQQAa9ekMO+HLVy4kEdYuD/XX98NgJtv6YdCIbk/i4vLmXDDR/z088N8++0mNm44BohMntKHu+8ZbD3+hfO5zJ27mYMHzpKfX0pwiC/XX9+d6bdd0xwfCyDP8ehOth45w5+v3sdrP67iiUmD+XjRJof2E2TmGLE4kOqWcS4XgLmfr+HQ3jPkXirGR6/l6bduQu+r4+W//0D3vm04vP8sudlFvPXFDLx8tPzx8w4AVv2+n+792nDPY6Osx1y2YDcblidjsYh06RXHjIeGc/TgOX76r/Q5KpUK8nOKCYsM4Om3piAIAj/MXsfurScJDfcjL6f+54BVi/dx8UIed/xtOADffb6WiOhARk+wv5BVyU9fb2TfjlQsFpGomCCeeGUiaSez+HnORk6kpPPy33+wtn31k9sQFAKfvvEHF85corzMSK8BCcx4aDgZ53JtPjPA+rkV5ZfW+nlW0pIWYm/t3423/ljHhbyq+U5zMa31YNrpo3g5+QcKjFWOsYyyXB7YNYsXOkk6f8PCm1aF7K+OLGLd/Lx0XNsxjms7xrnVjqOF+wE4V5pKXkU2I8Mmu9Ue0VLoln79vCdjNks3iKz8l91igwfnoFG3Iyb0Z1TKiCYfS+VzFxUFLyGaLwCgUHcDRCzGAxiLZ6P2e7bRx+49JJF9m49jNluoMJjYuPQAG5ceIDBUKuE9/MYejJzUm7gOTT+PxiOgELxlI7hrERtXEvrTO2/EIorMWrmNnannmPs36WaqqhZy/uPWA/x75TYAXpw4jM4xERw8m8Gbi9ZhsliYdk03m3bV2wA12v2+5zBfr9vFS5NG0D02kq3Hz/Dhn5uJrKdEuz2+vG8SBpOZa1/5AoD3po9jSCfJWaeu5kDz0aoJ89fz7vRxhPr5sPf0BV7+dRWJkZKDcFBiHAC7T53ng6Ub+fD28SREBJNTVMqOk2cJ89fb9AlY+7XXZ6foMLq1jmT+9mRemjTcxuZFu1NICA+u4RQBsLjpOm+PyhXqResOciFT0lZ67Pah3HpdL2ubuhwjAJ3aRnLqfA5HT2e6zlDgahmPzc3vi/bw7TebePSx0XRIjOTIkXQ++2QlJrOFCRN60qlTNK1jg1m5IhmAmQ9UCcavXJFMmzZhVqfIrl2n+OjDP3n8ybEkdojk3Llc3n9PKhVsNluYftsAm75fe3URI0YmMXVaf/LzS1EqbePGvLy1hIT48sKLEwgK1nMo+Rzvv7eMhIQw+vZrnnQ5OY5Hd+KlUaNQCBhMZvy9dWQXOhZBplDIK7TfEYdXZIzkCH/27Zt59fH/cevMIbTvZLvgo9GqeOkD24iZG6b2A8BHryPtZJb1/YxzuaxbdpB3v74bQRB49oFvOX5Ymj+dOnYRgDm/P4pao+If98zh7KlslEoFOzce55MfZiIiMnPyv+u1e9h1XXnq7jnc/sAwBIXA3m0neffre+rdb/WS/Tz3zs20TYxEvJwqGZcQxj/emMzh8R/z2me319jnoWfGoVIrsVgszLjuQ+742zAiY4JsPjPA+rnpfXV1fp4AIi1Hn+nmvl04lZXLA9/8xj8njqRPm+atDtMrKIGv+z7G8wfncqIo3fp+ubmCl5IlR9aM4uHc12YMCqEpcbl/XWThGJEL2YaqH1miX48mC9oU5tyGIPjgG/Qf63sFlyY5vL/F3PjUhKYS6HsfIImUZuY9h1xW5Tw4jk7TlVah/0OpCHLK8dQ+94Cgwlj0CQCi5RIAgiIYte8/UHvf0ehjv/71PeTnFLNx6QHW/r6XYwfPAZCXLT1sLJizkQVzNtK2UzQjJ/di6PjuBAQ3/6RRodBjMcvkQayRE3idWrrsqxQKBEHA246I6OzV27l3aG8AxvfsCEBcaCDncwuYvXqH1eFR2a56G6BGu5+2HeC6bh2Y1CcJgPiwILacOMPZSw0XNq6cqFeiUavsnkOIrw9PjqvK9W4dHMAPm/dx5IL0wF7pGCk1GBEQCPXzoVWQP62C/OkWaxuSWim0WtlvbX3eOqAbry9cy1PXD8Jbo7aKlC7dd5S7h/Sq0R7ALKcHMUEaU+t2ngDg2p5tbZwijhAdJqXrpWcXONc4O1wN47G5+f67LUy7tT8jR3UGICYmmIz0fH74bjMTJkhacGPHduW3BbsBuH/mUARBwGIRWbP6sE30xvdztzBxUi9GjJDGdXSrIMbfIK1SL168r4ZjpHuPWCZOkn5PrVvX1JQKCvKxccRERwfy24LdnDiR2WyOETmOR3cSGxaI0WzGW6vm/+YsoajUsYdY+WkAOec6kdTd8QIPZ05lk34ul+cenGt9r7TEgE6nJiFRuseoL6fGBAT5UFZioLCgjLh2YQgKAQGB2Lb1R/qq1Er6D+nAnm0n0ft50a1PPBpt/Y93L390K79+u5mLF/K56c6B9B1Ud4pohcHE7HeXUVZagUaroqSoHItFrOHgbCgtSbj66/W7sIgiReUV3PXVL+i1GqIC/VAr7etpzX/E+RWCIr0C+aL3w7xz5BdWX9xfY/t3p9dysiiDlzvfil4lP+3Nioo9Lu9Do2nYvKU67o9P9+DBgwcPHjx48ODBgwcPHjx4cBOeiJFqFJuqVgpCNE0P2TcZ93KlxKCpYleTj9ucBOjvQKHw4WLO44g4v8yyB9fg6zWOiODPnC6ApvaeYa08I1pyQDQgKCNpmpSmRECwnhtnDOTGGQNJP5PD2t/3sv4PSefiQpoUnZKacoHUlAt8/fYSeg9JZOTkXvQf3gmVunlKAyoVgZjMF5ulr/pw1Qp1XkkZOcWldI6pmfbROSaCz1dtJ6uwGLVS6VC7MD89adn5XN/dVpQuITy4UREjjlJaYWTuxj2sTzlFel7h5VUeA4M72mrkXJsYx6Q+SUz/9090jglncp/OjO+Z2CgdqzHd2vPuko0s23eUm/p1YeNRqfx5fmkZ43t0tLuPRXR9ZIWjKBVSatOp89J4G9I7ocHH0HtJVTRKyxtWBaIx/BXGozPJzy8lL6+EDh1sI6ISO0bx3dzN5OQUExysZ/SYLsz5egMAe/ek0at3PLt2naKoqJwRIztb9zt9OovDh8/zv3nb7PZnMllQqarW3zp1iqrTvrKyCn79ZSfbtp4kM7MAs1mkpKScfv2br+qUHMdjQ8ksKmbbmXOk5eRRUF6O2SIyo093EkIaXvntxWkjAHh6ylB2HT9H51jH5say0xixOCdiRFA4PteJbRNKWIQ/b30xA4VCgclkRqlQcOzQeRS1RFlEtAok7USWNbXl/OW5T31cf3MfvvpgOb4B3kx0UJMnqlUQT746iaKCMmZO/owf1zwNgEIQqDAYrTZUnvOBXacoKizjhfemUlRQxvrlyQ71Ux8tKWLkoxWbbV4XGyo4ftGx78iZ6JRqXuk8nQ6+0Xxx8s8aVaO2XjrC/Ts/451udxLr0zR9QWeTmT3e5X3ERGc0el+PY6QaPirpJlRozHOK6Kpf8K9239f53I7WgbQDQ8l3lJfOa7IdTcXPezJKhT/pOQ+3iMnfXxuBYL9HCPF/Fmc4K+rsSeG68rpRscHc/ugobn9UEjE7duAsaxfvY+PSA+TnFGM2W9ixNoUda1Pw9fdmyPhujJzUiw7dXKt4rlSGgEx0wlwV8l1ulBygdiuFXX7PS62m2FDhULtKhCvyXWsLPXUWz/+0nNSsXF69aSRJ0eFo1Spu/qTm9VQhCLw4aTj3DevDot0pzFq1jTnrdvH9w1MJ1jcsHFytVDKlb2fm70jmpn5dWLxHKhM+sH0soX72hRTlFLqvVEhCm8WXw+UDfRv+cGO6nD6kaQZn5V9hPDqTiorLY/uK98XLg1h7Ofw+MNDHmrqyYkUyvXrHs3JFMgMGJODv72Xdp6zMyN33DGbMWPtif9WdItLx6y4V/6+3l3DmzCWe+sc42rWPQKtV8cDM/zboHJuKnL7HyvHoCNklkvbHm6s2sOLIccxXXJhHdmhr4xjZmJrGT/sOWq/D79841u41WRTh1MUcSgwV+PnoOHspnwB9/dcFpaJ5hSnrw2JxjQaQ2Wzhg5cXAnDudDalxQayLuZz+wPDaBUXwrib+/DszLkolAKiRbSr21Gd1vGh9BzQlifu/Irw6ECr7klZaQWfvbHYqmFiMpo5eyqbux8dSVhkAH4B3vgGeIMIYRH1Vx8ULSJP3/cNao0Si0XkhqlVouSCQmDw6M48evuXAIRHBfDi+9Po0LkVP361kZce+YGgUD3x7Z2j+daShKuXPHmnu02w4dbYIbTzjeKfyfNsBFkBzpVmM3PXv3k5aRoDQzu5ycKWh8cxUo1wrSQKVGjMI7ciu8nHU6mT7L6vVLWrdVt1jHaqf7gLH90IYsOXceHS3VQYT7jbHA9XoFRIFT4igj5B7zWqntaNw2JKRVBGIFRTyhctlzCV/YZCGYdSN9ol/QJ06NaaDt1aM/P5Gziw7SSbVySzfU0KedlFFBWUsmTeNpbM28afJ951mQ0AKkVo/Y2aCbMl1yXHjfD3JUjvTfI5aSV+QPuqnOrkcxeJCPDF10uLXqe1tqve5sp2AK1DAjiWbntNTc3MabSNSkFBpZ+lUsfjSjYdS+PJcYPoGSdd1ytMZs7l1L4aHBHgy4Mj+3Hn4J6Mf+9b/thzhLuu0AWp7Le2PgGmXdONOet3sTftAhuOnALgraljam1vtuTVuq25USql37e/rxc5+SXkFzV8wlop2hoS4Hp9hL/CeHQmoaF+BAR4c/RIOr17x1vfP3okg9AwP/T6qgWh666TnB1vv/UHBQVlbNt6kpdfmWjdLggCbRPCSEu7RGho4yIbrmTnzlTunzmMzl0kQUOj0UxGuuuiyuwhx/FYH6dz8rj9h1+AKgdJfbQLDWb18VTr6/GdOjCqQ80IsefnLiMzv5gg3yon8fv31r/iq1A0ruqYq2ioOPI/P66pDWHPqaFUKnj6zSm1HmfUDd0ZdUN3m/cSu8bw4vu2Aq7VX9/1yEh4pOaxnn7rpjptzsku4sapNauu2UNQCHw4975atz/07PU13vML8K5zH3ufmSPbXOW0cgXxoc7R7HMmvYPa8XXfR3nuoKRlc7KoKlqixFTOswfmcl/b0cyIH47g4gVTR/DVP1jLFgFB0KBQBFFc8h0mk3R9Uqmk+aVa1RGlMgxB8ELEhMWcg9F0FKPxKAAadVf8/V9CrWpaNTyHHCMWi2gjdne10idIEv06UXyIlMI93BB1R5MFWO0hOCiGqZCZx12jakNs+FIych6juOxPd5vj4TJe2n5EBkvK5eomlsyti4rCl1Fq+qPWXy7lLBooz5mCKBoQLflofJ+WBFpdiFKpoOe17el5bXv+/upkjh44y/L5O1m9cA8Ws+sFgh2dqDYHZnPTnbf2EAR4YHhfPlu5FYDoQD86x0SQfO4i323ay7M3Dq3RrnobwKYdwNT+XXlz0Vp6tYmme2wUu0+dZ/vJc4T4Nk6gT6VU0DpYmnj/secI7SNCrEKylZEZMUH+bD1+hlFdEig1GPls5VZMZnONY61KPkFxeQUdo8PQ6zQcPp9JQWm53XLClf3W1idAuL+eYZ3a8s7iDWgvC90OS6o9FcBszqp1W3OjurxCnRATSk5+CdsOnGb8kM717FWF2Wxh015pMtO1fd1pE87grzAenYkgwG13DOSbORuJiPCnQ2IkR49ksODXnTz0yEibtv36Sw/JWq2KL2evRa/X0rev7e/4zrsG8c+XFhAbG8KgwR0QLSKnT0ufg9lsYdRox387AJGRAezefZrBQxIpLTXw7X83YTLZv66bTVVj2VzHtb+yXV1tbNrLcDzWRYXZzP3zF9k4RNqHhTCkTRyRfr68tnKd3f0i/XxpFxrMiWzJQb0hNc2uYyQjr4hvn5jaYNsVgjeCoEEUXZ9S5whycng5m9V/7GfJ/J107hlLUg/HxWHlgkV0zJnnoXYivYKY3Vvypr2T8gurM6tEWUVEvkpdwYmidF5ImoqXUuMuMwEI8P9nndvz8l/AZEpFo+lOYMC/0KjrLj9sMp0iL/85yg0bKS9fj87/2ibZV69jJD2vkJvf/4EBHWIZ1DGegYlxBDdyMit3egQOBGBX7jpOFB9iTdZvjAqv20PbUIIiDiIIjq2uCIoQFE4os+pMFIKe6JA5FJT8TFb+Pz2pNW5EEHSE+j97uYKQ63WULcYUNPqnrK9NZQsRxXK8Q9dhMqzDWPSByx0jlZxIPs+m5QfZviaFc6nNN5FVyehBzGRx3Xnfdm0PVJfL0M5atZ2M/EKiAvx4/LprrZVlqrer3gao0W5SnyTO5xbwwdJNlFUYGdE5gecmDOWrtTsbbeMbt0hRGG8uWsuUj37A30fHY2MHMqFXJ+v2135bzdh3/kuQ3pu7B/ci1LdmOotaqeSHzfs4n1uAyWwhKkg6z+G1ODPeuGVMrX1WMn1Ad+79z6/c0l+6odelV2KS0QO1Uik9iA3v144dyWms23mCzXtTubanYxoPs+dvJjNHWv0bM8C+pooz+auMR2cyeXJvVEoFc7/dTFZWAeHh/tx3/1Cuu66bTbvKNJiRozqz4NddTJ3Wr8YC2YAB7Xj9zZuY9/1W/jdvKyqVgpgYKV1j2nTHdA6q8/Qz4/now+XcduvnBAT6cMvUfgRdUX3ss09XsmzpAWtaEMCTT8xDpVKQlNSKDz++zW676m0Aa7srkeN4rIv5+5I5m1cVVfPcyCHc3ben9XVtjhGArpERVsfI4Yv2y2uH+vlQYTKjUTU8NU7SAHJ12W7HMJsbH6Eod0be0J2RV0SltCRaUsSInNEppVTFV7pMp51fFF+eXG6jPbI+K5mzpdm83e1Oor1clwrfFMrL11Nc8l+UymjCQn61iVCvDZWqDSHBP5CZNZyi4lnodIPRaQc32gZBFG0SEa8MCxFXHTjBU3OXWN9QKAS2vyV5pXSa2id7+SW2Ibh+3lKIZkuoq2ywlDPvzKekFO6hb9BwRoRPJFhTU2Dwr47JnMHF3CcpKd/gblP+cvjohhEW+CYaVVyz9VlysR3eoWsQlJKOR1nOJFTaYaj1jyKaz1KaPRKfiOMu6/9C2iWrIGv6GdtJjkar4ppRnXn2I+eXRqtOYekCMnL+7tI+HEWtiqNN5FZ3m+HBDsnnLnLrZz8y72EpPPrK8r/VOX4+FlGUh1BGq9Af8NENx2S2cNszczmTkYtCITBpRDfGD+5Mu9hQrp3xkbX9x09PoU/n1hw6mcG8pbvZuOckAL06xTDrhVtcbq9nPHpwNnIcj3Vxx7xf2HHmPMPbSanXs2+eYLO9/VvSeP162iQGt4mz2fb5lh18vEH6zfrrdOx68m/Wbf+YI837c4tKycgrIrFVKEqF5CxzJJUGIO3iMAzGYw61dTW+3jcSFTzb3WZ4sENm3gvkF3/jbjMASIg+hNKBqP7zuQUs3HOYlAtZFJaVM6hDPA8O7wdAUbmBwjIDYX4+TdJSu3b109a/gzR6Fg9+uUH778w5ziuH/kfhFdojfmpvXu1yG32CbFNObtz4GrkVVSLFm0e6NjXdHpdy7qasfDn+fs/g5/t4g/YtKp5FfsEbeOnGEhJc7++phr+j8o96I0aSz9oqvrcK9q/TIVLJ4JdsL0DLX7wXgKggeaWHVOdokRR6VGTMp7V3AudKU9mZu5aduWsJ1ITipw5EJTgmy/K3tnWHCl0NqJSRtAr9kaLSJWQXvInRdMbdJl31qFWtCQv4J3qv65q9b4WyFRbjcQSLtDplqTiIKmAWAKKlGMHJkkUFuSVsWCKNybW/7+XYwXM12nTqFceoSb0YNK4bPr6ur9euVrpW3LUhmMyNV9324FqW7T9G2/DgOh0iAGZLjmwewgBUl1PxVEoF7z01kZmv/Uh+YRkLVu1nwar9NSIGXpq1lHKDEWO1tIaIED9ee7hmfror8IxHD85EruOxLo5fjvgY2b7hFaR8tVrr38UVtikvM0b0urJ5g1G6UKC9obQEDaC/KmZLy4rmmb/jIG/+sQ5TtfS82JBA69+7Tp3n798v5tXJo7ipT8PSCZ1J3+D2kvbIgbmkFlfdnwqNpTy1bw4PJYxjWmzjIytcQYVxLwBqVfsG76tStbU5RmOp90nm6AXb8NBOra7eyImvT71d67a8imzynCDIejXi6z0evdcY8ornkFP4MdAyShe2JFTKUIL8HiPA5w4EoW5lf5fZ4H0n5fl/o9LRqvaejqCUdAQsxkMIqqY/pBjKjGxbc5i1v+9l76bjdvPCw6MDGTGxFyMn9yKydfNOvNROOEdnIYoGzOZLDoVbe3A9ZRVGcopLOZaezfztB3n95vrFiI2mms4+d6JWxVj/bh0ZyLev385rs5ez94hkp8ViW+miqKTc5nXfLrG8+tA4Av2aJ93WMx49OBM5j8faKCqXKkgFeTe+ghSA9opUma5xdTt1HUGllE+ZULmU9fZQk5bktNqReo7Xfl+DVqXi5j5daBcRwmuL1ti0GdQhDl+dljWHT7rVMQIQ5RXEl30e5q2UX1ibecD6vkW08O8TSzhedAGAZzo5VzaisVguawGJjSg3V6lnZGminlC9jpHcYtsQHHuCdB5cg9l0ioryP/HSP+xuU+pFENQE+T5IgI+Ut5tf8j15RV/JJr+0paJSRhLoez8B+hkoBPdq+6h97kKhTgRRuiYotUOrNip80ej/0ehj791ygrW/72XrimTKSmuKtXn5aBk0tgsjJ/emc5/4GqVfmwuVMgxB0CKKBrf0fyVG83nPg5hMOJKexYNfL0SrVnHfsD6M696h3n2MpvPNYJljKBVBNa4xESF+fP7iLRw8foFV246RfCKdzJwiSsqkMeqlVRMS6EO3DtGMuiaRHomtmtVmz3j04EzkMh4rQ/kduecHenmRXVJCXlnDK0hV1yYJ09efy99QVMqmO1echcnkcYzIFbO55Qjjztm4C6VCwXcP3EJStBQocKVjRK1U0jY8mJNNqLznTHRKDa91uY32vlH8J3U5lmoKGisv7gMgrSQLg8VU2yGaDYUiBLM5A4NhM95eE+rfoRoGw+bLx2jagmm9jpHCUtsJh5+3tpaWLZ/3u/3sbhNsMBn3UVr4dotwjFSiUEjCskG+DxGov5/8kh/IynsJcH3FkKsFrUbyMAfq78XPe7LbIkTsodT0t/u+Ste01J4X7vrK5rWgEOjeP4GRk6Vw3oGju6D1ksPnIKBWtqLClFp/02bAaDqHTtNyRdeuJnrGRbPzDTs1FuvAaJbHgxjUvTrdtX00Xdu7ruJV4/GMRw/OQy7j0ZFIkUo6hIWQfbqEjalpAEzpmlT3DpcxWyysPXHK+rpnK+ePb5WMigdYxGIsliLrHNWDfDBbWk40/sGzF+neOtLqFKmNcD89KRfktTB8e9ww2vlG88qheRQZbR2plZEj7karvYbS0t8oLvnp/9k77wApyvOPf7bXu73e6b13pAooAgpiBTv2bmKLJYmJml8SEzUao8bEXmNFsQICVkB6lQ7Sjmtc39te5vfHcI2re1tm9pjPP9zOvPO+3+P22Z153qdgMp6D0TitXde5Pd9T43hXnKOF55T20qZjpMrZOFQ20RT9PH4FESHO01Ec7hWUVz+P4hRpG7XKQoL5XJKsV2HUj5BajmR06ZnB9AtHccZ5I0nLskktp1l0uh6yeRDz+g9JLUEhDHz+g1JLqCOUhzE5odijQqSQiz2GYouzBvRh5cHDLN29D4Bv9v1SV4i1NZ76bhWF1fXdQM4d1HaEW6hoNfJKvfcHCtErjhGZEcAfKJVaRLvx+P0kW9qO5KrxeMIqvBotTmtQd+SXGvlFUSVYbsTpXAT4OV52JWbzBVhMFwKg0w9F06CFeTBYgde3DafzExzOj4AAoCbBemNYGtp0jPgCgUavNWr5d5XpLAhx2MKqNnWmuOIBalxfS6xG3qhUBizGaSSaz8dqmoFKdeo6HedcMZ7pF46m31D5P5wZtH1xsFxqGQB4/fullqAQBl6fPB7oAfTaPm0PkiGKPSpECrnYYyi2eOHQQbyydiMHy8R0hNs/+oxLRw7loqGD6J/ZuJ11IBhky7FCXlm7keV7xd91XDfxO3dij24RUl+P9kQNMrng9R9Grwu9qKNC9BDbY8fP5mluso09hccJCkKLXVbdPj+7C47TO1M+xYcbkmtK5cUxd/CXHe/zbcl2qeU0Qq8fTpLtD1RWPQoEcToX4nQubDBCe+JZydNsoWxb4m/R60c2OR4KbTpGLAZ9o6gRu6tp/r9C89jLrw/r+oB/X4SUxIZq5yeUVPwOgECwSmI18kSrycJiPAOr6SzMxsmS1w2RC7c/coHUEtqNQRf5nbWOIpcbeYWOIZdIBwBDgweG/OJK8jLjo56YYo8KkUIu9mgCFmhVAAAgAElEQVQI4eFdq1bz33nncembYip4udPFOxu38s7GrWgaPLjdu2gxTp+v0WZnri2Rf5wfvQ53ciqODCidE2VIvBXFnTG4D//9di3PLlvNHdMnNAkW8AeCPPHVD5TVOLlp2liJVLaNUaPn/4ZexZsHvwHg5V+WNqo9IiUJ1lvQaHKprPoDgSZ1Kv0IQk2TazTqdJKS/oTZdH7Y66vDnkFBQUFBQUFBQUFBQUFBQUEhTmk7YsTYOGLkl+L4aaskNV73UqklxIRg0E5RxX3YnZ9JLUVGqNBrxdBUo34UZuN4TIbx6LU9JNalEC56Oe1QK6H7cUswaJdV166GIeYX3/MKQ/rmMHvyIM4c148EGRddV+xRIRLIyR5DTffonpLMwmsvB+DBL5ay9rBYRDbQYAe4yt24XuDEHt14cu4sUttRL2HH4WIcHi+j++Th9QUw6tt8dADErlFqlZmg4Gx7cAyQSw0ZhXrk1iK7La6bMpqvf97Li9+uY+n2vYzpIaai7S0q5U+LVrDmwBEOl1YyKC+T+WOHhrXWhxN/W/ezJkqdGBf0OAOAvok5PLL9XWr8oXe3igZm07mYjLNwu7/G7fkOAK9vJ8FAKYLgQqUyotakotMNwmg4HZNxFiqVPiJrt/nplpdio6C8vgjo6j2HqP2slahjZlxhMJ2Pwdyx/tAe50d4XIsirCiyuL3bKCi7Bd8pXHROo05Cr+uNXtsHva4PRt1gjPqhqNWJUktTiAJimLMaOeTFBoPV+Pz56LSxbZOqED4e306pJTRAg17bq9GR7XsL2L63gKfe/JbTR/XinMmDGDe0O2qZ1RlT7FEhEsjHHpvaYnvItYn3G29dMY9N+QV8sXMPW/ILKbTbqfF4Mem0ZCRYGZ2Xy+yB/RjTtX1daP795Wq2HiwEYGSvXH71n0W89Ov239PqtN3w+HaF/PtEA28nc4z4A0GuvPs1hvXP47e3zZRaTofwBeLLMWI16Hntxnn8ceEyfthzkMOlYsvrXQUl7CooAeCMgb3480Uz0GvDK76abUoOW297GZfan6+mPIKAPNJpAFQqHSbTbEym2TFdt03HSL/cdNbtr3/j5pdV8b8fxb7HV5wef90zvj/+BeXeEkYmTaKbJfpFmLS6YegMUzt0rd+3C2TsGKl2fERRxW8QhNjXnTHoBpKZ/Oe6nz2+vfj8B/EF8vEHigkESgkEKwgEqwgKDgTBSVBw12sVAggEAAFQoVJpAQ0qlQ61yoRaZUaltqJWWdGok9FqxCJKGnUaGk06Ok0OOm0XdJo8xQFyiqFSGdFr5dMJw+P7WXkQi0Pc3p+lllCHXtu90W7L+GE9WPfzYQKBIF6fn+Vr9rB8zR5SkyzMnDCA2aeLLUF7dUlracqYodijQiSQiz2ebIsdYWReDiPzIlP4dOP+fF65cz43P7cQrUYdsmNUTo4Rj2+P1BIiinBilzoQlN4p3FF8/iNSSwiZ9AQLL1xzPgdKyliz/yhFVXaCgkCmzcr43t3oI9Oiq20hFpOV18aHFDR0jDT7vzGiRy5vfb+p0bG/L/oOgD0Fx5k3figD8jLQauKjXMmOqg384tiFVqVr4hj55976sKWrut9Fqj78VmMqTUrHr5XtA7fA8cq/UG7/d8xXVquspCU9SLL1GhqWyDEZRmMyjI65HoVTE6NhpGwexNzen7GaZkktQyFEPD55PIgBGPWNQ36fvv9CKqqdLP9pD4tX7WTnAbFAXlmlg/99tYH/fbUBgL7dM5g9eRAzJvQnOVG6QtKKPSqEi1zs8WRblBq1Sl0XJR4MCiE/hMspfdgfKCQYrO40m1k6rYb3/hVekwepieconl4ZqfTKiE8niELLtBkxMmVQD5IsJiodTfOOFq3bwaJ1O9Bq1CSajBh1LU+34FmxYrZWHXsHypI/1H9wlHrFG7wsY9O2oPmuX+p+9gXDj4JIyvgOtSa7w9erVTZAXn2wBcFHYfmvsTs/jfnaFuNUslL+gTaM/1MFhUhg0o+g2vGh1DIAcHu3Si1BoQO4vdukllCHUd80+jM50cy8mSOYN3ME+cWVLFm5k6Wrd3O0qKJuzN5DJew9VMK//vc944f1YPbkQUwa2RNdmCHEoaLYo0K4yMUem7NFKZk1qh83/OtDjpZWcs0/32fexNAcN3Jrj+vx7VU20WSE1xdf3TcVOj9tOkZ0Gg0Lpo7kX1+uanGMPxCkvKb14kolVU3b60iB0y/qMGutUV9Lo+0d1vV60xxSTXMipCZ8goKLgtLrcLi/j+m6KpWe9KSHSbZeG9N1FRRaQk43r27vBmpTwiLFpXe/xqzJAwC45sJxbY73eP1cds9r/PF2sfXj8AHhpRI0nC/cuSJNJLQFhRpZhXUb9cNbPZ+XmcQNF03ghosmsGN/IUtWi6Hxy3/aQ0W1k0AgyMpNB1i56QCJViNnje/POZMGMqh3bJzYnd0eFaKLnOyxLVuMNRdNHMLYfl34paicnlkpdEkLrY23Qdc/Sso6htu3XXGMyISgUBN37XoVYksgUITbsxIAv/8AwWAV4MdqvQGdNjpO13aVlr5u2hh+3HmIzQePRUWEFAhC/ObkSYEgeDhWejVO98qYrqvTdiUn9SWM+iExXVdBoTUMuoGoVAYEwSO1FALBKry+/eh1fSTTUJvrHKlIgUjPF0kioc3l2YQcioWqTtwCGPWD233NoN7ZdQ6Pu66YyoadR/h23T5+3HSAskoH1TVuFi7bwsJlW1jzzr1R0X0yij0qhIOc7DEUWwTYVXw8YusPyExvcszp8dElLYkuaUkIAlQ73SSaje2e06Drh1yKIwN4ZBjR9dyb3/HtT3tZ+MJNfLJ0Cx9+tYmCkioSLAZmnzGEWy6fXDf2rU/WAvCfd36sOzZhVE+e+O2FLc5/+Fh53bUbfz5CRaUTo0FHdkYiZ08dzPzZIxuN/3TZNhZ9vYVD+eJ1ep2Gwf1yuP6SCQyMoLPb64u/Ll4/7T/Cyr2HuHrSSDIS6zfYj5ZV8sgnK9h0+BgZCVZ+PWMCs4fLyykYTwQCJVRW/RGn6wsg0OS8yXh2I8eI2/0NNY63UKl0pCQ/j0ql6/Da7XKMqNUq/nPzBTz07lKWbY3vsCeLNpEqXxnHXIcYbBsrtZy4QBB8HCu9LuZOEZPhNHLTXkWjjl1lZgWF9qBS6TDpR+L0/CS1FABc3nWSPogZDTo+fu5G2c4XSSKhze1dHyE14VHb6lalav+DTkM0GjWnDenOaUO6c/9109mxv5DPvt3Olz/uIBiMXXV7xR7jhxqvlwmvvYjdKzqxPrzoUkbnNO2Q0t5xkUBO9hiqLZ73ytsRW3/v7+5ucuzm5z7irXsvA8ROlHe9+Bmv3jW/3XOKxZG74pVJ50K5prqVVTh4+b1VLP1xJ2eM70eyzcy+QyVYT2qVPne6mMo0anBXquwu7n/sk1bn3bzjKL/568eAWKR1xqQBdO+SisvtY/PPR/H7Gz90PvXyChYu2czEUb04a5IYNep0efnqux3c9tB7/POP8xg+MDJRnB7fjojME0u+3LKbTzbu4NwRA+ocI75AgFvf+JSDx8sx6XXkV1TxwAeLybBZGdNDXhGv8YDff4CS0gsJBErafY1O1x+XewkAZtMFmExnd3j99jUjB0x6Hf+4eg4bDuTzzg9iV5q1+45S45Z+hyYUck3dqfKV8WPpYjKNeQy2jUEbhmcpMvjbON/uP1NUKK54AIf725iumWCeQ3bKc2FVZw8EBc5/9i0GZKfz+PyOG4mCQnOYjZNk8yDmcK/EZrkionOqlH7sUcMRYydzS5iNEyIyz65fivlm3V5+3LSfQyd2J2NNZ7fHzoJVr2fbzXdwzF7NpNdfCntcJOhs9hhJTPrG98cdabRg0A2SjWPE49tHMGhHrU4Ia549lR/yc8WbXNTj84jo8vkD/LT5IG8/fS0Gfcv3/LYEU6N/W8vYCwSC/OX5JXVO6lf+fhW9ujboJHaSf2vb7mMsXLKZy+aO5o4FUxudu+jsEcy/42X++eo3vP7kgnb/Xq3h9m6PyDyxZMuRQrKTEuifXR9d9emmXRw8Xs6MwX148rJz+Dm/mCv/8z5vrdykOEZCRBC8HC+7ss4potMNwGg4AwCtNoeKyt83e51Gk4NO1w+fbw8uz4rYOEZqGd0rj9G9xD90UBA4WFJOSVUNdpcHt9ePgEBptZNnvmz8RXPPuacDkGzt2M5UpBidcjo7qzfiDjh5+/AzAJg0FlSqxh/2z+9/uMmxUPjToJdbPOdxfoSr5gUAAv4DtOUYSc3J77COcCmvfo4qx3sxXTPRfCHZqc8gt8KzCgoNMRsmA09ILQPgRDRXZOsauD0+AB56+nNWbz6I0aDlwhnDuf7iCTT0mcy87nlqnG4EAZ544AIAJo7s2WiuGoeHGdc9xyf/vomXP1jNd2v3IgDzzx7JTZdMbDT25PkazrXnYDHXPvg2bz6+gN7dGod97z98nAX3v8mrj11J/56ZHC2s4NWPfmLzrnwqqp2kJ1uZe+YQFpx/WqPrrrj3dS4/dwwbdxzhh/X70Wk1jBvWnXuvP7PJbl1r2tpLUHDg9m5qe2AMMBsmtj2oGWoLsC5ZtYulq3aRX1zZ6Lxep2XK6PBqbIVKZ7fHzoamnY7X9o7rKPFuj1eMGtaucW6fnzKnk93Fxymyi7X2hmRn8uvTxwPQK7X5DoqBYJCSyhoykqyUVjvw+puGtbeFUT8cu+vLkK+LDkFc3vVYjGdILaQJV10wtlWnSKjs3F9EYUkV588Q3yONnCLNsHzlbgDOO6vpeyrZZmZQ32zWbz1MZbWTpAh0IZNLi+xQKLU7GNo1q9Gx99ZsRaNW8+CcqWjUaoZ1zWZo12y2HlXqp4SKw/k2/hNO1CTboyRYb2p0viXHCIBeNwKfbw++MAtph2WBapWKXpmp9DqpZ3O1y93EMTJjmBhWmpMibZusobZxjEmZyvry7+qOuQKOJuOaOxYJvO7F1FTe1eCIFrUmk2CgGJU6AQQQBDsAOv1paDt44xouTo9YbPd41d9juq7VNDNiThGNWsXnd0bGs62gcDJGw3DUKitBQfrC0oFgGR7fTgy6QRGb84PF4sPC7VdM4cb5E/l5XwGPv7yc7HQbs6fWr7P01dtxeXycueBfbc750NOfM3PSAK6cO4aKaieaZnYfW5uvX49MBvXJZtHyrfzm+umNzn353Q565KXSv6fYZt1s0pOeYuXRX59DapKVrbuP8dh/l9KnewYA44fXt5F86tUVXDpnFC/9+XJKyuw8+uxXvP7xGu64ckq7tbUXp3s1guDr8PWRQ43Z0HZh3Voqq10s+2l3o/a9JzO0by6zTx/Imaf1a+JUijad3R4VokO82mMtD88M/QF/3ZF8HlnyDdsLi9lWINrylF7Nt9W99ZwJXP30+yRZjFTUuHj48rNCXs9okFdBWZdnrSwdI91ym3dOdZT8QtGB3atb09oxzXGkUIz2u/RXr7Q6rrLaFbZjRBB8smmRHQr+YBCbqX6Df29RKbsKSpg2oBeZtvqaIzlJCWyPM8dIvrOMzRX1be/PzY19uQnnCQeqyTijiVOkLbTabgD4A0fC0hCVHI1EkxGDTovH11aKiDRc0uVWhiWNZ2vlTxS78/EEXQSEAKWe+jdxij4DjSry/z1ux+sAmBMfAsBkvQHQUlbYA0vinzCY5xHwH8JR9SCC4MJkvSXiGtoiECyjsOy22lcxW9eoH0ZO6n9QIkUU4gEVWkzGcThcy6WWAkCNa1lEH8TGDBG/ZC48sdvULTeFLbvyWbh0cyPHCIhOyPYwenBXLp41om6+lmhtvotnjuCJV5Zz+xWi08Jk1BEIBPl61S4un1PfbSA1ycJtV5xe9zovK4kPFm9izy9iiGZDx0i/npncOF90QvfIS+WsSQPYvqcgZG3tweGWx/vFqB+CWt36RoXb6+OHDQdYsmona7cfJhBoWkAxOz2RsycNZPbkQeRmhtaxIpJ0dnuUkmqPh2EvPsfqa2/i6TWrWXxAjPi6dthI7h1Xv3nz2tZNvLFVTLU+Zq8mL9HGzSNHc+mg0Fq8xpJ4ssdIMbZrHm9fOY9Z/32d535cA8C4bl0Z07VpDZfRffL48uHrKKmqIS3R0qFUGqN+GHIqwCqXlLuT0emikzavbud3lnAi5eae689sdtOiltRkS9ia3L5tCII37HliTWailYKK6rrX768VoxMuGtP4s97h8RFv2cgbyvfx5O6P615L4Rjx+cSoJZNpVsjXqlVielwwGF5gQ8dzRRQUFBQUFBQUFBQUFBQUFBTinKhV9cxItHK0rLLtgRLRP2E4/RPqw/v8go8Ht11Z9/q6HveTZewS8XX9vh1odUOaRIKoVEYEQfRyabTdSUh+iYqSibjs/8Sc+LuI62iN4orf4w9ErgVcW9R2nclNexWVKrbh1woK4WA1TpfRDvUSUhPvantgO+mem9rkWO9u6Xy/ruMt9gb1Cb/V3xnj+/Kvt75j2apdAMw9cyirNx+kyu5i1uSBdeNcbh/vfrGBlRsPUFRaTTAoUOP0MHFk05DxAb0a5wwnWgzUOKNRWFygxvV1FOYNHYvx9BbPrdt+mCWrdvLt+n243I3TDMxGPWecJrbJmz15EMP758lmZ6wz26McuH3x55zfbwA3jxpDmdOJRl2/t/bmti08vWY1f5p6JgBDMzLZUlzEH79fgS8Y5Koh8kqnEIkPe4wGKWYT84YN5qU1GwB4Z+OWZiNGQCzEnW4TowQCwWCjv3t7UKusGHR98Pj2hCc6Qrg8mwkGq1uN0Nld+T67Kz/A4S/Gos1mUPKV9LGd1+q8vqCTbwruQq3SMy37CbRqU6Slh0ROpg2Ag0fL2jU+LzuZDduPMHJwF3p0ab0eSbi4PPLoBBUq43t35f2123h3zVb0Wg0L1/9Mt7QkpvRvXG+ssLKaFEv4dVhiicPvllpCXSkJtbrp/Web157IcAj3OTJ6jpEki6wdIyejVemwaMUwHIffHrV1hGANakP3JsdVKgtCsP7/S6VOQG+YjNf1RUwdIzWuZdidn8VsPYDMlMcB0GrCf2i6972vWLy98ZdvktnI6t/f2mTsU0tXsmjzTr64cwFPLPmRFTv34/b5GZSbyT0zJzGia06HdTyzbDUfrBND7Jbcey1PLV3J8p37cXi8dEmxcfm44cwfM7TRA8W3u3/h08072XlMDPUvrq7BpNcxKCeD284Yx6jujW9aPH4/L3+/nq+27eFoRRUA/pNC3e+bdTrXTh7VZP6GcwPNzv/E4h9Y+vM+lt93Pe+t3crbP20hv6KKBKP4oXPRqMHcNUOaGjhywWqaSXHFb0+8il170uZwe7fhDxSg1XT8fduQoND09xHCrCcZicJyOq2GuWcMYdFy0b7mnjmUxT/s4LSh3RuF+P7f84s5eKyMB2+aQf+emRj0Wq554K1m5zQbY9OZzOXdhD9QHJO12sJimtHiuV//7aNGr9UqFaMGdWX25EFMHdsbo17qTm7NU2+P0toiRN4e5cCEvK4sGCqmwvVKbpwK9+z6n7h51BjO7zeg7ljP5BSOVFXy7Lo1snSMxIs9RotB2Zl1P2/Kbz518N9frubTNTuwuzwEBYG+Oem8ee+lIa9l1I+WjWMEAjjcP5BgntPs2T2VH7Gl7CXGZvyGNMMASt07WHf8SYL46We7qMFI8cvQdyJ0f8Wxu9BrEpmS/RiaMDoqRopBfXPISE3gixVi95eLZ42gS05yi+Nnnj6QRV9v5fWP1vDIXXOadXi73D5MEfi+dHnWhD2HFFw9aSSfbd7Fnz/9BhC/G387ZxrqBv9Zx+0O9heXMaFPN6lkdghHQHrHiFqdTCBQQjAYene72qKtGk1m6wPbIHqOkQZFaOIFm078oo+mY0SltiA005tZrc4g4N9/0tg0gsHYFe8RBB/HKx+J2Xog3sgmmGZHbL4Hzjmd6yaPwun14fT6eGLxD5Q7nC2OL7U7uP61j0m2mLh+8hgqnC4+XL+d615ZyDs3X8LAE46DjlDhdAFw/asL8QUCXDp2KDqNhs+27OLRT1eg12i4YFR9XuLrKzdS7nBx5sBeAGQnJVBUWcNHG7Zz65uL+OzOBWTZ6lvM/emzb/hiy25uP3Mcw7qITqWtRwt5bsVPdEtN5h+XnkPXlKRm5284N9Ds/CB+wD+7fDVfbN3NzMF9SbGa2F0oRhNZjdJ/8UuNVpOJUS8+KMihs4Hd+TnJCTdHZK7Dx5ruMu07VEKXrJZvrGLFBWcN461P1wGwdfcxVm36hT/c1rg9209bDnLbFaczrL/o8PP5AhSUVMVca0Pszi8kXb8WjSYN04n3bWt0y0lh9uRBzJo0gIyU8NpbxoJae5SDLUJk7VEOjMhqfvOi3OWi1OlkWGZWk3PDMrN5Zt1PFDtqyLTI674w3uwx4us2eJgrO3G/cjKrdx1m8aM38Kd3l3H3Bafzz0U/dmgts3EiVY53OnRtNHC4v2nRMbKt/FUGJ19JzwSxzkGivht2XwHby15t5BjRqo34gg6WH7sTAIs2k0lZj6KOQn1CEFv6HikQC6o6nB5qHB4QoKzCwdoth7CY9VjNBrrnibvtWo2aB2+dyQN//wSAa+57k1mnD6RLTjIut4/9h49jMup46A7xu3No/1wuP28M//t0PceKKxl/ouuaxaTneHkNm3ccpW+PDB68dWZYv4eAX7Z1XtqiS2oS7912GR+u205QEDhnWD+GdW38ubj1SCF9stI4b+TAFmaRJzUyiBjRaQcQCJTgdn+DxRyKA9aPy70UAIN+TFgaouYYyYxDx0iiVrzhL+Bw1NbQavvj9++C2iroKtHzqtENxOteTDBYVhdCFPD9jEpli5qWk6l0vIXXfzBm66lUOjKSHononBmJVjIS6997L32/rlXHCEC31CSevOScutezBvdl/gv/49nlq3lhwfnhi1LB+7dejl4rFpW9eMwQpj/xMgs37mjkGHlhwfmYm9mJHZyXyW/e/4pV+w5z0ejBgNj56ZONO7h49GBumlJfIOm0nl04XFrJos07SLOaMTYo5tXc/IPzRM/qyfPX4gsE+HHvIT799YJGcynUYzWJNwlyeBircnwUsQexDT+Llb0XLt3CmCFd2b63gOU/7eH+G6Y3Gev3i5FKzRXn7AhtzZeRmsDkE+1gn3njWwx6LaeP6dVoTE6GjXVbDzHttD44XV5e+mB1k4iqaGhrmQB256Kw148EVuOZtFZi7KKzhjN78iAG9mr6oCt3rKaZsrBFiKw9ygGjtvnvALdfvJ8RmosyOxG9Y9LKLcoofuwxWhwoq9+V1WuaL3pv0utQq1V4/AFsZiPHqztW2NBsmNCh66KFmEIVoGGxf3eg8sS/5aQaGz/UphkHsq38ZVz+UkxaMc1EjZbvCu7H4Rc3MGfmvRA1pwjA0YIKFtzzepPje34p5p4/i1F+Op2G7969u+7cacO78/JjYpmAtz5Zy4/r91Npd2Ex6cnLSuaisxs75G6/agqD+mTz0eLNvP+5mGbl9QdIS7YyoHcWZ08Nv6C027OZYDB6G9DRpmdGCg/MmdLi+emDejN9UGzb1UcCOaTSmE3n4vZ8j9P1JWb315iM7Yukq6z6G4GAGPVmNl8QloaoWXB6Yvw5RgbbRC+TWWvFpIlObpjOeCa+6rV4PWIetN4oemoNpjl4nO9RXToXvfFsAv59+Lxr0RtDr8zbEQTBR3n18zFZq5ZE88XotNKHmp07fECj14PzMhmYk8HaX452KJ/2ZK4cN6LOKQKQYjHRMz2F/IrGu9fNOUUAhpxwXhRU1lfCPlImXts7s5k6EBmpCAIUVdU0ynFsbv7auU+evyE3TBmjOEVaoXbXqbTqMYmVgMe3A49vNwZd/7Dn+sPt4mfTitV7eP6dHzDqtVw5dwznTKl3nr34/kre/WIjHq/YgezBJz8FxJ2q7nmpvPl4aO2ym5uvpbkunimG5v/q/z7k/OlD0Z/0Hn3otlk8/tJyLvrVy6Qkmrn83NEdrqb/4vti+/n2amsOh3ulbML2rW2E7d93zZkxUhJ5EsxzZGGLEFl7lDPZCYmkmsxsLS5ictfujc5tLS4i25pAokFe9cPiyR6jQaXLzdsbttS97pHSfCRgt4xkfIEAZoOO+175AnsHay9pNRnodeLDotfX8TpVkSIQLMfpWYPZUJ8OHBDqHwyFJul44muNuv59XOU9RFbSGKp84mbqxtJnGZN+T8ha7lgwlTsWTG1zXM+uaaz66Dchz9+7u9iu99G7m4+QOZmp4/oydVzfkNdpLw73N1GbW6HjyMIxYp5Pdc0L+P0HKC27DqvlqrrIEZ3u5AgcPx7vJuz2F3C5lwBgMEzEaGjZadUelFSaBoxLnd7o32hgMM9HEFxo9Y3bIOkMU9Gb5uB1fYGr5j8AqNVpmBMfiJqWhtidi/AHCmOyVi3JCTfEdL2WyE5qGiKel2xjZ0EJFQ4XaQnhtSbrlta0haVRp8Xrb9zO+nBZJe+u2cqmI8cAKK6qocbjrRsXbPA9nWwRi3oVVDT1uh+rFJ0mucmNC4s1nP/kuU+evyE901tuq6oAeq1YzNOoHymLneoqx7tkJD0a1hzvPX1t3c9Tx/ZpcdxNl0zipksmtTmf1WJg9fv3tjmuvfMBmBqkcp0zpeku1oBeWbz2tyubHD+Zd/5xTZNj18+bwPXz6nc4azW1V1tzVDne7fC1kUStTsBiPENqGVFDr+2BUT8SkEsUV/j2KHdUwB1jTuMfa1aRlyhGuQ7NyGRrcRGvbNnIHydPa3KNLyhGXPmF1iOv2jsuVDqLPe493r7CmrWUORzsLj7Oy2s3UtogmnZan57Njn/oUtFJev9FU1m/9yiDu3U8isxsED8/5eAYATGVqqFjxKIVN4qMmmTK3DvJMZ9Wd67UvROLNhO9uv5+0aRNZUz63XUpN1/n34pN352+tgtj9BvEJzWupVJLUGgGhz8aBcx0gxgAACAASURBVOdDQ6XSkZ76JsXH5xIMllHjeJ0ax+snztZvMJdV3IogOBGE+uLwWk0eqcn/DltD1Bwjg7tmcuvMcXWvE0zy2i2QCrU6DXNC8w8ICcn/xmucg9+/E7UmF71xVocq83aESsfbMVmnFoN+MAbdgLYHSkRt4UlVBNotmPVt1+LYerSQa1/5CJvJyBXjxZ3wflnp2ExGyhxObn/r00bjc5MTmdy3Ox9u2E7vzNS6Iqo7Ckr4eOMO5o4YgM1kbHH+hnMDTeZvSEshtgqNsVkuksmD2Puk2R5ErZK2In60WbZK7HffIy+VwX3lXeDSHyihxrVYahkAJJjO6fTdv2wWsQ6AYo+x45phI9GqNfxz7WoAjtmryU1I5P7xk5k/sD7K7OHvv+H9HdvxBESn/GUff4D2RFTmqOwc3rvwklbHNRzTEfwnarx1Fnuc89KbYa2faxM3UBaMab04rkGnZdKgHhSWV5NEx97LFqPoIKuseb1D10cau/NTMpL+hEpVG00r3u8NSbmWLWX/xaLLFouvenayq/JdRqff3ew8qUbxXnZi1sP8WPRHEnRdyDaHV+egs+LzH8bj2y21DIVmkEPECIBW25PMjCWUV9yJx7O6wZlA3U/BYOOIe6NhCikpz6FRh99NKWqOkdwUG7fOHB+t6TspavSmOehpX7hbpPD5D8e8dVaCKbziTZGkoKKavpmNjSm/ogqjTkuSOTY3s2+s2oTb5+fdm8+nX3Z6o3PrD+Y3e82Tl5zDVS9+wKOfrkCjFr/Qs20JXDtpFDdOaRyR1NL8Lc2tEDoJ5vMoqXykkQdbCoLBauzOj7FZrpBURzRweXxUVDrZd7iERcu3AvC7W+TzWdISVY53JH9f1JJovqjtQXFOgllsq6nYY2RINBg4+Ku2I76uHDKMK4cMa3XMo1PO4NEpbUdItHdcqNQWAJX6fVGLlPY4PDebJ+eK0Q42o7GN0SL/+nwVj119dtsDm8FinAyASmVEEKR/CAsEK6lxf92kAUD/pPmoVVq2lb10ol1vFiNSb6N34rmtztfVOo1hqTfyQ+HvmNXlZWx66VPF5Ua1s+VNuM5MUAhS5K5Eo1KTYbShCqe9X5So8TdfgFkKtJo8MtIW4vGux3miFpTXu4FAoICgYEelMqPRZGHQj8VsOh+DYVwbM4awdsRmUohb7K6vYr6mSUaFuBZt3smUfj3rWpNtzy9id+FxpvTrUedwiDa1RSEzbU3Tej7ZtKPZa5Zs38uR8ko+/fVVbaa7tDR/S3MrhI5GnYLFeIYswkTL7S9is1xOWL11ZcjegyXc89hCDHotV50nOv/Omijf+g2CIIamVta8IbESEa0mE7Ox/Z+9waDApl1H2Xu4hGqHm0AgtDa4t186OVSJEUGjFj8PFXtUaIggeGRjixC6PTbHFaNad0Q1RKVSYdBoyEiwMrpLLkOyW25r+dLStc0e353ftKti+9cXnS9mw0Qc7hUdnieSVNW812xnxL62C1tNiemXNI9+SfOaHB+cvIDByaHV1jqVqHZ+LLWEmLKr+igAf9j2NkVusaNQT2sWfx16NXnm1jMCbt0QflpIKBz3SNu1rzkM+jFhd5lpJypOFBJSHCMxxmV/JuRrTAl3RkFJPQ73t1GdvzmM+qExX7Ml9haVct2rHzGhdzeq3W4+WLcdg1bLr6bHznlzer8eLN+5n7vf/YLzRogFhpxeH9/sOoDD423WQbPmwFGSzCYshrZTdU6ev+HcQMwcQO3F5fBQftyOx31iV6+ZbgfN0XOAtCkVSdYFsngQ8/r2YXctJsF0TtuD44hh/XNZ8cavpZbRbmrrGPibadEuBYmWi2lv94u9h0v4/b++4GhRRYfXk8oxUotijwoNqXK8KxtbhNDssSUenhmdekHLt+zj4olN79N0EUittZqmy8Yx4nB/i89/CJ22u9RSOj1u73a8vr1Sy4gp/9wjRsjUOkUAfqkp4uk9n/CPEa3XWdxeeSia0hRaQHGMxBin/YmQr4mmY0TAH/M0Go06FbUqvIKmkeTJS87hnZ+28MqPG/D4/AzOy+SemZMYeKJuRyy4ePRgql1u3l+3nYcXiR2Lki0mzhrUm7vOmsiVL33Q5Jr5Y4fw9Y59TPv7S42OJxgN9M9O564ZExnRNafZ+RvODTQ7vxR8/dF6Pn1zFQd3Fzbb+rEtFu97PAqq2o/FOBW9tjte/yFJdQCUVz+rPIhJiCD4KLe/ILWMBqhJslzVrpHVNW7u/NtCKqpbb3XeHDqthj7d0hnSR/q6L4o9KtQSz/YoBXPHDmTepKaOkc0HjoU9t9U0i+KK3wORLajbMYJU1LxORtIjUgvp9FQ53pJaQsw5UFPU7PFtitNDtiiOkRhjTvxtyycFP8FgKT7vGgK+XRjMl2KyRLdzi9e3py7cO1ZoNeEXx4kkJr2Ov1w0g79EcM47z5rAnWe1HHHy9k1Ni8ddN3k0100e3ez4T+5o3F3jx72HeODDxcwa3IehXbLr2gEHBYFKp5tFm3ZyyxuLWHrvdSSZjSHPD3Df2adz39mnt/g7RJqnHviAZR9viNl60UFFkvVqSiql70Lh9m7F7vpKeRiTiCrH2/j8R6WWUYfFOBWdtmu7xi76ZludUyQ3w8aCuWPp1SWdBLOByx54nYQTnynP/u5i/IEgRaXVLPtpN9+u20e/7hk88+DFWExtR7JFH8UeFUTi2R6l4IppI5s9/tCl4Xdt1GoyMRvG4WxUWFE6qhzvkpZ4D2p1YtuDFTpEMGin2vGJ1DJijk1nBsAd8DY6nnjiuIL8qHWMyCuOvhNjst7ernGumudwVj+BwTyPaPYE8Xh3RnH25qnNM40F/mAQjbr1UNWORCZIzUMff82Irjk8cUnzN9nd05K4972v2F1Ywrhe8r35qmX11z83corkdk+je98sUjLi70bFZrmM0qrHCQrSF7IqrfwrVtMMAFSKHzxmBAUHZdX/lFpGI5KsV7d77E/bDgKQlmThrccWYG7QGtmg1+IPiNXh+3YTo+oG9szijLF9+XjFVh5/dTn3PvEJ//7DfNQR6OoVLnK0R8UWY0u826PUHCwuJ7+0ii7pSXTPSI7InAnm82TjGAkG7VTUvExq4j1SS+m0VDneJSg4pJYRc87LFYuCvnhgSaPj5+cpzUmigce7HkFwYTR0fFO39okx/p4MFRQUFBQUFBQUFBQUFBQUFMJE2baQKSbr7Xic7+GyP4Uu9f2oreMLHIna3C0RqzZtlU43B0rK6ZXReseWeCMQDFJa42i16Ormw4UAJFviI1xv6Yf1dW7u/MvFzJw3BpUMdps7glqdiM16ORX2V6SWgtf/C5U1bwKQbL1OYjWnDuXVz+MPHJdaRh06bRespvYXaTxcUA7AhdOHN4oWATFixO5oPv3ywjOH8cOG/azZdojPv9vOedOkL7ItR3tUbDG2xLs9RpMjFZWAGF3bM7XpvdK/v1zNyp2H6J2dxv6CUiYN6s5ts8MvTJ9gnkNJxe8R8Ic9VySosL9MsvVGANTqpt0BFTqOWN/nv1LLkIQFPUQ772XNYkvlQVTA8OSeTEgbENI8qYZE/j7smsgLbMD9W16l3FsT1TWiTWnZtQSDZXTJLezwHIpjRLao0GgH4PP8GNVVfP6Ov3k6ij9QGpV5n1vxE0FBIMViosbt5dPNO3F4vFwzcVRU1pMKjVrNtP69+HLbbsx6HcO6ZqM9kS5UWuNk1b7DrN5/mOkDe9MvS171XFpi3458AKbNHcGs+WMlVhM+KQm3UVnzJoLgk1oKpVV/ByDBNButpuX2jAqRwev/hXL781LLaERKwq0QQlJmreOjW07TByWzQU9ltZiW4nR7mzhOZk0cyJpth1j+0x5ZOEZAfvao2GLs6Az2GE0ueVPceCtzONn7u7ubnF+z+whv/+Yy1CoVQUHg6qfei4hjRKNOxmKaRo1rWdhzRYJAsLLufZJme1BiNZ2LaueH+AOxf9aQExPTBzIxfWCHr0/RW+mfmBdBRU2x6Sxx7xgRhOqw51AcIzJGEOwIRLcwalCwR3X+5ggEy/AHiiN+Y1jj9vLV9j1UOd1YDDp6Z6Ty+3PPYFKfbhFdRw48Mf9sXl+1iSXb9/DVtj24fOKui81koE9mGg+fdyYXjx4sscr2Y68QCz0OPa2XxEoig1aTTaL54rp2rVISDIo2XlL5MDmp/5FYTeenuOJBWTyA16LRpGGzXBbSNeoT7bubqxFiSzBScLwKgOIyOz1yUxud75oj1iDYfzQ6DvCOIDd7VGwxdnQGe4wmNR5vq+ezUxrU+RIgKzlydb9slstl4xgBKLe/CECS9Rq0miyJ1XQOBMFDadVTUsuIe2y66HfytGpjV/8xGgiCNyKf9YpjRKb4PCvxeX5Co43ug2Ks0lpOxuH+DpulaWeWcHhw9hQenD2l3ePvmTmJe2ZOiqiGWGHS67h12mncOu00qaVEBHOCkeoKB7Zk+bRxDpeUxF9R5fgACEgtBQC78zPspnNIMM+VWkqnpbLmdZzulVLLaESy9UZUKkNo1ySaKSqtrnOANCQzNZFdvxQDsPtgcRPHSCAgtuC0O6T5bmkJOdljrS0Cij1Gkc5ij9HCHwzi8beeyuL1+5n/2Ft0z0zhQFEZNrORB177qu7836/teJclq2k6Wk0m/kBxh+eIJLX3wyWVj5KTKqfWzvFLRc0r+AMFUsuIe2wx6GJj0ZqivkY0ESK00a84RmKMvfymNkYECQYK8Pu2AwJGc3R3FgRBmj7y1Y4PIu4YUYhf8nqksbPCQcFh+ewyh4te2x2b5WKqHNGrERQqxRUPYDKMVXbDooDX/wvHK/9PahmNUKsTSe5A94veXdMpKq1m295jXDG7cYvvPl3T+W79PgCWrNzF2ZMahwfvPVQCiLVI5ITc7LG44gEAxR6jRGeyx2hhd7cdkbzgjGimImuwWS6lrPqZKK4ROnbnpzgs87EYp0ktJa7xB4ooq5JXN6h4xabvPBEjguAjEDiKVtuNSKYU1kZHh4u87lxOAbzur9oeBKhUeoyWGzBar4+qHpWq5QKe0cTp+Qmn+0fMxsmSrK8gL06fPYydmw6zfNFGLrh2MmpN6y2W44U02wNUOz+VLDLrZALBKgrKbqVLxodKy9AIIghuCspukUVL2IakJvwKtTr00Pexg7uyctMB1m0/jMvjw2TQ1Z2bOKInLy0U22yu3X6IlxauZsG5YzHotezYX8hrn64FoGee/OobyckeA0ExGkexx8jT2ewxWtR4W0+jARjRKzeqGmyWKyirfg45RHI1pLjiQbpnrUCtskotJW4pqfwjQSG+a1bIhdhEjMTGMXK87DI8nlWYjDNIS32j0bljhf06PG+kNvqVb+IYk5j6dhsjVKhUVjS6fqhi8IGsVkv3oV9UcT/dM5fK6kZBQRpmXzaeZQs3cmDnMf75u4+449EL0Bt1bV8oc7SaLJITbqC8+jmppdTh8qzleOWfyEj6k9RSOg1FFffj8f4stYxGaDWZJCd0zLE+bWxfnnnne1weH9+v38+sSfUV9Pv3yGRI3xwAtu8t4JWPf+KNT9ei02lwuevze2dODK3qfixQ7PHUoLPZ4+yX3oywGhGvX3pnhE6bR4L5HOzOz6WW0gif/yglFQ+RlaJEPHQEu/Mz7M4vpJbRaehMNUa83g0AuD3fNzkXDIZfPDVcFMdIjNEZpkotoRFatXS7ej7/YQrKbiY37XUA2eTdKsQerU7DY2/eyCM3vcayjzewefU+ps0dwYDhYuHclMxEDO1wlHTvK7+Q9NSEO6iq+R+BYLnUUuqosL+MQTcQm+VSqaXEPeX2F6h2fCS1jCak2X6DStWxG530ZCvXXzCevt3SmTiiaZ2r398wE4AbH/kfdqcHfyCIP1C/WzNmUFcuOEMeHWlORrHHzk1ntMd9x8sirEZepCTcIjvHCECV4wMsxmkkmM+TWkrcUNt9pjZVUKHjzOtaXwNxsC36TSRiFTFiNp2Pw/kRZtP5LY7RaXtDqM+Eggeff3+Y6kAlCIJQ+3Nzy4S9goKsqbC/REnlw5JqMBtF489J/S8adbKkWhSk4XdXv8SRAyWUFTct9hgKi/c9HiFFkaXK8Q5F5fdJLaMRKrTkpr2KxTRdailxS7VzEYVltyO3r0q9rg/ds1ZEPT2j4HgVLy9czaad+Tg9XnLSbUwf149LZo5Ep5NHO9LmUOyxc9JZ7bHvX58GwKjVomqmU1RHEQQBd4Piq821640VR0ouwOVZK9n6LaFWmema+TkGnfwi4ORGUHBytORCANzebRKr6Ri9c39Go27apv5UYOHR1Ty9Z1Hd65XTo3k/LdCc2+HosWwAsrPWo9WE1p7YHzhCYZHYkKJLbpvtoVv0eSgRIzHGaY9c2ypzwj1hz6HX9YyAkvCorRp/qGg6WSlPKgWvTkE2r94ntYSoYrNcTlXNe7i8G6WWUoeAX4zYSn8bs2G81HLiDodrOUXldyK3hzCAzKS/xKRmRU66jT/ecnbU14k0ij12Pk4Fe/zypgV0SbJFQJHIkYpKpr/wWsTmC4fUhNvJl6FjJCg4OVZ6Hd0yv0CjTm37glOWAIVlt8atQ0QB+ibmMidnbIxWa93B2xHnlFqV0FExjVAcIzHGJTfHiLbjhW4ijT9QSP7xK7CaziI18S6M+hFSS1KIEedeOUFqCVFGRWbK3zhUNAs5FZkLCi6OHb+S3LQ36iK3FNqmxvU1BWU3Igi+tgfHmETz+crfsk0Ue+xMyNUeE81iqHik/pbJpsi207Qa5JO+bDFNx6gfidu7SWopTfD5D5N//Eq6ZHyEWhX9Wg/xSHHFH6lxLZNahkIYDLF1Y0gMUnbaQqUyoFKFXmxWrVYcI3FJUsZ3uGtexO38HwBa3VC0+jGoNWmABiFYjs+7Cb93HXrTHHT60xCEtluqdRSdNk9WfeQBalzLqHEtw2QYi80yD6tpDhp15HZJFOTHbQ+3nGvYWTDoBpGccD0V9helltKIoOAiv3QBOanPYzXF3+5/rKl2LqSo/B7ZPYTVdk9IT5I2NTJeUOwx/ql2LgSQrT1G0hZ1Gg1WQ2S7CCZEeL5wSbPdR/7xy6SW0Sxu71aOlV5LbtobqFWRdVDFO2XVT1NZI4/II4X4RqvJQ63J6OjVqFQmhDC7kXWOnpgKCgoKCgoKCgoKCgoKCgoKHUCJGIkxwWApbuf7WJP+AYDBfEmz4zyuj6mpuAujeQE6Q3TTDEyG07A7P4vqGh3B5VmHy7MOFb/FaBiJxTgFk34MBv0QJYJEIS5Jsz2Aw7UMr/+g1FIaIQhujpXeSHrSQ6Qk3CK1HNlSVv0UpVVPSi2jWdKSfguIbUEV2odij/GLnG0RRHuMpC0mmSLfMUKn0WDQio8BngZFWKXCYpyCyTAWl2ed1FKaxeleSf7xy8lLf6suQu9URsBPcflvqXK8I7UUhU5Cdtb6sK5XqxMIBMKLGFG60sSY6tKLEQQXtvQv2xxbdXwWKpWFxLSF0dXkXEhh2a+iukak0Wm7oNf2PPFzzxMpQRlo1Rlo1Mmo1VbUKisqtQkVWlQqLSDfLgkKpw4u70aOFNemDsmnvkEtieYLyUz5u5JLfYJgsJrCcrFbQ41rscRqmsdsnESX9PdPvIpc14pTgXp7lJ8tgmKPJ1Nrj3K1RWhoj/K3xfHP/BeAModT0q40tbg8GzhSMldqGa1i0A8mL+1NtJosqaVIRlCooaD0Zhzub6WWElFO5a40nYMAouuizbiPFn0eimMkxpQX9kVvnIE1+bk2x9orbsPnXk5K9t6oagoGq9lfMCyqtUwUmqJS6cUiQ4j/qlV6VCojKpWY96tRJ6HRZKBVp6PRpKPVpKNRp6PVZKDX9kAVao9vBdlQWvU3AMqq/yWxkubR63qTk/JvQLwJPFVxezdRUHY7Pv9hqaW0iFqdQPfMFei0obW2U6intOpvsrVFqLfHU9kWQbHHaHCkohIAfzBIz1R5PBAWlt1GtXNR2wMlRKvJJDftNYz64VJLiTle/y8UlN6Ix7dLaikRR3GMnDIojhG5UF40AI2mZ/siRkrnEPDtJyV7d9R1xcMXkUJD1Oi0XTHo+qDX9cWg7Qsg/qzrH/dOk4rjdlYu3c7OjYcAKC2uxlnjxmw1kp5lo/+IbkycMYjUzPhMqaotFHikZC5u71aJ1TRPbXvJlMTbSU28u85hdyogCG5Kq56g3P4ico0kqCUr5SlslkullhHXCIJP1rYIoj2mJN4OoNijjFHsMXz8gUIOFk4iGGYRxWijUulIt/2O5ISbao9Iqif6BCiv/g+l1U922o1UxTFyyqA4RtrDl4X/q/v59PTZJGhDe+g66NhNvvMXcs096GkZ0OwYe/nVeN0rMCc+BIDJehNNa+AKuGtexlH9KDrDVBJT3w5JR0cQw4nPjfo6CtFHpdJj1I/EbBiP2TAeo2FU3FRR93r8vPbEV3z57hp83tZznrVaDdMvGs1NvzsXkzk+HxJ8/qMcLp5BIFgltZRW0Wt7kJ70R6ymmVJLiTp25xccr/ozPv8RqaW0SYJ5Ljmp/5FaRqeg1hYBxR5lhGKPpyZl1U9TWvWE1DLahdk4GYCs5MfRaaVvdxoNPL6dFJXfg9u7TWopUUVxjJwyKI6R9vCbrfWFUH/T70myjF1Cuv7bks/4svAdBiaO4roe9zc7xu/bQXXp+XXthNSarugM41GrM0ClIhgowe9dQ8B/CJVKT2LaIrS6oR3/pULgaMk8nJ5VMVlLIXaoVDqM+mFYjGeRaJ4r2y9uh93Ng1f9l/07joV0XZeeGTzx7q3YUuIzB7/GtYxjpdcQDx+3ZsME0my/wWQYJ7WUiOP0rKa06nHZFv47Gb22F92yFitFACNIjWsZgGKPMkCxx1MbQfBxqPgsvL7oppJHErXKRErinaQk3IRKFfliubHG6z8EQHn1c1Q7PkBA+gK90UZxjJwyKI6R9hCuY2RjxQ+8e+R5UvWZ/HZAy/nKfu9maqruAyDgaz5NRqPtjTXpcbT6sSFpCAe3dyuHi8/hFPuzn3IY9cNJNJ9HgnkuWk221HLq+P21L7NppXgT1HtQLrMuOY0BI0QnTkZ2EgaTDo/LR0lBBTs3HWbJB+s4sFN0ogwa3Z0n371NMu3hUlr1GGXVz0oto92YDONISbgVq+lM4rvre4Aa1wrK7c/j8oRXDT2WqFUmumZ+iUHXX2opnRLFHqVCsUeFesRI5vNOvApKqiUUtJosUhPvwWa5BJVKJ7WckPH4dlFW/S/szi9OHJF3+lokURwjpwyKY6Q9hOsY2VG1gdcOPYFBbeIvQ15v1zV+3zb83s0Eg6UAqNWpaHXD0eqHIUW+YlH5fUrrrVMGFWbDeACSE27GapqOVDmya1bs5NFbXgdg/s3TuObeWahUrWsRggKvP7WED/4rVkX//XNXMWnmkGhLjRJBjpVeW7djHS/otF2wWa4k0XIhOk2u1HLahc+fD4jduKpq3sYXCC1CSQ5kpz5LovkiqWV0YhR7jBU+fz7VTrHznmKPCidTUvlHACrsL0usJHS0mkySE27EZrkEjTpVajmtEgxWY3ctxu5chMP9vdRyJCOeHCPF7kr22o+x317IYUcJdr8TgBq/G4ffg1qlwqIxYNYaSdSZ6WHJpHdCNn0TckkzJEqsvnnsNS/gdH2GyTidBOstqKLXja1djpHmBiqOkRDYVrWWNw89hVql5vGh70ZaXkwICjUcKjqj7uFB4dRBr+tNSsLNJJrnxbyw319+9RYrl2yn37CuPP3h7W06RRpy97zn2L3lCBNnDOah5xdEUWV0CQoOjhSfj8e3Q2opHUCFyTCKBJNYp8hinIZe11tiTfV4fftxuL/B7vwcl3fTiaPx+fWWmngXabbmUzUVIkdnsUe52SI0Z4/xaYsgH3sMnLiVX384n53FJVS5PQSCoUVZ/GbapGhIC4vaAqyHi2fi9e2XWE3HUKl0WI1nkWC5EItxKmqVWWpJgOgMqXF9jd31OQ73d3VF4WNNgukcEi3i89fxqr9Imj4ld8dIubeGZUWbWVq4ib32jjuRB9q6MiNrBGdliV2VbDp5pKIfL52H27MStTqV3OytgCZaS7XoGGmz0a9C+znqFD+0jRp5vME6glplJTv1BY6WiLsfguCVWJFCrPD69lNUfh+lVY+TbL2R5IQbY9bdZvcWsbDetLnDQ3KKAEw7dwS7txxh99aj0ZAWM9QqC3npb3G4+Bz8gSKp5YSIgMuzAZdnw4nXD6PT5mE2TMSoH4nJMBq9rk9dp5voEsDj24vLsxG3dyNOz6pO4+hNMM8lzXaf1DJOCTqPPT5c1zpWscfIIhd73FV8nDs/EdMeDpVXdngeOTpGagvH56S+wOHi2XF5TyoIPuyur7C7vkKlMmAxno7ZMAEAk2E8Rv0govgASG0akse3D7d30wlb3ITHtxepU5R02i5kpTyFWi1GMNS4FsdVXZlY4Qv6+d/h73nr0De4A+E7sHZWHWFn1RH+u38xANf0nM78LpPRqaP5Pmwbn198jjYZzyS6NtEyimMkTAKCmHu3vWotK0uXAJBr6i6hovAx6UeRlSxWAy8sv1NiNQqxxh84zvGqv1LpeJuMpEdj0vmgqtwBQEZOcsjXZuQmn5ijJqKapECrySIv/S2OlFxEMFgttZyw8PnzqfK/T5XjfUDcNdNre6HX9UWv7Y5Wk4tOm4NGnYHmxE2RWp2ERm2l+S/EAMGgg0CwkkCwikDw+Il1juEPFOD1H8Tr24fXfyAub57bwqQfRXbKM3T+lpAd576bX+fA3iI+/vbBiMzXWeyx1hERij2q1UkAIdljrS0Cij3GiCqXm+ve+5gyhzPka3UaDQMy0wEYkSufemPNYdANIt32B0oq/yC1lLAQBA81rmWN0vRUKgMGXX8MuoHotT3Qabui1eaiUaegUSejUSfQ1AYFgoIbQXAjCC6CgptgsAZ/4Bg+045OjwAAIABJREFUfz6+QD4+fz7+QH5dEdVg0B6z37N9aMhOea7OKQJg0A2UUI88OVBTxO+3vUG+syzic7sC4mfzC/u+4stj6/nrsAV0t2RGfJ32EgyKv6NW21MyDaesY2Rt2QqWFL3f4vl/H3gUTTuKmDkC4gdNUKj3uo5Nnhq2PqlJtMwDIBCsoKTyEWnFKEiCz3+EY6XXYjFOJSP5/9Bre0VtLaNJj8/rx+0K/Qba5fQAYDDFZ8vekzHoBpGX9hb5xy+tCyPuDAiCD49vN54WCk43RoVKpUOFBoEAguBH6p0tKTHo+pOb/lbMIrgU6lHsERR7bIyc7PG9LdsbOUW6JNm4ecIY+qankWg0MPvFN0kwGnjj8ovxB4Mcq6rmy517WLp7H4OyMnj10gsBsBrk//2ZnHA9Ts8qalxLpJYSUQTBg9u7Fbd3ayuj1I0KuQqCJ/rCokya7S5MhjGNjhn0imOkITurj3LXxhdxBqL/9z7iPM4t65/nmZE30S8xL+rrNYdanUIgUIxKwnSzU9YxYtJa8Qt+XAFHs+ed/o55VkenTGFEsvzCETtKcsJNgOZEAaz4zQNW6DgO93ccKjqD1MR7SE38FdHoepDVNQX7dic71h9k2rkjQrp2+7pfAMjpJu/iZqFgMowhJ+1VjpUukCzvV1oEBMGrfOIAem138tLfQ3NiB18h9ij2qNhjLXKzxx8PHAIg3SqmcH92w5VY9PVODoNOiz8YrIsMGZKdyaz+fXh30zYeXrKCmz5YBMDbV85DHWIaqxRkp/6Lw8VzTsF0i2CncIbUYjGeSWri3U2OKxEj9ZR5qnlgy2utOkXyzKn0tubQxZxGhlH8TDJq9Bg1eoJCEHfAhyvgodhdSb6zlL32YxS7W063q/G7uW/La7w+7m5S9LFvPa7T9iUQKCYQkC41Pp77uikoKCgoKCgoKCgoKCgoKCiExSkbMTLUdhpDbGM56jzAXvs29ti3ctBRH1KapEtFo2r9v0elUqFXi6GU6YYcRiRNZLBtTKvXxCPJCdej1WRQVH5XpwolVmg/guCjtOrvuDxryE59DiCi7edGT+7Hvu35LPt4A+deNZFufdqX4/jL7kKWf7wRgHFndK6dBotxCjmp/6Gg7JZTdJdaQavJIS/jQ7SaDKmlnPIo9nhqo9XkAMjOHn8pKwfg8pHDABpFiwAYtVqq3E13nC8bOZTle/fz4y+HAfho68/MHy7/dvdqlZXctNc5Unw2gWCV1HIUOoBe25Oc1Odpbm9eo05Cq8mKw4LXkeeZvZ9T4W1aO8+mMzO/62TOzBxOnjn0+/BDjmKWF23lo6OrqPE3faYr99r5157PeGTI5R3SHQ4W86W4PT/icn9Nku1hpCjAeso6RgBUqOhq7k1Xc2/OyDif3/98NQC+oJcbev425Ha9nZkE87nodb0pKL0Jr/+A1HIUJMLh/p5DRdMByE79N2bD+IjMe+6VE1j0+o+4nF7uv+I/3PjgHKbMGYZO3/xHlNft45vPNvPq41/h8/qx2kyce9WEiGiRE1bT2eSkvkxB2Y2dsoChQsvotF3pkv4BOk2u1FLihyinAij2eGpSa4uA7Oyx1unRM7X5wuVmvZ5ypwuH19vEaTJ38IA6x8iXO/fGhWMExHSm7NT/cqz0KsVJGWeIjq3XGhVcPRmDbuAp7Rg57CgB4JvipjVnzsoawf0DLsKk6XhNoO6WTG7oNYPLup3O33b9P3vnHSZFlfXht6o6d0+OzMAQJEdBQURQEAwYAcWc0xpW1+yna1jD6q7rqmteXbOYFQVBBUElCEoSkJwGmMDkmc6x6vujmNBM6hmmp2eYep/Hx+6qW/ee28ztvnXqnN/5HIAfizaEtVlUtJ5rjjqFHEtaq8dpDRbLNFzuj/H6lmJ3/If4uDvbdXzo4o6RuoiCSDdTDgD73J2zVnq0MeoH0StzISVVT1LheIuuLL7WlQmGigDYX3wB6YmPkBR33WH3mZQWx58fm8Ez93yCvcLFv+/7hFce+4q+Q9RNaFq3RAwmPT6Pn5KCSnZuyq8RapUkkXueuYi4hNiJNUUTm/kUuqe+T37pVVrEVhfAoO8LQI+0T9FJmTG2pmUU7C/n6hkv8tJ7N/DCP75hf24p5116PGedP5rH7lHFznN3FTPptKHcet+ZCKLqyFi5dDs/zFvPji0FlJY4MJn19BuYxWXXncTQkTn1xnG7fLz10iKWLd6My+mjd78Mrr5lMkZj41ua+bPXMO+L1ezbU4reIDF4eA8uv2EiA4a07EZXW49dC4O+b4dei5IgEIBG9UESzSbyKqsotDvomxr+dLlPSnLN6+0lpdE0s82xmk4kM/lZCstuQ9O/6xwIgp6s1Dcw6Ps12c5oGITLu7idrOp4LDzwe4PHz84ew32Dzm+zcaw6E48PuwyAf0if803BbzXnFBS+L1zL9UdFvyplOCKpKW9TVn4zVfZ/EQzmEx93GwA6Xc92sUBzjNShm1n90DXHSOMIgon0xMeIt5xHUcVf8frXxtokjZgRorjyYWTFTkr84Xt1Tz53FIoCLz38JV6PH4/LVyOs2hjxiRbu+teFjJk46LDH78hYTBPonvYReaVXAHTq0qEajWPUD6FH+sdA26aqtTdPP/IlEyYPwWDU8cEbP7P21930HaiWA83olsC8L9cwdsIAxoxXN8hffPALlRVuxk0cSHpmAiVFdr79ai0P3fEhr39yMwBpGeoTRkVWePiOj9i4bi/jJg5kyIgeHMiv5NG7PyYhsWHn6MtPz2fOZ6s4bkJ/Jp42DI/bx8Jv1nPn9W/zj5cvZ9jIlm246q5HbS0euVSvx468FlOsFvKr7ORVNfx3mBUfxx+FRfxxoLieYyQo1z7cqvJ4o2pnNIi3nEcoVKZVTuwUCGQm/wer6aRmWxr1Q9rBno7Luor6UfkZpkT+0v/cqI15x8BzWV2+gwPeiibtiDZe74+E5CIMhlH4A7/jcn+Iy/0hADqpO6KUGVadqTHSU79stQ2aY6QOvSz9AdhqX4cktH9eU2fCZBhBz4y5ONzzKLU/0wUVwjWqKa16Bll2kZb40GH3NXnaKIaN6cPX7y5j6bcbKClsWD07u1cqE88eyTmXjyM+yXrY43YGzMYx9EyfC0Be6eUEgvtibJFGW2I1TSQr5b+IYlysTTlsjj62N1f8aSJ7dg7mxotfxWI1css9UwHwuP38+P0fbN9SUOMYeey5SzBbwkOD+w/O4qm/fsGalerm7PRz1WpVK5duZ+O6vZx69tHc9XDtRnHcxIHc/+f3sdrCS6j+8fs+5ny2ivMuO54b/nJqzfFzZo7hqukv8Ooz3/HKrD+1eI7V6zGv9HIAbT0eYXSW9TggPZX8Kjtr9ucDcO1xx4SdH5iRxoJtO5mzcQvThoY/QNh8oLjmtUnfOW8HkuJuICRXUmZ/PtamaDRBeuKjxFumRdTWqD+yH3Q1xz53Sb1jU7sdi0lq3iHQWoyinjOzRvPm7gU1x/a66tsRbUrKGtc1CYbyIJQXdRs65zdhlBidPDHs/xqNEwwV4vL+jMv7E6FQcfMXaBzRlDteRVZcZCQ9BRxenn96ViLX338W199/FmXF6lOw8mI7Xrcfs9VIamYCiSntX0asI1Adgtoz/RvySq/E618XY4s02oJE21VkJD1OLITGokFOHzUvOTNLLR/Y72C0CIDZYsBsMeByesOOHcqAwWqKS/GBcOfo6pVqROdZ5x0bdnzUcX1ISYurSbGr5ucFfwBw5ozw9onJVgYN687aX3dTVeEmIanlqXgGfT96pn8DoK3HI4jOtB7H9cph8Y7dLN+jOuY8gQBmfe0N1MS+vXlhyQqW7dnLC0tWcMO40Zh0OtYXHODV5bWh8/1SO25UTHOkJtwLiJTZn421KRoNkJpwf4tSrg36oxAEQ5fVcXIE6qdojkzqE/VxRyT1DnvfkDBrV0BzjGhEjNe/EYf7a5zeH7QIEY16VDrfQxKTSE24r836TEmPD/u/hookpZKT/gWF5bfjcM+JtTkarURAR1riw22i09ORsFjUqA1Jp1YdsBwSxSGKAopcqwuQv7+cuZ+tYtP6fZQW23G7fPh9QQBkOVw/oPiAWokiM6u+2GR6ZgL79oQ/5crbVwbANTNebNTeqkpXqxwjoK5FQFuPRwCdcT2eNrAfTy1agiegipAu2LaTc+tEhgzNzGBU9yzW5hXw0rKVvPbLbxh0Em5/uGjpOUM791P61IS7EQSJ0qp/xdoUjTqoOnQti8gT0GHQ9cMX2BQlqzo2NXpBdX76UozR3wOnGMKj4xrTLYomPbIL233MQ9EcIxpN4gtsweH+God7Dv5gbqzN0ejglNn/g1E/kDhL9HIhNVQEwURWymtUGI6lpOpxTZ2/k6GTMshKeQ2z8bhYm9L2HLKfEsXGN1hbNuZx383vERdn4twLj6N3vwzi4s1UVrh45M6P6l9wcLMoNNFnWPODjpVb7pmKJNUvDwmQnHL46RLaeuzcdNb1mBFn48/jxzIoQ43SmtSv/pPlv59xChe+9zF2r4+gLBP012qLHN9LFTe+aGTnqEjTFCnxdyCKCRRXPIxWHCDWCKQnPUGS7epWXW0yDOmyjpFEvZoeXuyrLUcdlENRH9cvBw+xo2tGZmuOEY0wFMWL3f0Vlc53APD6NzR9gYbGIRSW345e1xOT4ehYm9IlSIq7DpPhaArKbujSJe46ExbTBLJSXunQoo7txZcfrsTnDfD8W9fSp19GzfENa/c22D4tMwGAAwUVxCeYw86VHKiq1z4rJ4V1q/Yw4tje9OwT/dKD2nrsfHT29XjL+KadOUelJvPVNZfywtKV/LZ3P65AgB4JCZwxuD9XjFa1eySxYadhZyPJdg16KYvCslsAtMpR7YwgqNGB3ZL/Q5zlnFb305V1Rnrb1N/Buo6RioAz6uOW+cMFnHta06M+ZkdEc4w0Q1WgnJ3OPyjxFeIJuZCVEONTp5Jh6h5r09qUQHAvFc63sbs+ISTX31xqaESKovjIL72anhnfoZMymr+gATwuH+UlDnzeQHWnEV3XZ1BWq8br7JiNx9Ir8weKyu/F4Zkfa3M0GkEQ9KTG30Ny/M3AkXEjcriEguqTsNRD0uUWzG1Yr+OYsUcx74vVzPtiNf0frN14r1+dS2mJo5746smnD2PeF6v58M0l/N8T53FodLDH7W9Q4+Rw0NZj56ArrcfuiQk8fXZ7l96MDTbz6fRI/xyA/NJrCIaKYmxR10CSUslOfRsAs+GYZlo3jVE/uC1M6pSMTlYLgfxaVitZsLEyl9HJTZc5PlzWlIdXoTk2uW9Ux+uoaI6RRnAEK/k6/102VK1EVsJD8oYkjK7nGNnq+J0VZQvRCTouybkVSegcH20gmEuZ/T/YXV+gEGz+Ag2NCAiGiiiquI/s1HdadN2Cz1fx9XvL2bO1ECVCZ0hdvt3xdIuvOVKQxGSyUv9HletTiisfQpYdsTZJow4mwzAyk9VUM41aRp/Qj+U/beXv93/GlDNG4PH4WfHzVjxuf4MpOONOHMDQo3P47ut1VFW6GXZ0T0qK7Syav56c3mmUlYQ/9Rp6dA4zLx/HZ+//QkFeOWNO6IfFaqSsxMGGtbn0HdCN2/96dpvPS1uPHRttPR7ZmAxqJEzPjO8pLLsJt29FjC06sjHqB5Od+hZ6XU7b9Gfouo6RU7upf7v/3fUtgYMpNIuLNnBV7ylR0/3wyQEWFa2veS8JIqd2GxWVsTo6nePuvZ0p8RXwys5HcQQbLhXaEJmmHmyqWg3AyMQTGJowJlrmtQmB4D7K7M9pDhGNqOH0LMDhnhNxOOWz933Kwi9XR9mqI58E6wVYjOMoqrgPl/fHWJvTpakOK06Jv43k+FsRtJ/cekydNgqnw8u8L1fz/JNzSUi0MP7kQVx982TuvO6teu0FUeCx5y7hzZd+YPmPW1i9YidH9c/koX9ewO+rc/nq45X1rrnutlMYOLQ7X3/6G19+uJJAIEhyShwDhmQz5YwRUZ2fth47DoJgJCX+NgBtPXYRdFI6PdI/paTyKcodrxKmaKnRJiTaLiM98fGa37u2QBJT0EnpBLtg1cvkgyKoM3uM58O9PwOQ6yriq7wVzOgxLipj/m/XAoq9tfe852QfR7oxISpjdVBqvhiO7NhBDQ0NDQ0NDQ0NDQ0NDQ0NjSYQlPB49UNjdJQz//52e9oTFeb9NTJV5OBBFfl/bb2LMr+ak9jNlMPA+KNJ1KcwO1/9LK7rcz8D4+oLSz6z7S4OePM4LmUyM7vf0EbWty2K4qPM/hLljpdQFF+szdE4wtFJafTKXIIkNu15/mXBHzx+y3s177N7pdKrfybJLSzTe/Mj01pl55GKwz2X4spHADQhyHbGZj6F9MTHANDresbYGo2OQPV61NZi+1O9Ho+0tbi3opKeSYmxNqNT4PYu5UD5nQRC+bE25YhAFOPITHo6alUI80ouxuX9OSp9N0bf7D+QxOR2HbMxfHKAm1a9wnaH+vcqCSL3D57J6d0OT7+lGlmReXP3QgDe3bOo5ni2OYU3j/sLNp2pTcY5FIfzvwSDe7FaZmAwHBuVMSKgnr+j+kWzcYT7yyJPJ+ns/Fqm/mFUO0XOybqCE9POrDlf7RhpjB6Wvhzw5pHn3h09Iw8Dp2chxZUPEQjui7UpGl2EYKiEksq/kZn8XJPtvv9sVc3rv/z9fE6bORohBjXUjzTiLGdjNU8CoLTq31Q639LKiEYZg6436YmPYjVPibUpGh2M6vVYvRYBbT1GmSN9PZ7y6tuM6p7F9GGqJsPUQf2JN7VdSsORhMU0gV6ZiymufIQq18exNqdTYzVNJjP5aXRSt6iNYdQPbnfHSEfCKOp5ZuQ13L72DXY7DxBSZJ7Y9AnfFq7hkp4ncUxyX3SC1OJ+7QE3y0u38EHuj+x1hacqpRjjeWbkNVFzigB4vN/h861EEIz1HCNFxapAdEryf9HpekXNhqbQEizrsKHq15rXg+OPCXOKREKKQa3AUe7vODlxsuygqOIBAOzuL2JsjUZXpMr1CUlx1zepMr5jUx4Ak84ZyekXdGx9ns6GKKi16NMTHyHJdg2lVf/E7p6NlmvdtuikLFIT7iDeeqGmXaDRKKJgq1mLgLYeo0RXWo9r8wpYm1cAwBMLf2Jy/6OYPmwQ4/v0QtIeMIQhinFkJj9LvPU8iisexBfYFmuTOhWSmER60mPEW86L+lhduWRvNcmGOP47+s88uOG9mio1a8p3sqZ8JzadiYHxPehtyyDLlIxNr5avt+lMSIJIUA7hlQN4Q37KfA7yPKXsdRWz3ZGP3EBxgx6WNP4x4kokQWJT1T6cQS8hJdRim8elNv3vFgzuAUCvH1DvnD+wAQBF8bZ43LbiyP61aCEHvPtrXg9NGN3i602SBQCfHLt/0Lp4/GsoLLtFixDRiDll9ufJSnm90fOOCjcAw487qr1M6pLodT3olvISyfE3U1r1T5yeH9BuyA4PnZRBctwtJNquQBDatuxrZ+LDWb8wZ+46KspdpKXF8b83r8Nk0kd8vdvt46ILX8blUlM8//Ofyxk6rHszV3Ve9LoeANp6bGO62no88aheLN+zj5CsVk/0BYPM37yN+Zu3kWa1cvbQgcwYNpj+6akxtrRjYTGeQM/MhVQ63qbU/m9k2d78RV0YQdCTaLuSlPg7kcT2Sd3qypVpAD7Zt5Qt9v1ste8n311e77wz6GV1+Q5Wl+9ok/Hy3KVcuuKZw+5n2ZSmq0PKspqJIopJhz1WNDgiHSPpCeoT0qE5GQztkRnxdd6Qu+a1TdcybQMA+aBnTS9EvhmMFuWOVymtfKqTVpyR0Ou6o5PS0InpSFIaOikVUbAhCAYEwaj+R/Wmp6M8EVE3JgoyEKoJkVaUAIriR1E8yIoXWXEiy05kxUlIrlD/C5UTkkuO2LBqh3s+/nj1y9ugr1+L3RJnwl7hIiHJ2t6mdUnU0nrv4gtspdz+Mg731530uyJ2GPWDSIq7gXjLDIQO8J0fSzZs2M9bb/3Mgw9Oo1+/DCoq3S1yigBYLEbmzL2ToqIqLrn4lWbbOxxe9HqpxeN0RLT1ePh01fX4vwunU+ZyM3+L+jT56z+2sKFA1bApcbl469c1vPXrGgZnpDN9+GDOGjyAFKslliZ3GAR0JMVdT7x1JhWOV6lwqOltsuKKsWUdC5t5KmmJD2LQ9W7XcQ26fgiC/ojdFzfHi9vntut4Srs55Q+Oo8jtNF7LaNYx8rcLTmlxp5IkYDMZSbKaSbKZefX7lXy3ruFwNUGAnNQkclITyUlNJMFqwqTXYzbo0EsSoYMfnMPjw+nxU2x3sutAGbuKyvD6628cbjx1LDeffnyLbQawSGqJJEewElfQ0eLrq7VJ4vSx84IpBCmueIBK5wcxsyFSRMGK2Tgak0EVEjLq+2HQ98Og69ulNjZ1CcmVBENqSGwgmE8guJdAcA/+4G58ga0EQ0UxtrC1yJTZXwCgW8qL9c52753K5goXBXtL29uwLo1RP5BuKS+SmnAflc53qHJ9TEiu/2RCQ0VAh9U8hUTblVhNJ8XanA7Dli35ZGcnM3GSGkKb3b314nWiGFmxvBdfXMBJJw7khPH9Wz1WR0Nbj5FTvRaBLr8eU6wWLj9WLQhw+bFHs7eikjl/bGHupq3klqtPZzcXFbN5YTH/WLSEk47qxfRhgzm5Xx/0Uss1Co40JDGR1IT7SYr7E6A+WKx0vt+Fo0hE4ixn1ZS2bioNOpoIgh6Dri++wJaYjK8RHUQxhVCoEH9gI2bz1FibU49mHSMzxg5tdechWea+979lwfrt9c6N6pPNeWOHcsLAXiTbWu69DoZkftuxn3lrtzBv7VZkWfVAvbZgJXaPmspy37RJtCS9sps5BwCHo5KtjnWMTp4Y8bWyEmJT1WoAelvr5021B7LipKD0Blzen2IyfiSYDKOIs5yBxXg8RsOwIz73t6VIYmJNmGJDP0YhuQyvfz0e31o8vhV4/Ks7jTfd7v4KgNSEe2vCyKs58cwRbF67lx++WsP0qycgSlol8fZEr+tOWuKDpCbch8PzDZXO9/H4VsbarA6BQd+XBOtFAMRbZqKT0mJsUcejqtKDxdJ+aQuKorB2TS4nnTiw3cZsT7T12DjV61Fbi43TMymRWyccz60Tjmd9wQHm/LGF+Vu2U+ZyE5JlFu/YzeIdu0kwmzhrsLpfnTZsMCOyIo+wPhKprkaSlvBXUuLvwO76hArHm/iDHbOgQlsjCjbirdNJivsTBl2fWJsDqJFgmmPkyMKgH4YnVIjT9SZ6/QDMptMRhI4jGN1sud7D6fxvny7ky5V/hB1LtJp46tKpnDCw1+F0HcauA2Xc/e48dhWVhR2/cuIx3HXOiRH3U12V5rO81xEQuLr3PQyOry2LdPf6C4GGy/XOK5zFj8VzALihz1/pHze8VXNpLbLsYH/JhXj9v7fruJFg0PcjwTKTOMu59W6INQ4PWXHj9i7D4VZD7pye7zp8GGhqwn2kxP8l7FgwEOL2819i1+Z8TplxLH9+dDqGIyBEvjMTCKqaSw7PXBzur/H6N8bYovbDoO9LnPlM4sxnYjS0/uHAkc59937M5s0FuN3hpd8nTxnCAw+cU/N+8eLNzPpgOQD5+RWkZyRw5pkjmDnzOEQxfNtRUuLgogtfalRj5C9/eZ9dO4vxePxhxy+9bBzXXHPkRg0EgvtxeNTveW09arSUkCyzYu9+vt+6g8Xbd1Piqr9P2P7AHTGwrKOj4PYux+7+HId7XoffX7UGk2EECdZLibdORxQ6VjpzueMVSiqfaLfxOlK53gc3vB9rE1rFE8Mvb/K82/MNZeXXhx0TxXhAQpYrwt63luxum5tr0qi/I2qOkR827ODOd76peZ9gUUv/vHfbhfROb/s/ukqXh8te+Jh9JeHlhV+6bhonDo4sL65affeZbXdT4itAFETGpkxhdNIkssw9uW/DJYDqGOlvG8Ze9w5+KlE3KtXRIn1tQ7jxqIfbaloRISse8kouxuP7rV3HbQ6zcQzJcbdgM0+h4+iAHNnIihO760vKHa8RCObG2pwGMeoH0Cvzx3rHHVVu/nbD22xeu5fUzAQmnTOSQUf3BCA5Ix5jBI6SXv279hOvaOIP5uLyfI/L+xNu30oUxdf8RZ0EQTBhMY7BYjoRm2kKBv2Rk54RTXy+ALKs8M47S/n99708//xlAOh0Enq9uqlZtWo3jz06m9vvOB2AgQO6sX9/Oc88M58ZM47lkkvHhfXZnGPE6w3g9weZPu15HnzwXMYe3xcAvV5Cp+s6aQHaetRoLbKisL7gAJ/9vpHZG9QbiJCiaI6RZpAVD07Pdzg93+Hy/oQstzzlvqNgNAxVnY2WszDoOq7ovcv7E3kll7TbeB3JMXIkU15xBy539Epm98gubK5Jo/6OqOQxyLLCM3OWhB2782w1ciMaThGARKuZB6afzI2vfxl2/Omvf2L8oF6IEeTUSAfrQV/T+15e3vkwzqCdX0oX8EvpAkShNrR/1t4X8Ms+Qkq4xkmSIY1Le97WBrOJHEXxk196ZYdxihj1QwDISHoCs/G4GFvT9RAFG4m2K0i0XUqlcxYlVU92uDxZX2AbvsCWsFJsD1z5Bvt2FVNWVAVA6YEqPnv9pxb3/e2OptWwNVqPQdcLQ9yfSIr7E4rixe1bgdv3Cx7fGnz+9ciKJ9YmRkR1qprJcDQmwygsxrGYjWO6RAWLtsZoVJ2VOp2IKAiYzfU/w/ffW860accwefKQmmPZ3ZM56+yRzJm7rp5jpDlMJn1NlInBoGtwzK7AkbQeTQY1Aldbj9Hnj8Iivtu6g0U7drGrVNOvaQmiYCbeMp14y3QUJYDH9ysu74+4D6a5+fwbO6RosiSmAGAxjcNiPAGraSJ6XU6MrYoMq2kiA3oUxNoMjTYmOek5LOZzcHu+JhDcgSI7UAjWlPLVSTkQI63JqDhGlm7ZQ0FGIofPAAAgAElEQVR57c1YSpyFc8dEX7xn3MCe5KQlhkWN7CupZOmWPZw0OPJ8uTRjN/7S70k+3v8Ku5yqN12uo57rCdUPpesfN5xLcv6MTZdwGDNoOUUV9+H2LmvXMRtCFONJTbiPJNsVB490nSd3HROJRNsVWE0TKSi7Ca9/XawNCsPunk1aQq1jZN0vbVNuTKN9EAQTVtMkrKZJgCr67PNvwutXa9D7A1sPOsC2EZLLmuoqijbq0et6YtD1w6jvj0E/AJNhRLsr63d19uwpZtOmPD78cEWD54NBGZ1O0xQ6HJpaj9VrEdDWYxclt7xWjHVvRXhUtVGn3gZM6d9xowY6IoKgx2Iaj8U0vuaYrLjx+tbi8a/DF9iEL7CFQGBPuzpLRMGCUT8Io2E4JsMwTIajMeqrdQ+1yG2NjoPJNAnTwd8sUB/05xWoUeKpKe+i18dGQywqjpEfN+0Ke3/S4D4RRWy0BeMH9uLDknCdjR//2NUixwio0R83HfUIua5trKv8hb2u7VQGyvCG3BgkEwm6JHpbB3J0kvq0q491UDM9tj2qav0n7T7uoZgMI8lOfQOdlBVrUzQOQa/LISf9KwrLbsLhmR9rc2pwuOeQlvBAzfuzL2vZU2ONjoWADpNhBCbDiHrnQnIFgeB+AqE8gsF8AqECQqESQnIVslxJSK5AVpwAB8taB1DwoyhBQEAQ9AjoEQQdgmBEFKyIYiKSqJZUF8UEJDEZnZSJXpeFTuqGXspCJ2V32epWHQVFUfB4Alx9zYmcdlrDuluaU6TtaYv1qCiqhktL1mP1WgS09Rhjyt0e5m3eFla+ty6jumcxY/hgpg5S05TijB1H/LCzIgqWes4SRfETCOYSCO1X110wj6BcTCikaimE5Arkg2tOVnygBA6uuZC6xjCoa04wIgo2JEldX5KYXOd3Lwe9LgeDrhc6KRPNAaLRGREEA6KYjBzjSmxRcYxs3h9eUrRXevuVr+2eUj9iY9O+1pc47WUdQK8YVZlpCo9/DcWVj8TaDBJtV5Ke+Ji24enACIKebimvIpddi8vzQ6zNASAQ3EcglI9eygbg5kemxdiijoPH/jg+5+sA2FK/RmcY1W5jVxY0Lo4s6foTl76oxX1KYhKSIQkT6o2xu/JOAv7vkAzHYEudDULHq0zlrryTgGeOamPyrA5pY2dAEASO6ptObm4paWlxbdavKIoIAoRCcvONNcI4dD1qHBl4AmpUwqLtu/j6jy0s27OXkBy+PrIT4pk2bBDThw0mJykxFmYecczf07gYsM3QlxOzv8Kg76/p5GhoRIAkdYu5Y0R7VKOhoaGhoaGhoaGhoaGhodFlicpjsPzycLHHZJslGsM0SHX1m7ocak9nR1Y8FJbdgqIEYmpHWuKDJMfdHFMbNCJDEPRkpbxG7oEpHaZajce3Cr0lO9ZmaNRBlNLVcmlR+25R8Lu/BEIEfb8gh/YjdjiNgc5gY+fhyisn8MjDX9CzZyoAEyYMQJEV9uSWEArJnHJK+BPXUFCtDtdUNIhOJ5KVnczChX/Q56h0BMBkNpCSYovaPDSiw3O3v8f3H9TqpL216gmyeqfH0KLOxfI9e/n6j60s2KbqdLn94d/dVoOB0wf2Y/rwwYzO6a4lWbQxRimNgKzqtsgx3pNraHR2JCmDQGBTTG2IimPE5fOHvXd6/Y20bHsaGsvtb7/x24PSqqcJBPfF1Ia0xIdIjrsppjZotAxRsNAt5UX2FU0DQrE2B4/vN+ItWgpNRyI+Yw0AiuJEORjO6CiejKJ422gEAYNlBgHPHHTGExE7pDJ+Z7Cx8zBuXD8ef+J8Zn3wCwAfzvoFnU6kR48ULrr4+Jp2L76wgPnz1+P3qykBd945C51OZMgQtWTvs89dGtbvvfeeyYsvLOD6694kPt7MtdeexKmnDWunWWlodAyu/ujLesdEQWBsrx5MHzaYUwf0w6zXUgGjxeScH2teB2UnfrmSpXnnEjqCymdraLQXZtNURDERUWzfQiZ1icq3pVGnw1PHa13QjhEbeWVV9Y7ppcgqpMiKerMoCodXUWWvazs9rW2fT+j1rwegwvG/Nu+7JaTE36U5RTopZsMxB0v5vhdrU/D4fo21CRqNIAg2BKn66XvbZlxaEp+FxGfbtM+2pjPY2JG4/vpJcH3j58eO7cvYsX2b7OPW207l1ttOjXjMoUO789/Xr4m4vYZGR2fZ3LU4Kl1MvXxCi6/tk6KKck4fPphzhw4iM06LnmpvdKINnWhDUynQ0GgdNutl2KyXxdSGqDhG0uKt7CutLQn2w8Yd3HXOiQBEsziNosCijTsbtCcSZu17EYBLc25DFFr3xba6/Gc+z3uDfwz/oFXXN0VRxf0HX8Xuab/VNJnUhDtjNr7G4ZMcfytVro9inorlC2xDlu2IB6uLaGhoaGhodEUUWeH5O95Dr9e1yDFy6TEjmD5sMMOzMqNonYaGhkbXICqOkf5ZqWGOkYJyO9+s2QzA2ccOjsaQAHyzZkuD0Sn9s1Ijun595QoABAQuybm1Rc4RWZGZVziLn0u+ifialuD0fI/X/3vzDaOIXpdDt5SX0EqBdW70UjbxlvOocn0cY0tk/MGdmNqx6oqGhoaGhkZHY/vvuTgr3SSltexBwSOnnRwlizQ0NDS6HlGJ9zphYK96x/7+xWL+/sViNu1vfencptiaX8yTXyxu8Ny4AfXtaYrfK3/h4/0vo6A029YbcuMNuXlrzz9rnCI2XVs/AVcorXqmjftsORlJTyPFMO9Lo+2It54XaxMA8MdYK6djojkeNTQ0uiZCNMOKOzBrf9oSaxM0NDQ0ujxRiRg5feQAnvl6SZgIq9unhu1f9eKn3DPtJM4bOxRJPHy/jKwofPXbJv4x+0e8B0Xb6mI26Jk6ckBEfY1IHAvA+sqVrK1YhojIhTk3IzRyo1LqK+TNPU8DUOIrAKCbKYdret/bmqk0itPzHb4Yq/TGWc7CajoxpjZotB0W4/HopAyCoeg4KiMl1iLC7U0osB6f802C/pUAyHIpopCIZBiJ0XoFOuNJCIKhZZ0qQfyeT/F75iEHtiArFQhCPJJ+AHrTGRgtl6jtWtpvG2EvOh45lFfvuCDGkZC5udX9KooTAL/7Y4K+pYQCW1DkCkBEEFMQpQwkwxj0xhPRGcfRlMMpGjbKcgl+1zsABLw/IYf2oShuRDEFyTAKg/k89KZTmu3HU/UgPte7AMSl/4Cka/r3LKx92ndI+iGtsl9DIxZ0RceIHJJZszi2ezyNjoUvVMpe+0eUeJbhDuQRUjwYpCQSjSMAyLadTYZlUqPXbyp7gr12NSp4TOYbAKSaj2+0fTWrDtxEiWcpABO7zwfAom9YgFxRguQ5v6LQtQCHfzt+uRK9GAdAnL4vmdZT6BF3PmIze4+t9rUsLPoMgELPXgCSDGlc0eseMkyq+PY3Be+xpGRuzTUjkyZwcc5tzc5HQ6OlRMUxYjUauHbKaF6Yt7zeOV8wyBOfL+Ktxau46ISjmTC4F0dlpLR4jLyyKpZs3sPHy38nt7ii0XZXTTqWOLMxoj4vzfkLACIS6yqXs7piCYIgckGPG+s5R7Y7NvD+3ufxhFw1x4YmjOaSnFsxiJGNFykVjrfatL+WIggm0hP/FlMbNNoaEatpClWuWTG1ois5RnzO1/HY/w6ElyGVlRJk7wIC3gUYrVchSpFXQZGDu3GWX4Mc3BV2XFHKCfpWEPStwOdSxZptye8i6o467Hm0FEFKQ5BLUNpQpd/vmY2n6q8AKLKj3nkl5EYO7SfoX03Qt5i4tIXtaqPf8yWeygdQFFe9c3KoENkzj4BnHjrjiViTXkM4uJnU6LxUFNuZ8+aPrFn0B4V7S/G6fCSkxjHo2D5MvmAsY08f0WwfL9/3EXPf/JGRJw3iqS/uIOgPMu+dJfz81SrydhXhtnsAiEuy0m9ET06/bDzjzhwZsY3BQIiFH//Csjlr2L0pD0eFC0u8mV4Dsxl/9iimXjEBvSG2FUz0Bh1et4/Zry1i2Zw1FOSWgKKQ0TOVcWcczXk3n4o13hxxfw3NGTiseRfmljD/3SWsX7qVgtwSPE4vOr2OxLQ4evTLZOjYfpxw1ih69Gtc92PBh8vZsmo3uzflsWdzHn6v+vCwosTO6ak3NHrdBbedzjUPz4jYVo3OR77zG/4oe4yQ7A477g0WcSC4AIADrgWkmscxKv3Zg4Kv4WTbzq1xjOQ7VYdCc44Rf6icUq9aPSzJdHSjDhEAVyCX1UV/xhXIPaQP9X6sLLSKMu8q9tjfZ3TGq1j1vRrsp9RXyLu5T2PTJQIwOeM8JEGiIlBKijGjpt3E9HMZnjiWCn8ps/Y+1+Q8NDQOh6j9Al496ViWbNrD77kFDZ4vKLfz7NwlPDt3CWnxVnpnJJOTmkhavA2zQY/ZoEMQBLwB9cfC6w9S7nSTW1JBblEFBRXNV7oZ3D2DayePjtjmak2RS3reiiRIrK5YwqrynxAQmdnjhhrnyNLS+cwteB9Zqb3BmZIxg9MyL2g0uqS1BIK5uH2/tGmfLSXBOhOdlBVTGzTaHrPxmNg7RkJdwzES8HyDx/74wXc6DJYLAdAbTwBBRyiwA7/7Q3yudyJ2XsihPBylM1DkMkBEbz4DvXESgpiEIpcT8H5PwLsQOag+gXGWzsSW/j2imBaFGTZOXOocABTFjSKX4yq7nFCwvkh2pPhcb+OpejjsmKjrhd44CVHqDsjIoQKCgXWE/OsxWC5uVxv9ni9wV9wBKAiC6iQ3WC5AMoxBECzIoTz8nq8I+dcR9C3BWXYhttTZNW01OheLP1Ojv168exYeV7hjrbSggqVz1rB0zhqOmTSYB978U0Q39fu2F+KocPF/M55j18b635EVxXZ+W7iR3xZu5JSLx3HXi1c12V/+LjUy8JFLXyZv54Gwc/YyJxuWb2PD8m3Mfu0HHv/4Vrr3jZ2QZ1W5k3vOeYaCPcVhx3M355O7OZ/vP1jOU1/cQc6Abs32lb+rqME5Q+vnPf/dJbzyfx8RDISL4IeCfor2lVG0r4zVizbx7lNfM2ujGlGcnFE/Bfndp76mrLCy3nGNrk2+cy7rSx4AFETBSHfbuSSbjkESzXiChRQ45wFQ6dtAqecXfi28huOz3kc85Pcj0TgMm743zsAeDrh/AGCo8jCSYGp07ALXtygHq3Nm285ttJ0nWMCKwsvxhyoQEMm0nkKaeTwGKanGMXLAvYhi90+4A/tZWXgV47M/xyjV13vcWPUrISXEzB43AtA/7ugGx7TpErDpEkgzZjdql4ZGWxA1x4gkirxw7Tlc/fJn7DpQ1mTbEruLEruL33bsb5Oxc9JUz+OL152LQdfy0rsCgppCI4isKv+J38oXIwoi07Kv4su8N/mtXK1brhcNXNhDLVt7dOK4NrH9UCpdH0IEWifRQyAprvGnFxqHh8v5Ko6qx7HF3YUt/q52HdtsOKZdx2uIQLB++sIRhxLAY3/k4BsRa8rb6I0Tw5roTVMx2q7FWXohocD6iLp1V9550CkiYU1+o15ahsFyIT7nG3jsjwFqaoen6hGsSa8c5oRahyBYECTLYaX0hAKb8VQ9dvCd+vNlTngUo/UyGpLMkkPFCGJkVcnawkY5lI+nUt3UCmIytlQ1PFjShZdvN1qvxmv/J17ny4QCG/Han8Kc8LdWjakROxZ9upJnbnkbAEVRMBj1nHLxOIYe3w+TxUDx/nJ+/OJXtq7Zw5ofN3PftH/z7Lf3YTDqm+y3rLCSRy59iV0b99FrcDZTLjyerN7p2MvU9LENy7ex+HO13PnCj35h6Nh+nHbpCQ32Vby/jDvPUG/Qq8ocCKLA+LNHMXryUOJTbFSVOlkx/3dWfr+ewtwS7jnnGV756WGS0mNTLezJa1+nMLdEtXHKMBJSbZQWVLLgw+VsX5dL2YFK7j//Od745TEscY3f5FXPu6E5Ay2e99Y1ewB48Z5ZKLKCLcHCKRePo+/wHGyJFtwOL/t3FLJh2Xa2rN7FqIlDGnSIVPPP2XeGOVceuuhFSvLLiU+28vTXdzd6XUKqFl12pOIJFvJH6WOAgkFKYmzm29gM4WXOe8WrqbHbKv7Drsr/UeXfzNby5xic8n/1+su2ncu2iudrIk+KXIvJsp3R6PgFTlUnURSMdLOe3mi7DSV/rXGKHJPxAumWifXadI+bzp6q99hS/jS+UCmby/7ByPT6WomV/hIAMkyRR8pqaESTuo6RNk/sTLSaee/WC7l/1rcs2bynrbtvkDH9evDMFWfWjN9aBAQu6HEjoiDxa9kiVpb9wKaq1TiCqoc/QZ/MVb3uoYelT5vY3TAKdtdnUey/eazmyRhaEX4fChUgiokIgiUKVrUdncXOaGDQ90UU1DUiK56Y2CAf1Ik4kgn4FiKH1KefBvO0ek6RagTBiiXxKRwljW9cqgn6VxH0qVW0jNZLG9WqMNqux+/5FIBQYCsBz3zk+AOIUucs7eh1vgSoWlLmeFXLyWi9otH2opTeHmbV4HO9iaKom1Bz/IP1HCK1CJji7yPgW0IosBGf+32Mcbe0ezSPRuspzivnxbtnoSjqg4v4FBv/+vpueg4Mj6485/pJvPPEbD75z3fs3LCPtx77khv/fmGz/W/+bRenXDyOO56/AlEKd/qdfvl4hp8wgOfveA+AOW8sbtQx8syf36GqTE03EyWRh9+7ibGnhaf1nHbpCXz56g+8/tCnVBTbee2vn3D/G9dH9kG0MXk7D3Dva9dy8vnHhR0/88oT+eeNb/LTl79RVljJh/+ex3V/a1xEvHrejc0ZWjbv6sggRVb/vZ/8/Hb6j+zVYNvKUgcep7fJeR4anaLTqw/xJEmi1yDtqXhXJNf+AaGDe7GByXfXc4qoqLdqA5L+Qqn7F6r8m9nn+JSjEq+rF5GRbTub7RUvoBxM3813fdOoY8Qd2EelbyMAGZZJNVohh1LhXUeZdxUAOfEXNOgUqaZ3whXkOWfj8O/ggGsB3lAxpkN+k/2KqkWpE5p2FmtotBdRTyaNMxt56bpp/LBhBwDPzFnSYEndwyUt3sYdZ4/nrGMGtVmfAgLnd78eSZD4pXRBjVMkx9KXq3rdTbw+qc3Gagivf0PMxTETLOe3qL2iqKlPpUUTSEh+GZOpca9zrFGUQKewM3oI6HTqBswfaH1qw+GgHJJDeyQS8C6pea23TGuyraQfhijlIDeTYhTwzKl5XZ2W0xg6oyrQFgpsBUIE/csxmDtGVaIWoQQIelWtEEFMwmi9NsYG1SfgUcOcBcGGwdx4KLKKgMFyMZ6qjaD4CXjmY7ReGX0jNdqEr15fhNddmzpz/aMz6zlFQBUTverB6az5cTM7N+xj3ts/c+FfpjYbkZGalcSt/7q0nlOkmtMuO4HPXvyO/N3F7N6Uh8fpxWwLj6DY9OtONizfVvP+jCtPbNBBADDjpiks+Gg5uZvzWTpnDTc8NhOAlG6JTdrZ1owYP6CeUwRAEAVu+efF/Pr9ejwuHws+Ws5Vf1W/T6udCtXUnXdTc4aG593QnKu1Saptacp5kZgaR6IW2aHRQgpd3wOgE61kWac201qgR/z5VJU+hqz4OeBaSM/48LRRky6DFPNxlHrUhyilnuX4QxUYpPr3LvkHo0UAutvOaXTUAte3ddpNb25KpJkn4PDvQEGmzPMr2baz+aX0O5aWfENVoJzgwXuGRzddE3bdkITRXNmr9YUsNttXs6b8Z/I9u6kKlGMQjXS3HMWUjPPpba29T3SHnDyx6QYGxI/kyl731OtnU9VvvJv7L87JvhqA8amqYykg+/mp+Ct+r1xGub8Ek2Shf9xwTs28iBRDrTbK9wc+AmBR0ZfcOeDfZB4SGfPKzoco9uXztyG1WpLfFKgO741VK7l/0CusKFvA8pL5lPuLMUkWRiefzNRul7T6s9FomqiU69XQ0NDQ0NDQ0NDQ0NDQ0NDoDLSb/PiU4f0AmDC4N9+v2868NVv5dec+ZLn1+hmCAKP6ZHPGqIGcOWoQlmbydls1BgIzsq/FLFpZVDwbgEHxo6IeLQLg8i6O+hiNUV0y1Go+uUXXBfy/AaDEKDWjJQT8v3UKO6OJXlJLocUqYiRWKTztSShYW+5Vpx/WbHtJP6jZiJGgf011ayTd4CbbiocIJ8vB3c3a0BEJBTahKGp4us54QszKDzeGHCpCDqli45J+aET26ero/IT8q0CLGOk0LP1aXYPVURoTZzQu9C4IAlOvmMCLd88i4A+ybO4azr628VKbACeffxwGU+N7GkEQ6DW4O/m7i1EUhfJiO9mHRIz8PHtV2PtTL2k43aaa0ZOHkrs5Hzkk8/vSrQBMvmBsk9e0NePOaLzKTlySlWMnD2XpnDXYy5w1wrQDRvUOa1d33s3NGerPu6E55/SvFXtVZIV3/j6b6/52fqMRPRoaLcEbKsYbVEWC4w2Dmi1xC9SU7gWo8K2jJ/WFxrNt59ZEjChKiALXfHrFX1qvXYFLjXY0SqmkWsY3Omal73cABETiDU2Xjgcw62pTxqor2PSxDSZOr0ZlrShdwE7nRi7ocfPB8dX07nhdcrN9N8WSkrm4gnaGJIwhUZ9KVaCU38oX8faep7hzgFrVJlGfgkWyMSRhNH9U/YoraMeqC4/kW13xEzpBz6ikE2uOhZQQ/9v9BHtcWxiWMJYxyVNwBCtYXf4TW+3ruLnvEzVlhg8He6CCBQc+YW3FUoYnHo9Nl0CBZw9mqeul/rcn7V6XzajTcc7owZwzejBlDjdrduexLb+U7QUl5JZU4PD4cHn9+IJqHrleUkMkrSYDcSYjPVITGJCdxoCsNI7p052MxPplqqLB1G4XkWxM54u8/7GoaDbDE8aSYYpuHqjLEzvHiMWkfgmIQss+X5/vpyhYEx06k63RQifFOpdZQVG8CE0opXd2lFDpwVc6BLG+KvuhRKKLIYcKD74KUVnYu8m29eyRq1rUvqMgy7WVJSRdy+bcHihybRWNQ51RjSHWWX9yqH7lDI2OSdmBSkryywHoO1wNjW6u3Oug0bVaXZt+3dWsY2Tgsc3rl9UV9/R5/PXOb1mlOkGrb977DGl6s56WXXszkrcrNmm8PQc1vXb6jujJ0jmqU2rPpnygvmOk7rybmzNENu8zrlL3RJ+/vACX3cOXr/7Ayu82cO71J3PyzOOIS4pc5FlD41B8wdKa13WdCU1h1tU667zB4gbbZFqnsKlM/dsMyi4KnN/Uc4xU+jbgCqjV67JsZyE0kUzgOei8UZD5NrfhCjKNEZBVGYVMU05NSsk2+zoABsUfC4BV1zYpaNf0vh+DGL6v7G7py4d7n2e7QxW4H5N88sH/T2Z95S+srVjKhLQza9q7gna22tcyNOE4LFLtvdCKsu/Z49rC1G6XMCm9Np3ohNQzeGbb7Xye9xq39H3isOcQUoJsdazjrgHPohc71oOgI5mYFqxPibNw6oj+nDqivkBdSJaRFaXGMdJW3Luh+dKNtQjoBB0myYJJtGCSzFgkG85gFc9suwtBaFyv9unhHx2WnbLswONfd1h9HA42U+SRIj7vYtyuNwkENiPX0USpLLumXtvM7H3U/bOT5VI8blUc0udZSDC4FVl2IYo2dPqhWKxXYTI3LBYVCuYC4HK+jt+3hFDoAAg6JDEdveEYzJYZGIwT6tkJhNkaiZ3VKIoDl+MVvJ55hEL7EAQTesMorLabMRgb97IHAptw2v+J3/8bKEH0+mFY42+PuUNAakRgqz2RFXeTJeSq+fbAHJaULMYRqCLRkMxDg5/EKLZ9iVNvyMP9G2/HE1L1T+4e8BB9bY2JaDZPdVRSxP/WkbRTHK23h1DzjTogilw7Z6GFDtv2QFFqNQgi+jcEBKFWIFzpAkLERwrlRbXOxbo31U2RXqddWWFFs+1TMhuvaNIQ1SKwdal23sghVXzxrG43RdyfszI2+k+JKU3/JtV1BlWLyh5K3Xm3ZM7Q+LwTDtr15Oe38/RNb5G/q4iCPcW8+sDHvPG3zxl72nCmXnEix0xqOoJPQ6MhQkrt350Y4e9H3X1TUG7490MSTGRaTwUgzzGbSt9GXIG9WPU9a9pUlwAG6N5EmV51HFeT55uiuhRwe3CoUwSgh0UVs62uhFNN37hhJBnSWF3+Y5hjZF3lMkJKiDHJk8Pab6hcgSToGJ96ZtjxJEMawxOOZ03Fz1T4S0gyHL6Y+qT0aZpTpJ2JqWOkKSRRpG1dIiqyIreovV8J4Zd92AnfyCgoDW5E2gpvYCPQMlvbEpOh8XDWQxEEPTr9YHT6wfi8ar30YGAbJvMZDTzZDfdEu53v4HQ8q54R49HpBiFKGYSCe/D7luH3LSMh6T+YLTPDrgsGd1BWrH4pKYobvWEkRv1wFKWSYGAHHvcniGJSmGOk2k6gxtZI7ax2opSXnk8wuAtJ1wuj6RRkuQyfbzk+78/EJ/4Di/Xyep9PwL+W8tKZKIoHveFoJKkXoVAuFaWXYDRNaf4DjiJ1b8xiRXV6RFPscG5lTv7nXNvnZnIsvXAE7FFxigCYJDPPHf1fyv2lPLDxjsPuTxBMKICCr9m2ACjBCDq1gOJDEBOwJL3UInvEmEcJtY66laM6YgqcINR5YhyhfXXn0VbOno742bQ1BeV2Fq7b0eC5yyeNQhTbvMheGF5X7Vo2NpHuUhejpXZz63Y0/51nNB/+ZjiScRojFIyNA1VvbHpbaqhzvq74bV2iOe8Bo3rz36WPsPCTFcx+7Qf2bSsk6A+ybO5als1dS58h3bnhiQs4esLAVtug0fWQxNrft1AEe6JD2+nExn8/qp0deQ5VDqDA+Q39km4BqtNrVEHVeMMg4gz9mhxTJ5jxKz70YjxHpz8dkZ3V1I1wiTalvkJWlH1PrmsbVYEyvCF3jdCrcsi9lYDAsUkTWVj0GfmePWSb1fuB1eU/kmRIo29ceAp0me8ACfqUBh0WaSY14q3EV9AmjpF0Y2z2a7H+jY0lHdYxEjogiVYAACAASURBVC2OsnUOb77PvzFmYwuCAaM+8s/JYJxQ44CoDvEPBrZhspzfbLUXi+3qGmeF0XQKQp2SXS7nqziqHsflfLWeY8Tj+qDmCWt84pNYrFeFnQ8ENiEdkrZQ185qWyO1s6rybnVewV1Y424jLv5eqp0ngcAGykumYa96EKPxRCRdz0OuvQdF8RCX8BBWW+3TK4/7E6oqDv/G+3CIdcSKSvMu0D2uXaSbMjg2Sc39TjdGv9xsU+GkLepHTIFQHigBFLkCQWxan0iRy5rtU5QyCMkVqlPQOJ6u8FUuSLWbDPlgtFhHQpRqN31yKD+ia+RQXoPXh9OyDUgkfz+dnfmrt/LS3OUNnrvoxBEYxeiuh7rVXxpKYWkIn7u2nSWufb53TVYDfl8AW6J60/V//428BG9698PL8W8tfm8g4vMma8OfY915t2TOENm8dQYdUy+fwNTLJ7D5t10s+Gg5P3+5Co/Lx+5Nedw/4zlueHwm029snwcfHv8aKuyvAZCV+ka7jNkcBWU3kmS7BrNxTJPtKhxvUOX6lDjLmaTE3x52zulZgD+wHYDk+D9HzdaOgFmq3dN4g4VNtKzFEyyoeW3SZTTaLtmkalmZddl4gvnku+bVOEbKvL/iD6kRVt3jmqukBkZdGn5/JSHFQ6rpeAQhGo+wD4997u38d9djWCQrJ6ROJdPcsyba/509/2zwmmOTJ/FD0eesKf+J7OzeFHr3UuDJ5ZSMmQgN/gY3/GC8+nl5w9fUJ9TMg7BYlTGO9W9sLDlyZ9YINx31SKxNiAhvDB0jRv3QMAdFNBHFlEZTZay263FUPUWwAWHQuh5fQagfOaDXD2kzG4PB7fi8iwBV2yAu/h7qRpTo9cMxWy7C7XoHj/sTbPFqibGAX81jDAa2IEk5WG1/CuvXbLkQt/NtAoENbWZrS4lE4CvaCBHY4Aw4MIqxj25pDZJ+MKGA+rcQCvyBro5zriFCgW1NngfQGUar5XeVAEH/OnSGxoUfjxQk/TAQdKAECfqWA9Ubio7xMyaIqYi63sjBPYQCf0SknVMrogtSHSHW8I5rv9+UUAnomha8CwU2N3n+SODXrU2LE0eb1Kxa52ZxXnlE1xTl1Tqs6l4fTZIzE7GXu/AedMqMPGkQkq5ji4VWlNhpSkGotKA2erexkrh15x3tOQ8ecxSDxxzF9Y/OZPZrP/Dxc/MJBkK8/vBnjJ4yFIDufaPvyO+sJMVdjyAYCcn115HNfCqYT42BVe2PQUrGqu+JK7CXKt9mQooPqYG9bV0qvL/XvE4yNl6Sutq5nm07m52Vr+EO7KPKt4kE4xAOuBaqLQSJLGvDe/G6JJlG4fDvQFYCVPrWk2Qa1fzk2pmlJfMIyD6u6fsE3cy9ao7vdjb+21gdGbKuchlnZV3BuoqlaiRJcn0tqDRTFntd2wjIPvSHRC6X+lRnVcrBh3dSnXupoFzf6VtxSFpPRyHWv7GxpGPsKDXq4QtsidnYBn3zom/tgw5RSjmYxhKk7p+r2TwNt/NtAOyV/0fAvwGL9Qp0+kENd3UY+L3Lal4bjeNoKMJBp1fDZgOBWodWIFCrEWMwHk9D1bH1xjExdYwoStNP59qDxpxwL+x4mt0u1SnmDanpATeuUVOVxiSP45retdE3q8pX8O2Bryn2FpFsSGV82kQApqRPRRTEJtsd2qat0Rsn4HermkN+z+wmHSNycA+hYPOOEb35XHyu9wHwOV9Dl3zkO0YEwYzeeBIB7yJkuQSfS/1MjQ2kr8UKg3kaXsdzKIqbgGc2BktTmlZyzd8Fgg59I1Frolj7JDAU2IKuES2joH+l2msosqeNnRWvP8j6PQXNN4wiialxZPdJJ393MTs3qBtIvzfQZBWZLb/tqnldV4g1mgw9ri+5m/MJ+lUn4tbVuxkytm+7jN1adm/KY9TExiNWd2yo3bD3GdqwsGrdebfXnK3xZi6792zMNhNvPPwZiqzw6wJ1PxCJY6QpzbpICMqqeGdB2Q0EQ0XopWy6pbwMCJTZn8flXQKAzXwKyXE3UVL5GLLiweNTK/jEWabicM8jPfExLKbxVDo/wOH+GoUQFuPxpCbc06wNZfZ/4/L8hE7XjWCo9oavbl9ARP1VOt+myvUpFpP6fZeW8FcAqlyzCAQLaq4vqXoSg643CdaL69kM1LTLK70Cq/EEPL5VBENFdE//CId7HoHgflIT1Ijg0qp/AaDX5ZBgvbDZ+bY1WdYz2VH5CiHFQ4HzG3rEnddoWwWZ/Y4vABAEHRnW5qOTutvOZWelGll0wLWAeOMgitw/ApBmnoBBaj5aKss6lX32TwDYXfUOx3RAx0h1FEaCPiXs+KqKH5u8bkzyZGbtfY6dzo1sqFxZoz1yKCMTJ7DbuZklJfOYnDGj5niFv4QNVSvoYelLskEV0a/+P8Ae1xa6W+qIcFetwhmswtJGgrNtRUf4jY0lmmOkgxKoE2Ld3lSXcG0vfF71y8rrmUswsBlZLkZW3KB4Gr1x1xuOISnlPQDsVQ/hdr2L2/Uu+mrBVsvMNot6CYVqvyDcrlm4XbMabSvLlbWvQ7Uq46LUcJjjoek+7U3EuhdRRKDhpyI3HnV7TWTQ3IIv2ebYzN0DHgRAEmq/ujbbNzJr31tcknM1vax9KPIW8v5eVWQ3pISYmnlOk+3qtokGetNpCGIqilyK3/0lBvP0hp0jSgB31V8j6lNnOA6dcQJB31IC3gV47E9ijr+Xpr7S5VABoeA29Mamq2F0ZIy2Wwh4FwMKXvujAAiiDYN5esMXKAFCwV1I+vbJ9zdar8LnegdFrsBjfxJJrz7FkxpITfTanyYU+AMAg/kCRKnhmyddnVB0n+s1DJbz66VjKXIZnsoH2moaHZo1O/Pwx0j/oi6Tzj+OD56eW6NzsfizXzn98oadVoqs8O37qoNdp5c44czINbwOh5NmjOGbt3+uef/5yws6vGNk2Zw1nH9Lw1EC9jInaxZvAiApLZ4+Q3o02K7uvNt7ziPG10Z01dWiaQ7TQQ2aqnInwYD6963TR56mEDyYvtcj7RMEwcC+4un4AtuRZTse3ypy0tWb6LySy7AYjwPAYpqAQac+CAvJdtITH8Xl+xm9rjsO92x6pH8OCOwvuQCv/3dMhsarkPiDu3B6fqBnxjxAYU/hRAACwdywvoCI+ku0XY0oxuMLbA07HmeZzt6iqaQm3ImCgtP9LT0zF9QbZ3/JBQBh4wiCkazU/9X0FW+Zwb7iaaQm3AmIuLzq30z1Z9Xe9Iy/mL32D/HLlWwtf5YE49BGS+Jur3gBu199gNrdNg1TBNXsLPoeJJlGUuFdR5H7R9KtJ+M7uE9tTnS1mmTTsaSaj6fUs4L/Z++846Oq0j/8TC/pvRFCC733XoIgIKICKvbCri5rL6uubVd3dYuuPxV7L4gigtKLSu+9d9JI7216ub8/JgmETJKZZEoC9+HDJ2Tm3HPeO8y55973vO/3zddv4FTJW3QLe6zRlBqjNY9Ky1miNI1HyzaExW6myJyL0aanwuKIGCs3F3Om0hExo5Zp0ciCiFI50lG7Bw/kWPkeFmS8xaCwcZjsRo5X7MVkMza6CdYrZAhaWSAbC5ZRYs5natztTtsNCU/hePke1uV9T44hjfYByVRZytlbuhGZRM7sdhejw3sEOyJBA+UhrMldSIm5gDBlNPnGCxwt30m0OoEqa0WzPhdv0VrWWH/Rah0jdkFAgoQWOtHbJHahCru9+VUnWopC7iuxHztlJfMwGlYAIJWGoFSnoJJfi1QaikQSQEX5ywh25xcNVXXlnCj1eEzG39DrFmIybqC87Gl0VR8RFvENMnkHj9hZg0LRu1YTxRmX64vU0GC+ocS/U9B2iSPHH0glmgYdWMpLhK1kEhkSpKicKI2vyv2Z8VGTGBo+EnDoj4yJdHw3thRuqHV6NNTu0jZeQaJEE/IK+tKHABtVxXejDJgDgEI5EiRK7NZUzPofsVnPIVP0wWZpOpUuIOxdKguvx27LwlT1IRbDMhTqSUhlSSCRI9grsdsysJkdNw826xkU6slNO0YEC4JQgVCrcu/4/guYsdsykUgCkUiC3fzuWhHslQ5dIKFaa0EQsFszkEgDkUiCaj+rxpArh6AOerw6KsPx0KEvfRRT1YfIVWMdOh2CGbutALstDatpJzJFLwIjl7bYRsBhZyM2SqThaEP/D13JHxDsZVQWXQ+AUnMzctVwJJIA7LYsLIZfsJoPACCTd0ET8nKDfcoU/ZArB2I1H8BuK6CiIAVVwH3IFF1AsGG1HMWs/wHBXlrbviZ160pk1+nWEeI7Y+4Eln+2gYoSR5WGz19dQteBHZyWh/3qtZ85f9Rh96Q5I4mIC/WJjX1GJDNwfE8ObHKEkO9cc4jPX1nCvS/c1GB6SWF2Ceknc2rTQHzNqf1prPxiE9PvH1/ndcEu8P5z39dqulx75+gGz+HS83blnKHp8978syOyYujkvmgCGk5x2LRkT+2/k7q7VrYboF1yLKnHs7Db7Gxf6bg2jLvJ9UhAlcJhd01qqlwaiV2owmw9g1rZjxqnhFrZtzYiWS6NwC4tqz5OhUSiQhBMmCxnMVvTuFB4MWrC3kDVkxosljRUiu7URMaqFI4Hemd9udJfQ0glWrSqUVQZfgPsBKjHIpVo0LswjqbaIVSDRKIgUDMJnXEzMmkIWvXI6tfdE3a3V2/gWe1V1dVh7NWvm9Fbs5BLAlBIg5A0sWYqZWH0jXqd/QWPYLGXsyPnNtoF3kC4ejAyqRaDNYecqtUAlJkc1/hARUd6hj/jsq3tAm+g1HiQKksqFyp/AkAhDSFaO97lPvpH/YftOXMwWHNILf+CHN1qYrQT0MoTax0kVnsVemsWZaajVJnPEaNNabZjJFN/lo/P/73Oa6m6E6SmXkyNCZSH8HIvh9NraPhEDFYdu4rX81PWxwTIg+gTMpwpcbfxwbmG11q5RMHAsLFsK1qNVhZIrxDn808qkXJPx2fZXLiM/SWbOFGxF7VMS3JgHybHzql10ABoZA5R9gc6v8zqnAUcKtuG2W4iQdOJ+zs+z4mKfewp2dCsz8VbtJY11l/43TFyobiMQ2k5HErL5WR2AeU6I+V6I1VGE0ggWOO4QAVr1ARr1XRPiKJvUhz9OsTRMdo/4mDexmr1bwiT3EdVK4yGVRgNK2qdFxFRK5BK64a+VZS95EJPUlTqyajUk7HZcqks/xtGw0rKy54hPPLHFtt5qSiiQjmQ4NB/u3jcxXOxXVLG+FLsNv8KJVoviWrxB9ImhEhdIdtwgfNVZ1mbt8Lp+zbBhkwia7RdTRtvodTMQLBlYaj4D2DFrFsAUPuzBlXgPBSqcVQVz2myT4k0ksCo5ehLH8Zq2oHdloNJ93UTBzl/qLdbM6gsuhGEylqHQ/026VTkj7rYlUQFkiCCIn9B6tQhaKMibwiCUOW0UoogVFFRcNkOu0SBRBJMQPinDeqmqIOeRCINxVjxr+p+jNgsJ7E1K/3Q8zYq1BMJCP8MfdljCHZHWVez/jvM+vqRZnLlEALCP61b0cYJ2tB3qSqeg92WhWAvwlj5xmUtJKiDHELOMkV/dCX3NNpfW2bXqQx/mwBAcEQgT79/P6/c9T4AlaU6Hpv0OpPmjKTPqK5oAlTkXyhm45I9nNqXCkBiciwP/PMWn9r5zEdzeXTS6wAUXChm8fx1bFq6l+FT+hHXIQqZXIq+wkBuRhGnD6SRcSqHEVP7+8UxolQpiIgL5b1nFrL3t2OMmNqf0OggSvLKWffddk4fSAMgOjGCWx+f2mhfNeft7JwBt8/7/WcXAvC/R76iz8iu9BjciYTOMQQEa7BabORnFrFr7WEOb3OkQiZ0imbo5D5O+3LG+JlD2fLLvtoxAM4dyaTbwI4OWyuNlOSX03NIZ6cRMJIGRMyViu5U6h1RHOCIoAjQXIPZcp6GhJ1VimQUsgQSo74HZAiCpUmRTYU8qTq6w+EUMFvPO+0LcKm/xggNvJui8v8AEiJDnm3QZuCyceqfb2jg3RSWvYpUGkZY0B9ctkFvucCO3Duw2nXYG1gz9ZZMNl24mCIplaiQSwMYGfcdWoXzaKdo7VgGRc/ncOFzWOwVZFYuJrNysdO2YeqBDIp+p05Fm6aIC5jC8eJ/YRdMZFcuAyA+cCpSNyKslbJwRsYv5FDBMxQb92C05pFR8X2jxzTU/+zEecxObLykdufAXvy3n/PPoCHGRc9gXHT9Da8nul6+dtZlRsJ9zEi4r8n+ZRIZKdEzSYme2WRbgFh1e+7vVD+qs0NAd6bF3Vnntenxd9f56WtayxrrL/ziGLHYbKw9eIbvthzkRJbzB0YABCjTOcpR1fw8lpnHTzsdu6mdYsK5bXR/rh/cE62q5WkTQvXC4aqasLew+DlHXCYNbv7Bl4oNNrBY1GCtFglUqx03OJc7RWzWdATBvcgZmSyO0PAPyM/ZgMW8p/HGNbY2YadKNYYaK0ymrSBYwIVFRKG4GCZqNu/CcWNS97tluUR80R9YbXl+HV8mbdnOqYCAyWZiRvxsRkQ4342QSWRNtvOmU6QGVeCfkStHYNJ9htW8GwC7vQSpJBSZcgCqgHuRq8ZgtxW43KdUGkVgxCKspq2YDT9jNe9DsBUgCCYk0gCksvYO0VJAoZ6AQjXRaT8CFgS7e04yQTCBYEKgIZ0aAbvdTWExwYIgFEMT5QpVAfej1Dhueky6hVhNW7FZzyEIZUhQI5FFIpXFI1eNRalu7AHKOzYq1BMJjt6GSfcVABbjr9ht6QiCAak0ApliAErtjSjUTYvdAUjlSQRFrcWk+8LRlzUNARNSaSQy5WBUAfcgVzp2Q+22C+6dTxuiuFLPuVz/OnMvZeikPvztW0d1h//O+5yqMj2rv9nC6m+21Gvba3gXXv56XqPRBt4gNDKId9b9FYB/P/Aph7edpjC7hBWfN5xvL1f6p9JEt4EdePr9+3lu5lvsXn+E3evr629FJYTzr58eb/JzrDlvV88Zmjjv6vBls9HC/g3Ha1N6nJGYHMvfv3sYpRv3pSOn9WfSnBH8+sPO2so7i+evq9fuwX/e4lZqkEY5CI1qBJkFswCBAHUKGuUgqvSrGjxGIe9ASOBdXCi4FSRSEAQSor5BKmlYAF2pSCZAPY6M/Bko5Ikoqp3l9fqC2v7ATn7Js5gspxCwYLacJTLkr8jlseQVP4HZerY2etpqzSYi5CmU8s6oFN2xC3okSGojU5zZDDRpt0waXr1BI6BwY1PQjrW2movLxwgmzDYTdhqvRBKtHcv4xDWkVyykQL8JvSUTm2BEKQ0jVN0XcOiRxAZMcmt8cJT1jdWmkKNbU5uqnBDofsSsShbJsLgvKDLsJKdqFaWmgxhthbVOIrkkAK28HcGqnkRpxxCtGev2GCK+p7Wtsf7A546RXw+f5V9LN1JUqWtxX6n5Jby2ZAPvrNrGY9eN5tZRjakyN835KsdCtyz7a4ZFpDAkfILT0H1n5BozWZLlCOO6NXFenVAqd7E3kDriKySNLCJNIZdd1JM3GX9HrWk4b1FavQhZrfVrZQv2CsrLGg4PNBpWo6yu4nC5fofFfBhB0COTtXfJ1qbslCu6o1JfW912HRXlLxMU8rc6FScEwYLZtAGFcgTSaseSQunII5fLu2K1nkFX9SkBgQ/UHmPQL8HclPPGy1isqX4dXyaLaLpRI0iQ0E7bnhxjFmHKhiPIXG3nbWTKAWiV7zfaRiqLJjTevYdbuWpMk9VuGrVL3sXtMZtG7oU+LyKp1udRBz0KQY82sxfv2SiRhqIOcpSfrPnZsv5CUAc9URsZ0hBSWaJXP3d/svt0Zm05xNbC0EkOx+OXe19j+Wcb2b3uMDlphRgNZkIiAuk+qBMTZg1l9PX+EykMi3asSf/55SkObDrBxiV7OLH7HCX55ZhNFjSBamLbR5LcL4kh1/SuPSdf02t4MjHtI/hwy8v88vHvbF22n5y0AgQBYjtEMnr6QGbOm+RyueOw6GCn5wy4fd5vr30OcGjJHN99juzUAsqLKjGbLCiUckKjgunUqx2jrhvAhNnD3NIHqeGp9+5j4IRerF/oKJN5/mgmVeUGVBoloRFBJHWPp0u/+tF5GuUgNJeV6b20bG9E8CNEBD9S5/2oUEdKweXldGt+Dwm4hZAA96KbIkOeIzKk/uuN9RUX8V4Dr89vdKzEqEVujdMu8psG+7La8ggLbDpK4FICFR2Z1vGYW8e4g0IaQnLoPJJDG4+maA79o9+gP41HTrhKpGYEkZoRHulLxP+0xjXW10gEofYjcL1Qs5tUGc38a6nDU79in/dKCY7snsQ/5kwmKjiwWcevynWESm4sWIYECS/1/JBghWuh/jbBykvH7sdsNzEt7jZSom9slg0AFbrF5JY81uzjW0rHuO0o5Y0VzGsYe3XKSGHBOAR7BQpFX+SKLgiCAbu9sk5qi91eTFH+BOzVO9VK1XDkit7YbYWYTVuRyTsiQY7ZvJvYhEwu9eMVFVyDtVqUS67ohkzWDolEi82WjcV8ABAIDXsPtbYBUcZqW12x02GrIw+3tPg2LObDSKVRKJS9kEiCsNlysVrPINgriIrdjUxWN0TSYt5HSdEtCIIRhXIAMlkiNmsqFssJNNqbHSV+g54iMPipZn3mzcVmL+dctuer+LhDSMAcYsPfarLdz9mLOFlxnOd7vFrvvSNlB/go9R2ui7uJAaFDELCTY3CIF9sFO8MiRjXa7tI2l1JkKuTFY0/yZNfn6Rrk389JREQEXlqwjhW7G7+H2P3WI6gUfs8SFhERaeVU6BZTWvU1WtUwokJdSdsWEbmyuYrW2Mt9HrX+jtZd0F5ERERERERERERERERERETEi3jd5VNcqeeBj5Zw1gc5SztOZXD729/z2bzZACRFuSfsmKa7KN6XqO3scrQIOMqHdg7sxcmKA5ypPNKiiBG7ExFAXyKVuBam6vTY6rSWiMilVFb8G4vlCBbDSaSSUBTKumGqUmkE4VFLqCp3iCiazfuxmA8glcWh0c4hMPhJdJUfYq7WY7iUwKBHMOgdUR0Wywms1nMgCEhl4ajVk9EG/hGlqvHwPqksxiU7HbY6tDDCI5dh0H2LwfALZtM+wIxUGo1SOQS1eipSaf2SmwrlYMKjfqGq4r+YTXuxWk6hUPQlPPIHpLJYDPr6IaG+wFhdrcSfKOSNpzu5Qt/Qgczr/ASrc5exNm85MomMmOpUtimx1zfZ7tI2AD9c+IbtRZuw2B153m+deR2ZREbnwGSe7OpaOV0RERHPs/sqV8sXERHxHMEBNxMccLO/zRARaTWIa6yXHSN6k4U/fby0SadIsEZN59gIusRGEBUSgFalIEClxC4I6E2W2r7yyyo5n1/M+bwSR9UaJ+SXVfHAR44a5Asfv52IINfVmissF0uXtte6X/c+UuV4KC6ztKzSiNCE8KC3ES4pT9tc5IqehEU0nNNZ206eTGjEFw2+HxjsPMVErbmhUV0QV3HVzhokEiXawLloA+e6NY5C0ZewiAVO34tN8E8VIqN5n1/GvRSF3Lky++XclHArNzWii9YnpD99Qvo33MCNdnMS72ZOon/UwEVERJyTmldMQVnzSnyKiIiIiIiINIy4xjrwqmPk1cW/cTrHueK/Wiln5rDeTO7Xlf4d45FKXK8EY7cL7EvN4tfDZ/llz3FMlroKz7mlDhXrFxau5aMHXSulBFBlLa/9d6jCfVHIYHlYvX6ag9CEYrW3Eew6Gqj8JnIFoTNu9rcJKKpLNYuIiIg0xi5xJ0tERERERMQriGusA69pjGw7mc7qA6ecvjelfzdW/vU+nrtpAgM7JbjlFAGQSiUM7ZLIC7NSWPnX+5jcr6vTdjtOZ7D20GmX+xWq/wBIJO5/NHKpw89ksZvdPvZSJP6polyLXRA9hpdjNlowGy3cM/ofHNtzvtn96KuMzO77PFM7PsnUjk9yfF+aB610HZu9DIPpoF/GvogElaK7n20QERFpC+w6Jd60iYiIiIiIeANxjXXgNcfI/DXbnb5+X8pg/nv3NKJDmlc55nJiQgN5857ruC9lsNP3P15XX5+iIbSyILSyIABKzc4jXRqj3FxS3U/Lzk0iUbTo+JZis4uOkcsRBIGaAk7yFqgxawPV/HTkdb7e5l8F9Er9csDmVxuU8iSkkgC/2iAiItK6sdrsWG129p/N8rcpIiIiIiIiVxziGnuRmic890I2muBEVj4nswrqvDaiq6P2+hPTx3hyqFqemD6GMzlFbD+VXuf18/nFHMnIpW9SXJN9xGscQpDllmJOVR5CQEDixkdzuvIwANHqRsQQXEDSAvFTT2CxZvh1/NaISqME8JhDQyrz6JRzmwr9T34dH0Cl6OlvE0RERFo5R9JzAdCZWhaJKSIiIiIiIlKfI+m5V/saK6G6ZG9NxIjQcFv32XisbqqBRAIvzE7hhdkpnhymHi/MSsFZVs7m466lK3QN7EvXwL4AFJny2Fn0q8tjHyjdRq7REYaUHFi/qok7yKoroPgLs/WsX8cX8S5G81EMJv8Lr6pVA/1tgoiISCtn16kMdp0SnfUiIiIiIiLeQFxjL+IVMYuDaXWrbPRKjKF9pPcf9ttFhNA3KY7D1TtMNRzOcK3qx5DwCQCsy1+M0abnl5yvMNmNjImaitxJeotdsLGr5HcAlmc7KpsopEqGRUxsyWkgk7pXZtjTmC3n/DLu8q+3suKb7eRnlaAJUNG5ZwLzXplJYudoAP448d/cMm8i+zafZPfvJ9BoHVEc1905ijsem4zkEq/YpuUH+OH938hJLyI6Powptw1n5txxSGV1s8eyUgv4+s3VHN55DoPORHh0MDfcO5aZfxhX2+bm/i+gq3BUChIEgb9//geGpdSNdshOL+S7d9ZzdNd5ykuqiIgJZsocR7ngW//csu+Dpymt/NDfJgCgVQ33twktIrOwjKPpuZzPdVShOp9bTHZxOTqTBZ3RkvAPaAAAIABJREFUjM5oRi6TolUp0KqUhGjVJESG0D4qlPZRjuthj8RousRHuq2z1Jowmq0cTsvheGY+WUWOyl4XCsvJK6tEbzRjMFswWqwoZDI0KgUapYKY0EASIkJIjAyhd1IsfTs6IvqCtf6NlvMlOpOZE5n5nMspJrOwlKyickqq9JRVOa41lQYTZqsVi9WOIAgo5DIUchlalYLQADXBWjXRIYHEhwcTHxFMx5hwALrERxKkUfnz1DyCzmTmbHYRG480X9NJxEG53vGdOnWhgPT8UtLyS8gtqaCwQkdJpR6d0YzZasNitSGTSlHKZSgUDgX2II2KsAANYYEa4iOCaR8VRlJ0GL3axxAScPXMVxHfU7PGgmN9vZrW2HK9scH5CjQ4Zxuar8BVP2ftdoFjmXkcTc8DIKOglPT8EvJKK9GbLOhN5tp7FZVCjlalIDokkOjQQDpUf4bdEqPp3T6GuPBgf56KR6hZYwFxnb0ErzhGMgpL6/w+LLm9N4ZxytAu7es5RjILyxpoXRe1TAPAzIS5LMycj12wsSr3OzYWLic5sBdRqnhUUjVmu5kicx7nKo9Raa3b93VxtxMkD2nROcikkS06vqUYzYehtmSv12Roajm62zEhP3t9BS98cA9JybGUFlVyeMc5ImPrfpYfvfIzf3j+eu56Ygon9qcD8N6LPxHTLpxJs4cAsH/LKd59fjGPvHYzXfslkpVayDvPLsJqsTHnoWtq+yrOr+Cp2fPp1DOeFz+8l4jYEDJO5xESUVcjZvGh1zDqHSFmN/V6zuk5aAPURMaE8Oy7dxIeHczxvWm8/dwiADr3jGfw+B4t/6A8gMlyigr9cn+bgVSiRaXs69E+d5/O5MH3ljTZbtaoPrw055om2znjfG4xq/edYsORc6TllTTZ3ma3Y7JYKa0ykF1czokL+fXaBGpU9OsYx6Au7ZjQt3PtA25rprC8itX7TvP74bOcyMzHamu6xLfJbsVksVKGgdySCg6lXnRY19yzJsdHMWlAMpMGdK29EblSEAQ4mJrNlmOpbD+RzvncYuyC68GaJovj86symJosqRcbFkS/jvH06xTH4C7t6JoQ1VLzvYYgQE5JOWeyizidXciZ6r/ZxeW48fHUMuzJ+Z43shFWv+Io3R7fim6USyr17DiZwe4zmRxJyyWjoLTpg6qx22xYbDYwOX4vqzJwoYF7qMSoUIYkt2NC3y4M7ZqIqgX6W57mi1/38u7ybS63f/XOycwY1suLFrlGWn4JN/3za5fbj+/bmbf/OMOLFl1EXGO9h6fmbGPzFVrvnP3i170ATc7Zf9x1LdcPdT0N2y4IbD2exsrdJ9h1OpNKg6nJY2ruVSr0RvKqq5xeTofoMEb36sgNw3uRHO/fZ7amENdY9/DKjCjTGev8HhXsGaFVV4gKri/mWKozuNXHwLDR6G1VLM/5BrtgQ2+t5HDZrkaPkSBhUswsRkdOdWssZ8jlLdMoaSk2e2m1cwTUygFeH8+gc1yoJBIIjw4mtn0Ese0j6DGwQ722A0Z3ZeptjkiMdp0ckSTH9pxnxTfbah0jC99dz4x7RjPhBkeqRkKHKKbePoLV3+2o4xhZvXAHEomElz+5H41WVdvWGZdHmlxOWFQQ9z83vfb3+KRIfvlyCwDnjmW3GsdIYdlrXHR6+Q+Naqjfqi/lN6NO+/GMfD5dv5vNR883ayFpjCqDie0n0tl+Ip13l2+jY2w41/RLZt51I1rdLtfesxf4Yv1edp/OdOuhvilquqpZsN9fuYPBye2495ohjO7ZwWPj+Jry6rXwhy2HWLbrODklFT4ZN6+0krzS06w74KjKFhUSyMgeSUzs14WRPTogb+J65g1MFkcZ+nM5xXVuzk5nF6IzXtW5zR4hu7icdQfO8NvBs5zMyvf4dcoZFwrLuFBYxtIdxwjUqLhheC/mjOkHOB7ARK5OxDW2abKLywFazZxtK/O1JsKhKaw2O4u2HGLBpoPkemHdTS8oJb2glAUbD9CvYzzzpg1nePckj4/jDuIa6xm88mRisdWtdhFULVzpCwLU9VNeLFb3q2+MjpxCp4AebCj4heMV+5yW4JVJZHQNctwETIy+kQ4B3dw32AlSiQaZLBKbzbULgDfQGTcCvnGMDKl2Gky+ZRhP3PQOXfu1Z/ItQ0m5cTBKVd2vaPsuMfWO79QjgR3rjtb+nnYqlxP701n0we/12lqrvwtyuYzzx7Pp2i+x1inSEgx6Ez9/tpldvx2nILsUu92OrtLxUDQ0pXU4RSr1K9EZ638m/iBQM9lvYxeUOd8BcIbOZOa/P21i2a7jXrSoLml5JfzOOR6aPtJnYzbF4bQc3l62jYPns3025r6zWew7m0XP9jE8f0sKvZNifTZ2S9GbLHy2bjc/bDlU+7s/KSyvYtmu4yzbdZxgrZpr+ndh5sg+Xv9MV+09yZZjaZzJLqzdAfWkQ+1qx2i2svbAaZbuOMqRtNymD/AiVQYT3208wPebHWXgZ43sw7xpIwgP0vrVLhHfI66xzmlN8xXqztm2Ml/P5DT9XLTzVAb/WbyRdDeiblrC4bQc/vT+UoZ3T+Lvt08iNizIJ+OCuMZ6A684RrRKBVWXeKeKK92L2GgJzsZSK5t3mvGaJO5MegybYCXbkE6FpQSjzYBSpiJIHko7TUcUUu/kcitlSRj86Bip1K8BICL4Sa+PJZE6PPYPvTqLW+ZN5Nef9rDg7XUs/nADb/70CGGRFy8yVidOLkEQamPxBbuA0WDm7qem1kaQXIpcLrv0QI/tFvzvqe/JPJvHY/++leTe7VCqFTw8/X8e6dsT2OzFFJS96G8zagnUXOu3sfNLXdvNOnA+mxe/WeuzXf5LGdu7o8/HvJwahfL5y7ezaOshn+xmOeNEZj53/e97Zo3sy9MzxzX7eu4rth1P4x8//NasXVNfUKE3snTHMZbuOMaAzo7oxC8fv8UrY63ae5IdJ0VRN0+TXVzOgo0HWLHnJFUuhIb7ErvdcaFYvO0Ivx46yz/vvJbRvfx/PRPxHeIaW5fWPF/BMWfbynw914hjxC4IvLt8G1/95p/iArtOZTD7X9/y99sncU3/ZJ+MKa6xnsf38bQiIiIiIiIiIiIiIiIiIiIirQSvbL1FhwRSZbwompRdUu6NYZySVVx/rJZqnMgkctpru7SoD3dRKXtiMO/36ZiXYrI4whoNpr1oVPUjL7xFVFwotz8ymZlzx/PHif9mw8/7mPXHCbXvXzhXX1jr/InsWm0QiVRCpx7xZJzJIzK28ZzJpG5x/PrTHsxGC0onKVjusHfTSeY+N51egx2edovZSl5mcYv69BwCucWPYbUV+NsQANTKvshlcX4bv1xvxGSxNio6tv7AGV74Zm29tEBfMbZ3J7+MW8OZ7EIe/8Qh0uuP3bzLEQT4afsRDqVm8+Yfrm+VwqyCAO+t3M4Xv+7xW3SNu7RGEUIR5xRX6nljySYA1h88UxuZ0ZopqzLwyMe/8OSNY7krZZC/zRHxEeIa66Bmzorz1XMUVegorTIQFqip87reZOGpz1aw089lZ6sMJv7yxUqenjmeO8Z7X4pAxPN4JWKk02U3W1tOpHpjmHoIAmw+Ub/kUHJchE/G9yQqheuqy96ktOpzr4+xbc0Rtq05wvofd5N6Ipu8zGL2bjpJZbme+MvEUA/tOMuKb7aRlVrA+sV7WL94D1tWHuK6Oy/mit75+BS2rj7MwvnryTiTR/rpXDYtP8DvP9cNr7vuzpGYjRZee+hrTuxPJyejiAPbztTRK6nBZrVhq07jsTtJ54lrH8GBLacpzq8gK7WAN59ciNVqx2p1LnRqtdhr+/U2ReVvoDNu8Po4rhKsnelvExpNc/hx62Ge+2q1327YgrVq+neM98vYAL8eOss9by0ip6SiVThFLuVcbjF3vLGQ/ed8p3XiCna7wMsL1vH5+rbjFAGYPboPs0f38bcZIi4QqFay63Qmu05ntomHrBoEAf738xYWbDzgb1NEfIi4xl6cs+J89Sxnsgvr/G622nji0+V+d4rUIAjwxpJNLN1xzN+miDQDr0SMDOyUwG9HztX+nltayeZq58i4nt7z0m44ds7pxXhIl0Svjekt1Mp+/jYBgCr9aswhqSjl3vt/Uygduh/LvtpKbmYxNquNmHbh3PuXaYyY1LtO2xvvH8uxPal8/u+VqKqjPG5+MKWOnsjwa3rxt0/u5/v3fmXR+78hk8to1ymaW+ZNrNNXdHwYby5+hK/+u4qX7v0Es8lCZGwIsx9IqW3z9f9Ws/SzzZiNF8UTX33wS+RyGe2TY3h/9dMAPPnGHOa/8BP3jf0noRGBzHpgAuHR9UtLffi3paxdtAuzyaEe/extHyCXy+gxqAP//eGhlnyMTqnQLaa44m2P99scJBLH/1dwwCw/WwL5ZZW0v0yFfekOh0Ps9R/960Qa1SMJqdQ/SvlLdxzlHz/81qof7nVGM3/+YCn/V12icmQP/yrBA/x3ySZW7DnhbzPcomdiDD0T64tZi7ROVAo5c8b2B+Cj1Tv9bI37vPXzFpLjIxnWrb2/TRHxAeIae3HOtuX5CrS6OXsup4hh3drX3qc899Vqdp/O9K9RTnht0e8kRTvmwKAu7fxsjYireMUxktKnC28s21zn5vr1JY4L4aBOCQSqPS9YWq438q+lG+u9LpNKmdyvq8fH8zYqZW+kkgDsgs6vdghYKSh9kXZRC702xrCJver8bAyVSslf37u7yXZDU3oyNKXpqJsO3eL4++d/aPD9e56axj1PTWuyn6592zN/RdNCtfNemcm8V3wTMVGpX0FuiffFc10lQO1wTMmk/o/gulwcbuepDF5b1Dqiasb4KY1m2a7jrd4pUoPJYuWJTx2pPp8+Opu+HfyXmrVq78na6jNtCTFSpO1xW7Vj5Kvf9mI0W/1sjXvYBYEXvlnLspfuJUDtu0qFIv5BXGMd3Da2f5uer0Crm7M1lWkWbHTIDWw4fK6x5n7DZrfz0rfrAPjp+bvRqlqWsi/iG7ziGIkPC2ZMj45sOZFW+1puqaN81/3v/8SHD9xEhAdLQhWUV/GnT5ZSUF4/WmTawG4tGqvSWsaRst2k605TbinBaDeglmoIUUbQQZtM75ChAIQoPJurLUGORjUEnXGTR/ttDjrjJqoMawjUTPW3KQi0gae2VkCFfgl5xU8A/glVdUZo4D3+NqGW/EvKCZ7LLebpz1disztPe2oIjVJB57gI4qpLs0WHBaFRKlArZBgtNioNRqoMZrKKyjmXW+RSHXmpVMKonh3cssMTbD2exisLf222U0SlkDO0ayL9OjnCk7snRBEXHkxkSABqhRyFXIbJYkVnNJNfWkVGYSnHM/LYcSqDtLySJnp3jsniuNF84pPlLHj6NuLC60doeZtynZE3lm5u9vEhWjUDuiTQr0McCREhJESEEBkSAIBaIUetdHx2FqsNo9lKSaWe4ko9F4rKyCgo5VxOEScuFFBSqXdr3ACVkqmDuzfbbleZOrg7Pdu3rCTwz9W7zMUunuP9k4YglfpOVz5I453KdM4ICVADcOPw3s1yxkklEjrGhtOzfQydYsLpGBNOdGggkcEBBGiUqBVyrDY7lQYTFXpHufniSj3H0vM4nJ7LwfPZlOuMzba/qELHx2t28eRNY5vdh0jbwJNrLEBcWFCbXGNDAtQen69Ag3PW0/MVaHVz9mx2EWeyi5i/Yrtbx3WOi2BwcrvajZTEyFDiwoPQqpVoFAp0JjPlOiPlOiOpecXsPZvF/nNZZDvRrnSVmnTkj1bv9Mpn6Ik1FhzrrLjGOvBa3cOHpoxk28n0evWUT2UXMPvNb/nzlBHMGtanReFsFpuNH7cf4eNfd1HmZPJrlAoemtK8OuVWwcKqnIXsLP4Vq2Cp30AHB0u3sTznGwAGh49nRvzdqKTqZo3nDK16bKtwjADkl/4VtXIAclnLJ6CIdymp/IDCstegFTmRVIoeBKjH+duMWmqcqCaLlWe+WOXSDZVEAgM6JTChb2dG9OhAp9hwl8s9CwLkllZwND2XbSfS2VldXq3mxqOGfh3jCdF67hriChcKy3j+6zX1rtWu0DMxhtvG92fygK6NCu2B43qsUSqIDA6gV1IM06ofzFPzivl+s+Om8Zedx93OOy+u1PPU5yv59qk5yHy4WAN8s2E/ZVXulaOXSiSM69OJ28YNYEhyIq58hVQKOSqFnJAANR1jwxmcXDcsN7ekgr1nLwCw92wWO09m1PtuXcp1Q3ugUXp/9+r6oS3XytpyzJGG6+pN24NThzf5XWzr3JUykB+3HW5Su6BTbAQjeyQxskcHAPp1jGty51cmlaJSyIkMDqjtY0iyIx3ZbLWxZt8pvtt0sF6ev6ss2nqYuZOH1jp5RK5MxDX2Iq7OV6g7Z12Zr1B3zjY0X6G+NoertLY5e+JCPrf+51uXNnJUCjmzR/dl5ojetU62hgjSqAjSqGgXGUKvpBiuH+ZYv3aeyuCTtbsBOHi+efpmi7Ye5u6Jg2qvq57CE2ssONZZcY114LUz69EumnsmDOLLDfXrSRdX6vnH4t/5aN0uJvTuwrheHUmOiyQ2NKjRPmsufKdzCtl8PJWNx89T2shN6bM3jie+GbuIRpueD8+/SrYhrcm2NsFxE7+7+HfSqk7x5y5/J1DumZ3LIM0UCste9UhfLcVqKyC7aC7to39GImk9IXUiDuyC44KWV/IUlfplframPuFBf/K3CXWo0SJ665ctpOY1Xj1ILpNy04je3DFhYLOroUgkEB8eTHx4MNcO7Fa7oJ/MymfVnpOs3neK0ioDY3p1bFb/zcVstfHkZyuoNJjcOi4yOIBnZo1n8sCWpyl2io3ghVsdaVZ3pwzi1e9/q33Id5UTmfl8tm4PD04d3mJ7XMVksbJ42xG3jokLD+a1u6cwsHOCR22JCw9mxjBHKuKMYb0QBMd3a/PRVNbtP016QWmd9rNHiWk0bZmEiBAm9e/KugOn673XNSGSyQO6MmlAV5I8XL1JKZdxw/BezBjWi2827GP+iu1Ybe5FAZgsVpbsOMr9k3xX7U7E94hr7EUam6/gvTl76XwFrqg564pTZOrg7jw9c1yLMxRGdE9iRHeHltm6A6d5ecH62ohVVzFZrCzYeIDHbxjTIltEvI9XXT6PTRvNmZwitp9Kd/p+YYWOH3cc5scdhwFHeG9USABapRKNSo4gOEowAejNZgrKq1zK07t7nKPM1MzhvZto6ZxvMv6v1imSoOnI8IiJJGm7EqaMRCFVYrGbKTUXkq47w+6S3wHINqRTYMrm6/T/8VCXV5o17uUo5B1QKbpjspzySH8txWg+SF7p08SFv42XCho1yqe/P+fzMdsCRvMRckseBsBsaX25lgp5EkHaG/1tRh0KSqvYdiKdRVsON9puWLf2/PWWFI+Xh63ZBKsRwHzixrFsOZZKt3ZRjR/oYT5bt5uz1fm6rjKsW3v+fe+0euXyPEFiVCgfPzKLd5Zt5evf3StX/um63UwakEynWN9o2Ow9c6E23cAVYkID+fapOR7fMXKGRHLxuzVv2gjOZBexcs8JVu87RVx4EF0TfPs9E/E8914zuPZBK0CtZPrQHtwwvJdPBHUlErhn4mAGdE5g3vtLXYoGuJQ1+061qoesK52zhzNJ7udbAU1xja2Ls/kK+GTO1nwWV8ucVSnkvHrnZK4d2M3jfV87sBuJUaE8+tGyRqMynbFyz0keuX6UzyNbRdzDq44RqVTC2/ddz1Nfr6yjN9IQOpMZXYF7k/VSJBKYmzKUR68b1azjj1c4olvOVDp2AVOib2Rq3Bwk1A3lk8sUaDQBxGs6MCJyEgBrcn9gQ8EvpOlOcaR8N31DhjX7PC4lWDuTwvLXPdKXJ6jQ/QSCQFzE24DM3+Zc1QiCmeKK+ZRUvovgLN2rlRAZ8mxtRZrWwsmsfB77uOHIGokEHp4+ivsnDXUp1aGlyGVSUvp18f5Al5CaV8yXv9aP6GuMif268O/7pqGQeW/uSyUSnrhxLFKplC9/3evycVabnXdXbOft6mo13manmyr4r98zzSdOEWd0TYjkyZvG8vgNY9y+mRNpnfRIjGbWqD4kx0cyY1gvvwj79e0Qx+v3TOXxT5a5pU90NqeInJKKZkX0irjPo9e8TlL3eK65dTgpNw8jPCbE62OKa2xdWsN8hSt/zmqUCj58aCb9O3mvHHPPxBjeuP865r672K1SzEUVOnadyvSLjpyI63jdbaVSyJk/90b+csM4/nLDOFRy7/hiooID+fCBmc12igDsL9nK/pKtALTXdnHqFLkcSfWfaXG3kaRNBhzaI54iOOBmWpsDokK/hJyiPyEIzXdiibQMnXED6XnjKa74X6t2iqiUvQnW3uBvM+ohCDQoBCeTSnn97qnMneybGzZ/8ebSzW7peQzonMC/7vWuU+RSHr1+NKPdvIHYdOQ8R9JyvWPQZZx1I1+7Z2IMg7p4Nn2mOUilklrxPpG2z0tzrmHO2P5+rXYwrncn7pk42O3j9rmZLifSfN7f9CIDxvVgyfu/cle/v/LSnPfY8ss+zCbv3TuIa2x9WsN8hSt3zkqlEt6YO92rTpEaBnRO4I/Xur8BvuNUhhesEfEkPonnkUjgrnEDuWvcQBY9dQfje3V2WVCpKbQqBbeP6c/SZ+5iZLekFvWVoT9Lhv4sAAPDRjfpFLmcAWGjAcjUey6dQS6LIVCT4rH+PEWlYRUZ+dMwW1P9bcpVhdF8iAsFN5NVeCdma7q/zWmS6NC/g5vzyN/87fZrfFKxw58cSc9lx0nXF+hgrZr/3DsNpdx3TlqJBF66bZLbN5HfbjzgJYvqUqM27wqDLhNLFRG5krjvmiFui/kez8z3kjUil9OpVzse/OfNLDj6H1766k+oNQrefOgrbu/1LPOf/o75T3/Hyb2+u5e7GtbY1s6VOGf/MHmo25spLRrv2qGEu6lfskt0jLR6fC4r2ykmnHfnziCnpIJFOw6z8dh5MgpL3Qrpksuk9GgXzdQB3bhxaG8CPVRfW2e9eKMbpnA/DzFMGQlAldX1G2aX+g16kCrDrx7t0xOYLCfIyLuW6LDXCAm4xd/mXNEYTLsorni31VQpcoWQgFvRqppXFcof3JXi0CaqESq7kvlkzS632j82Y7RfIg1iQgO5Y/xAPl232+VjNh45R1GFzutpK+4I1saKURoiVzAhAWpmjerDAjeckmez3dM2Emk5MrmU4VP6MnxKX47vPsfHL/zI6q8dUdKrv95K+25x3PbkNMbP9I6WxNW0xrZ2rrQ52zkuggem+E58HUAhkzFzRG8+W7/H5WPS8kowWaxXdFWXto7f/mfiw4N5YvoYnpg+hgqDkSPpeZzNLaJcb6TSYKLSYEIihWCNozxUsEZNeKCGHu2i6dU+xispOUqpo1ay1WbBbHe/9rfZZqzTj6fQqkaiVvbHaHa/Drq3sQs68koep0L3I9Fh/0Cl6OFvk64YBMFEhf4Xyqq+xGh2r/qFv5FJw4kKfdnfZrhMx9hwHp7edpw4LSGzsIxtJ9Jdbt8xNpybRjRPyNoT3D5+AF/9ts/ltB+rzc6K3Se4rxUJxem8GLIu4luMFivXzf+a/8ycwuAO/k+Pai1M7NfFrYes3NJKL1oj4gyDzsTmpXtZ/fUWzh/LYviUvsz92ywA1AEqNi3dy/899g05qQXc/vR1Hh37alpj2wpX0px9bMZo5DLfi5rOHt3XLceIXRA4l1NMryTvi2SLNI9Lv0VuxGyIiIiIiIiIiIiIiIiIiIiItH1aRSxPsEbN6B4dGN2jg1/tiFBFA6DXV5GqO1WrGeIq53UnAYhUed4TGBH8BNlF93i8X0+hN+0gPW8yoYF3ABAe/AgKmbib5i4G014q9IsBqNAvx273bFqWr4gJ+zcyqWfL73mTZ2aNv2pCG5fvOu5W+7smDEQq9Z9OTFighlE9O7Dp6HmXj9l0NNXrESOhARrKda5FFqbnl3jVFhHfo/DD7mRrpldSLCqFHJPF6lL7wvIqBIGrSnzTX6Qez2L111vZsHg3KrWCKXeO5uVv5hEZX3eN7jawA31GJPPuU995PGLkalpj2wpXypzt3i6asb07+WXs2LAgEqNCuVBY5vIx6QUlYsRIK0a8Sl1Ct6D+AFzQp7K3ZBOjIqcQq3ZNNC/HkMG+ks0A9Awe5HHbAjWT0KiGAmAwuR625VtslFV9A0B51UICtdcRHvQgamV/P9vVehGwYjTto9Kwmkr9aqy2HH+b1GJCAu4gSDvd32a4zIDOCYzo3jLh5raCXRBYseeES21rhNmmDfZ/elxKv85uOUaOpudSVmUgNFDjNZvCAjVkFJS61Hbz0VSMZitqpbjktnXUCjm/PznX32a0OpRyGT3bx3DwfLZL7a02Owazxe8VOq4GHhr/T7oP7sjD/72NsTcMQt7IdahT73aYjZ6tOHg1rbFtiStlzt4ypq9fx++dFOuWY6SwXOdFa0RainiXdgmjIq8FYGvhakx2Ix+e/zvXx91F/7CRyCX1LwQWu5kDZY7SvKtyvsMqWNDIAhgVOcUr9kWFvgRAZv4MWnvmk4CVSv0yKvXLUCv7E6y9kSDtDOSyWH+b5nfM1lT0xh3ojZvRmba22agQZygVyUSHvepvM9zi9nFXj+PuWEYe+WVVLrUd38exA9MaHuaHJCe61d4uCOw7l8U1/ZO9ZBEkx0dyKNU1R6bOZOajNTt5/IYxXrNHRMTfRIe4JzJsslhb3UPWlcj835+nS9/2LrUNjQriH4se8ej4V9Ma29Zoy3NWIXNUybt2YDe/2tE7KZY1+0653L6wQnSMtGb8f8fbigiShwIws90f+CHzfXTWSn648AE/Z39JO21HQhURyKVKLHYTpeYisg1pmO0XKxNIJTJub/8wWpl3KhBolI5IlJCA2ynXfeeVMbyB0XwIo/kQBWWvolENJUhzLVr16Gqh1is3HNkuOB5AjeZ9czWhAAAgAElEQVSjtZ+BwbQbq63Az5Z5B5k0hITIL5FKvLdL72lCtGrG9+3sbzN8xk43SvSO7tXRi5a4R1x4MCEBapdTVwBOZOZ71TEytGsii7e5Lor8ze/76d4umimD/HsTd7WxYNchFu45RHZZBQFKJd3jonjxugl0igwHYNq7X/HHMUPYejaDjacdUUkBSiVzhvblofEj6oSND/vXh1QajQgCfHjHDYzv5jx8O62olLd/287utAvozRaiggK4a3h/7h05iBO5Bcz68Dt+/vOdAHSPvVgB71ReITd9sICf/nQ7veLbXqh1SIDarfauhvCLtAxXnSIAaq2KXsO6eGzsq22NbWu05Tk7KNkR0R/gocqkzSU6xL0KeDo3KtqJ+B7RMeKEQWFjAIElWZ9htpsw2Q2cr2o8/FwrD+K2xD/TI3ig1+2LCn0RnXE9Vluh18fyLHYMpl0YTI5SoTJpKBrVCLSqYQColL1QKXq2KW0KALu9ArM1zfHXcg6T5SQmy0ks1pqH0NYd3eMJJMiJj/gEpdw/eZ7NZWSPpNpdh6uBHW44Rga7GaXhbbrERbD/nGshvwDHM/O9aA0M7doeuUyK1WZ3qb1dEPjr16vJLCxj7uQhyKRXrlO4tbA3PYs31m/h7Vun0yU6guIqPbtSM4kJqrt58frqTfzl2rE8kjICgIMXcnhlxe8khAZz04CLpUV3/3UeBrOFgf98r8ExCyqruOOzRXSLjeLdOdcTExzI2YIiwrQOh3HPuGj6Jcbx476jALw8PaX22J8PnqBLdESbdIqA4yHYHezClb82thb2/X6Mc0cuYDI4T5O55/kbvDLu1bbGtjXa8pwd2aN1pGcFadyrRGqyulZhT8Q/tFrHiF0QkCDxm8jPoLCxdA7oydaiNRwu20mZpbhem0hVHANDRwEwKnIKAfIgn9gmk4YQG/Y/soru9sl43sJmL6PKsIYqw5o6r8tlcaiUvVDKO6CQtUMub4dC1g6FPKHaaeL9BwpBMGKzl2Kzl2G1FWKrjvKw2guw2vKxWrOx2LKwWLOw2UVhxeiw19Gq216awMieHfxtgs8wW20cy8hzqW1EkJaYUO9EvjWXmFD3rq+u6n80l5AANVMHd2fFbtc0WwAEAT5YtYO1+0/z6PWjGNenc6sTsruS0JstSJAQFRhAYlgIiWEh9E+Mq9duROf23DK4T+3vHSPD2JeezcI9h+s4RoAmhYgX7T2KRALv3z4DbbVOT1JEaJ02tw/tx6srNwDw9OQxaJUKbHY7q46c4r5Rntco8xVKhfgA3BpZ9PZavvn3cjr0SCD9ZDYdeyaQl1GE1WJj6l3uFRlwl6tpjW2LtOU527dD/Wu5Pwh00zFibkVRNyL18btj5EJxGYfScjiUlsvJ7ALKdUbK9UaqjCaQQHD1Fy5YoyZYq6Z7QhR9k+Lo1yGOjtHhXrUtVBnJ9fF3cX38XVRYSqmwlmKyGVHLNIQowgmUh3h1/MYI0FxDaOB9lFV96TcbvIXVlovVkIvzLDwpMmkQUmkoMqnjZlMmDUEi0SKRKJEgRyJRIJEouPj1tiMINsdPHBckQTBV/zVjF/TYBR2CXYdd0GGzlyMIYqibq0SFvkho4J3+NqNZ9E66ejRvzucWY7O7Ft2QnBDVdCMfExHsXrhqQXkVdrvg1Yo6904czMo9J3B3Ey01r5jHP11O14Qo7pk4iGsHdkMuVjnxOGOSOzBzYC/mfPoDfRJimDWwN9f3645KXvfWp0tURL1ju8dG8tvJc26PeTK3gN4JsbVOEWdM7d2V/67dAsCqo6e4eVAfNp9Jo8xgYEY//4sdi1xZrP12G4+/fReT5ozglq5P8d6GF7CYrbz55y+J7RDp1bGvpjVWxHdIpRJ6JEb72wzA/VQeWyuKuhGpj18cIxabjbUHz/DdloOcyGok3FmAsuqc8pqfxzLz+GmnIwS1U0w4t43uz/WDe3pdDChYEUawonWleESH/q1au+Kgv03xIXZs9nJs9nIsuJ4WIOIdIoKfJDzoz/42o1moFHKSolrXnPYmp7NdT71LjPSf07chAty8xtvtAgXlVcSGeS+Sr3NcBDeP7sePWw836/gz2YW88M1a3l62jVmj+jBrZG+i3BTDE2kYqUTCy9NTeGDMEH4+eIL3Nu7k0617WfiHW4kI1Na2szhxGDb33lWoHrcxFDIZswf1BhwRJjcP6sOyQycZ1TmJqCD3HIAiIk1RnFdWqxsilUoxGy0o1Qruem4Gz89+G4Ab/pjSWBfN4mpbY0V8R1xYsFj+WcQr+HyL6tfDZ7n21c95YeHaxp0iLpCaX8JrSzZwzSufsGh7825M2zISiZKEyC+Qy9pmPrJI2yYy5BkiQ572txnNJiEixKvRBK2NszlFLreN8aIzobkom3ETVKYzeMGSujx101g6xrQserGwvIqPVu/k2pc/47GPl/HYx8vYdPS8yxE+Io0TGxLEvPHDWPPovZitVpYdPlnn/dTC+umQJ/MK6XBZCowrJEdHcCw7H2MT4dJzhvZjztB+nMorYH9GNpvOpHLjgJ5ujyci0hQhkUGU5JcDEJ0YztnDjk0lTaCassJKygorvTLu1bbGiviO9lHuX5tFRFzBJ+62KqOZfy3dCMCKfa7nY7vT/2tLNrDx+Hn+MWcyUcFXz46bXBZDQuRXXCiYjV0QS0CJeBspMWGvAxAa2LY1bqJbmYaGt8krcb0s9HsrtvPeiu1etMY3+EJBX6WQ8+bc6dz/zo9uVc1xht0usPlYKgCbj6USHqRl2uDuXDekR6sJG25LrD9xlkqjmV7x0QSolBzPyafMYKyn+bEzNZOFuw8zorOjesfBCzmsOXaav10/sV6fNWK7NrvzkJLbhvbjh71HeHzRSh4cO5SIQC1ZpeXozRau6XGx2kds9X3KhG6d+deazajkclK6+7Z6R2mVgcJyHUUVOooqqqjUm6gymtGbzOhNFgCMFismixWT2YrJanP8u87fi6+ZrWLufGukz8hk9qw/Qu/hXRh+bV/eeWIB0+8fx4GNJ0jqHu+1ca+2Ndbb1MxXoME529B8Ba6oOdvaNNBErhy87hgprtTzwEdLOJvr+m5lc9lxKoPb3/6ez+bNBvBICJ9NsJFtSCPXmInOWoHZbkIpVREoDyFek0S82qGKLJX4T8BIrexHQuQXZBXdiSBY/GaHyJWNVKIlNuJdgjTT/G2KRwgPbDtlhT1BQXmVv03wOUazb276OsdF8NmjN/Pox8vIdcMB1RQllXoWbDzAgo0H6BQbwXVDunP90J7iA4eLKGQyFuw6yIXScqw2OwmhwTxxzWgmXuaAuGfEQPZlOCrYAGgUCuaOHsxN/S8Kr77z+w6+2rG/NhLk4e+XI5dJa/VJasrvxoUEsWDuLfzfb9t54NufMVltxAQHcn8Doqp3DOvPfV/9xK1D+tbTPvEEOpOZk5kO8fDjmXmcyioko6CUjIJSdEbnFUpErizu+Mt0tIGO6iM3zbuG1ONZfP7KUuI6RPHku97b4Lja1lhPUTNnxfnaMGFB2qYbiYg0A686RvQmC3/6eGmTTpFgjZrOsRF0iY0gKiQArUpBgEqJXRBqdy30Jgv5ZZWczy/mfF6JQ5zVCfllVTzw0RIAFj5+OxHNnDxGm4HfCpayt2QjOmvDYYZB1QKsQ8NTSIm5EZXUvdJXnkKrHkN8xCfkFD8gOkdEPI5CnkhC5FeoFFeOMKBaeXXlp9bsNF1NmH1YFi85PpLv/3I7f/tufW3UhydJzStm/ortvL9yB8O7t+fG4b1J6ddFFG1thAndOjGhW9MlxFVyGW/dcl2jbR6bOJLHJo50adyuMZF8eIdr5U9rRFpv7O+5NJpjGXlsO57G9pPpHM/Ib1UlNkV8T0Kni9FmmgAVL375oE/GvdrW2JYgzln3CA3wz7OWyJWPeEclIiIiIiIiIiIiIiIiIiJy1eJVd+6ri3/jdI7zSghqpZyZw3ozuV9X+neMb1LF/VLsdoF9qVn8evgsv+w5Xi+PPLfUEeHxwsK1fPTgTLftzjdm8Unqa5Rb6guyXU6l1SFo9XvBzxwo28YDnV4gSuWf2tqBmmtJiPyS7KK5YrlZEY8RoB5LXMQHyKTeLY/ta642RfPSKu8LkbY2BB/vuoUGanjnwRtYtfckb/28heJKvcfHsAsCO05msONkBhFBWm4a2YebR/cVc65bgD/3ZlcdPU3nqAj6J7bsviG/rIpfdh5j5d6TXCgs85B1IlcCRr0JtVbl9L0LZ/MASEz2fFndq22NdYf8Mkdqqzhnm4f43RLxFl77Zm07mc7qA6ecvjelfzeevmEs0c0sSyiVShjaJZGhXRL5w8ShvLFsM+sPn6nXbsfpDNYeOs2U/t1c6tdoc9zEfpz6TyospQCopGq6BfWnnbYjwfIw5FIFFruZcksJWYY0Tlc6quFY7CZKzYV8fP4fPN3tf6hl/smtDFCnkBj1A9lF92GzixdakeYjkSiIDHmW8KB5wJWnLO+OM/ZKoK2KrLVFrhvSg/F9O/PZuj0ALNx00CtCsMWVej5bt5uvftvLtQMd69w9EwfTNSHS42OJeAaD2UKRTs/pPMem0Y/7jvDPGyc3u78LhWV8vn4PK/eerBWGFRG5lL/f+QGvfv8wystKnh/cfJLX5n4KwE/n3vL4uFfbGusKl85XQJyzzUQp95+uo8iVjdccI/PXOK9ocF/KYJ6YPsZj48SEBvLmPdfxfyuD+XLDvnrvf7xut8uOkc2FqwBqnSIDQkdxU7v70coaduDU6I/8nP0Fh8p2UGYpZkvhSibH3uzuqXgMjWoY7WNWklV4JxZrut/sEGm7KBVdiQufj1rZx9+miLSQmgdyMWXZtwSolDw2YzQAd4wfwOfr97B0xzGvOEisNjurqm+0V+87yfg+nZk3bQRdE6I8PpZIyziRW8AD3/6MunrH849jhnBdH9fuUS7FYLbw6drdfLvhABab77R0RNoeFpOV1+77hJe+/hNyheOBctVXW/johR+565npfrbu6kCcr55F1NYS8RZecYycyMrnZFZBnddGdHVUb/GkU+RSnpg+hjM5RWw/lV7n9fP5xRzJyKVvUtNhqsfK99T+O1HbmduTHkHSxE55gDwIgDuSHqXEXECm/hxHy/f41TECoJR3IilmNbnFD6MzbvCrLSJtB4lESUTwI4QHPYpEomj6AJFWjy8FSEWcExkcwLOzJ/DHa4fx/eZD/LjtcItL+zaEIMDGI+fZdPQ804f05NEZo4hqZnTm1cDqR+/16XiDkhLY/+LDLerjTHYhT32+Ugy/F3GJfy56hBdvmc9///QFz3x4H5/9fSlrF2zj2Y/nMnr6AH+bd8UjzlcRkbaDVxwjG4+dr/O7RAIvzE7xxlB1eGFWCte9/kW9ndHNx9NccoyUmC86c4aEj2/SKXIpEiQMCZ9Apv4cxeZ8l4/zJjJpKO2ivqW44h3g/9k77/AoqrWB/7bvpvfeSCH03osUBUEEafau14Zdr1e9Xj+96rUXLNg7VhCpKh0JvUMgISSBJJBCerJpm81m9/tjSUjZTXaT3eyGzO95eGBnzpzzzjDvzJz3vAWKyt8BhEmSgGlclBMI9H4NuTSm/cYC3QbBmdl58HF34cGrx3H39FH8efAky3YkktJiEcFWGAywdn8yW46l8eiciVw3cTCCZ3v3ZtMRY8jwf5ZusIvnUVPEYuPN4qZU4KaUo1LIUMmNf5RyabPfKoUMpUxKQtIZkrKc4/tH4CIqNyUv//owz133PncMfw6DAd5a8yRxQyIdLdolz6YjqV2ir2DUWXP6Cgg6KyBgAXYxjBzJyG32u394IBF+XvYYqhlhvp4MigzmWGZes+3HsnLNHNEcUZOvRi+Zr9Xje8q8jf041VREhK/HY4CxpO/54kfQ6jIcLJOAsyCXxQLg7/kf3FQdj3MXcF4UQslEp0MplzJ/3EDmjxtIYkYeK3YfZ9OR1Mby9LakuraO15ZvZcuxNF6/4yp8OljCXsCx/Hkwhf8sXQ8YE9B3FpEIwny96BPmT1SgD+H+noT6euLr4YqfuwtuKtPJOtvifGmFMMnqJHU6++SccHFX8r9lj/LSbZ/Qq1+oYBTpAhp01tb6Cgg6KyBgJ+zyxZxVWNrs9+i4CHsMY5JRsRGtDCNnLXRf85UHApBTk9mYO8QaGirU+Cpsn93bFqjkw4kM2kxR+auUVnwDCEmfeipSSTC+Ho/g6XYzACL7FqgScCAyiTGmXCwWWfyB9sM/b2RApHM+xy41BvUKZlCvYJ5eOIWNR1JZuy8JgMOnc2yaF2Z/6jluePNHPlk0n5hg6w3/Ao7j8Okc/u+HDZ2eYPm6uzB1cCzj+kYxPDYUDxeljSQUsBU6G+SfuGXQM622iUQiFCo5UpmENV/9zY61h5vt/yHx9U6PK3ARW+isoK8CAl2PXWZDZS1ip/09ui6+2d/DtdW20irLylQO8RoHGA0jKRVHGekz2aqxk8oPADDYa4xVx3UlYpGKAK+X8XS5nvzSZ6nRHnK0SAJdiEwaho/7g3i63iTkEOlhqGQyqmq1FrWt0ljWTsB2uChkzB3Tn7lj+gOQU1zOuv0nWbMvmZzicpuMUVBWyV3vL+Obx64jOkgwjnQHyipreOqrdR2uXjEyLpxbpg4DYGL/XkKlECfHFok5r3tkhg0kEegottJZQV8FBLoeuxhGWj7Y3VVyewxjEldl68lenYXJByf4zQTgYGkCiWV7Oea5h8FeYy06dnfRRpLVh/GVBzLR7yrLBXYQCvkAIgLXoK5aQZH6Lep05xwtkoAdUcoH4u32D9xd5goGkR6Kr4cLVYWCYaS7EOrryX0zx3DvjDHsTz3LbzsT2Zp4mnp95zz9yqs0PPTJKn5++mY8hRVIp+f9NTsprqi2+rhALzeev3EaE/pF2V4oAbuhrq7tdB9z/jG584IIdBhBZwUEui92MYy4yGVUNvmwLq6wzGPDFpgaS2lhjL1MbDTg3B/zPF+eeZ2lWYvZV7KVAZ4jCVKG4ypxRyKSUGeoo6KujFxNFollewE4W52OrzyQO3v9i+r6Sip0ZRjM+EH7OU2ojQgP14W4u1xDWeV3lFR8hK7ePokABboekUiGm2oG3m53o1KMcrQ4Ag4myNvd4rDCgvJKO0sjYCkiEYyOj2B0fARF6iqW7TjG8p2JlFZ2/L2aW6Lmf79u4c07Z9lQUgFbc+Z8Mav2nrD6uCHRIbx/3zWC4asbUmahh3NHKT5fjlIlw9VTyDVkDwSdFRDo3tjFMBLg6UalpqTxd06JbdyALSHbhMuxpaE832S+BUC+JpviWmMyotSKRFIrEi06vkRbwNunnmy33duDf7Wov65CJJLh7f4PvNxuo7zqF0oqPqVOl+losQQ6iELWF0/X6/FwXYBELLjLCxgJ8vawuG1eidqOkgh0FD8PVxbNMla1WbnnBN9sOkB+WceMWBsPp7Jg3EDAaHgRcD5+/PuI1Xlm+oUH8umDCyxeELIl9TZIMtnT6YzBsy3Wfb2dn975g9IC47PdP9SbW/41m+k3jbPLeD0VQWcFBLo3dtHC6EAfzuRfNIwkJJ/huQX2L9drMMD25NOttsdZmGguqfxg58anez9gRCI5Xm634eV2M5U1mwAoq/yWKs0O6Obndikjk0birjKu/Hq4zEUhH+BgiQSckQh/T4vbZhVY5lki4BgUMik3XDaEeWMH8NPfR/h8/T5qtNZXtPnsL6PHo2AYcT7q6uv562CKVcco5VLe+cfVDplgAWjqbF9VqaeRXWT7hcT1S3fy9csrmf/AFcQPi8JgMHDqcCafPreM2hqjd/fsuyfbfNyehqCzAgLdlsZJrl00cVh0KJsT0xt/55VWsD35DACT+kXbY0gAtp5IN7l6NjI23KLjR/nY33jTPZDgpjIm73JTzUCry0Rd9TPq6pXU6bIdLJsAGL1C3FTTcFPNQikf6GhxBLoBfcMDLW578pxQvq87oJBJuXPaSGYMj+fpb/8EIDEjr52jLnL4dA4A6XnFxAqVapyKw+k5VpdvvuPyEQT7WO4ZZmuE3ESdJ9dGiZab8ttHG3nw9Ru4/PqLhQFGTRtISK8Afnp7HSAYRmyBoLMCAt0fsaMFEBAQEBAQEBAQEBAQEBAQEHAUdvEYmTowlrdWb28WZ/fqiq0ADI8OxU2psPmY5dUaXvt9W6vtErGY6YN7W9THdeH32VqsSwK5NAo/z2fx83yG6tq9VFSvobJmPbp6YVW5q5CIPXFRTMBVNRVX5RSkEmdJ4CvQXRgQafk9k19WSeGFBKz+nl1Xbl2gYwT7ePDFwwsBePjTVexPta7K2JajaYLHiJNxIM0670ypRMx1EwfbSRrLyCupcOj4TbG2zKm1K/32Ii23yOZ95p8rJn54r1bb44dFUZBdYuIIgY5gjc5KJcZ1aUFnBQScC7t4jIR4ezCxb/OHcF5pBXmlFdy15LcOlbFqi4LySu5cssxkJYWrhsXj625Z9u2a+hpq6mu47+DD3LrvH9y67x+kVqSZba/Va3n86NM8fvRpUipSW+3flL+VR448ZfmJdIDVOev417H/2HWMi4hwUYwl0Ps1YkIOExm4Dl+PR1DKByE4H9kOqSQAqSQAd5erCfB+haigzcSGJhPi9wWerjcKRhGBDuHpqiTcz8vi9rtPZrH7ZJYdJRKwJQqZFIVMyvv3XWPV/zPAoXQhRNLZOHO+2Kr2g3uF4GPht4490OsN5NghDKSjyKQSq9pX1HS+TG5nKamo7nAy5bbwD/Uh9Uhmq+2pRzLxD/XBP9TH5mP2RKzR2cG9QgSdFRBwQuyW7efBGePYeTITfYv0zCk5BSx8eymLZoxlweiBiMXWWfWbUldfz7JdiXy2aS9lVZpW+1VyGQ/OsDzjtkqiAuCzER9SVFvM40eftvhYqcgxiZMchwilfBhK+TD8PJ+hXl9GtWYH1bXGZH41tfuprUsB6h0rppMjEXuikA9EKR+MUj4EpXwIMkmoo8USuEQZ1y+SXxMsS6yacMKYF+qaMf3tKZKAjVHJZTx73VQWffy7xcecyim0o0QCHeFsQalV7YdEh9hJEstIyy2itk7nUBmaopBZZxipdALDiDX5gaxhzj1T+PiZXyjIKaH3kCgwGDh1JJPfPtrIXc/Ps8uYPRFrdNbR+grOp7MCAs6A3WbzfcMCuH3KcL7Z2rrSS3FFNS8v38KnG/YyZUAsk/r3Ii7YjyAv9zb7NBggr1TNqdxCtiedYVvS6TZLmz09dzIhHUxqJBa17wEhF8t5b8gbHer/UkMi9sLdZTbuLrMbt+kNVWhqj6CpS0SjPU5tXRLaujOA3nGCOgiJ2Ae5tBdyWSxyWTwKWR8Usj6C94dAlzJlYAy/JhyzqG3CiQwAyqs0eLoq7SmWgI0Z2yeSUF9Pi1cDy6s01GjrUMlldpbMeqyMiLhksNaDIcLfOi8hW3MwzbrwLXvjamXIdkF5lZ0ksZwdyRl26XfuvVORSMT8/M6flBYay/V6+blz27NzmHXnJLuM2ROxRmcdra/gfDor4Dh66nvWFHZ1c3j0qgmk5haxKyXT5P5CdRXLdh9j2W7jh7qrQo6/pysucjkqhRSD4WLcZ7VWS0F5JRpt+9bN2yYNB2D+mJ5QttR572axyBUX5QRclBMatxkMGrS6M2jr0tHq0tDWZVBXb3w41+nOoasvoHsZTsRIJX5IJcFIJcHIJCFIpSHIJGHIpMZwMrk0CrG4baOfgEBXMCIuHDeVwqLV0bp6o7fXyj0nuOOKEfYWTcCGiEQwIi7MKjfpKo3WKQ0jErF1YZpVGi0KWff34LQ254Wbyva526xh87H09ht1IQGerla1T8o6bydJLENvMLAjyT6GETBWnZl992TKiyuoranDP9QbkTAbsinW6Kyj9RWcT2cFHIc179lL5R1rDruemVgsYvGds3nyu3UkWGAJr6rVUlXQ8dJRIhHcPXUUj8wa3+E+LOX+Q49QravBcKH08RPxjzDUa1Cbx2jqNbx1ajFSkZQn4h8GQCE2Phz3FO9ndc468msL8JP7MjlgIjODpjd6rhgwsDJ7LQBbCrahqa9liNcggpSWl+B0BkQiJQpZPxSyfib3Gwx16Orz0OkLqa8vQFdfSL2+kHp9GfV6NXp9ufFvQyUGg+bCMRr0+hoMhlqgHgP1YNAb/8YASBCJxIAYERfca0USREgRiZSIRQpEImXjH7HIFYnYHbHYHbHI+LdE7AkYPT8kEl8kYl+kYj8kEm/AOpddAQFHIZWImT2qLz9vP2rxMd9tOch1EwfjonC+SbOAeQKsTJpraBH26iworfwAq6ipdWjcvq2wdtLaMmy5K8k4X8LRMzkOG98U1t7/ZwvLUFdr8HBxjHfc7uRMCuyQX6Qlnr7CIo29sEZnHamv4Jw6K+A4rHnPXirvWHPY3eSjkEn58O65/JBwGIAP/thFrc72MW3+Hm68fON0xsVH2rxvU3w6/ANq9bX848CDbbZreEzW1Nfw1qnFuEpceSTuAWTii5OM4+VJfJ3xPXf2upVo1yjyNPl8deZb6g31zAmZBcDOwt2szfsTgDuibiHOLZYT5Un8em4FvvLulTjr4+Td/JR+mCJNFUEu7vw54x4AXKQyRCIZMmkEMiLsMvaSpF0ArMo8waZZzlWFaEnSLqeUC5xbNgHruP6yIfyScBRLv8tKK2v4YsM+Hp0zof3GAk6DTm+d552LUm4nSTqHq5Vy5ZdVEhngbSdpug6lXIraijz15VXmw4rtzTebD1r8POkqgn08kEkkjZ5vlnAwLZupg2PtKJV5ftlhWYijgPNijc46Ul/BOXVWwHFY8569VN6x5ugSXxiRCG6dNAyA8X2iWLxuJwnJZ2xiMXVRyJg7qj8PXDkWzy629IstqMQiF8upqa/hzZT38JH7sCj2HiSi5h4GK3PWMC1wKuN8RwMQpAxkasAktuZvbzSMbM7fxlifUa2hBrQAACAASURBVABM8jdOUEJUQRwvTyJfU2DL07Ir+wvP8m7i37w/bi79vYMorq3GRSqsRAsIdBVRAd6MiY9kT4rlFWe+23KQywfHWlXyV8CxWJMIUCGT4iJ3TsNIgJd1K//HMnIZ1TvcTtJ0Hd5uKqs8CAodlCMj+Ww+6/YnO2TstpBKxPQK8iHVisTCv+1KdIhh5FhGLjvtGEYj0DVYo7OO0ldwXp0VcBzWvGcvlXesObo8SCg60IcP7p5DbomaX3cfY9uJ02QVllpluZRKxPQNC2Dm0HjmjhqAm5OudAFIRBIWpy6hWFvCc/3+1cooAnCuOoe0itOszf2z1b56Qz0SkYTzmnzG+o1utT9UFdKtDCPHinOJcvdhVoQxlCbKvXt5uwgIXAo8PHs8e09lWfzc1esNPPHlWn785434W+miLtD16Or1HEyzvARvVKC30yZfC7YygfrBtGzuubL1u7K7Eezjwalsyyf1h9O73i1eo9Xxfz9scHhYgDn6hQdYZRjZk5LFucIywrswMaauXs9ry7Z12XgC9sManXWEvoLz66yAY7DmPXupvGPN4bDsKSE+Hjx+9UQev3oi6hoNiZnnScsrorxaQ0VNLRU1tYjE4KEyeoF4qJT4uKnoGxZA/4hAFNLukfglT3OeAZ79yK3J4+ezy7k18sZm+w0YqK2vZWHYXCb6t86N0tSQIjKRaFUq7h7XoYFiTTWuMgcaspz04x8QZBPoMvpFBDJjWDx/HTpl8TEFZZU8sOR3Pn1oAX4e1iU2FOha1h04SXl16xL25ugTFmBHaTpH7xA/q9rvTz1L5gVvmahu7O4bE+TL34mnLW5/LCOXKo3W6tCjjqI3GHjxp42k5xV3yXgdYUyfSFbtTbK4vcEA76xMYPG9c+woVXPeX7OTlOzus7glYB5rdPZYRi6AoLMCToE179lL5R1rDqeYVXuolEzoG8WEvlGOFsXmeMo8uSXyBsb7jeGV5DcJVQUzNWBy434RIiJcw8muycVHbv4GC1QGcLa6dWmtnJpce4htc+74+2eOFOdSWWeshhHzy6sAXBM5gHfHNv8I+Tb1AN+lHiS3upwwVy/u6TOGG2KGmGwDmG1nAD44sYMf0w9TXadlSkgsUe6dU+L2ZFNrNQz9/V12znmIxccTAFiffQqDwcAd8SN5YuAkq2Vbm5XEkuTdZFWUEOLqyQ0xQ7grfjSSC0u8DWMCjeOaGtNcX0Cz/uxx3QScj0evmUjCiQyqai1PeJ2eV8yd7y3j3XtmE2flhNWenC+tYOWeE+SXVvDizdPtPt59H61g6qBYrh7Vt8s+ai3lfGkFi1fvsOqY8U787u0XYV2CcYMBvtywD4BXbp1hD5G6hIFR1oWtaXX1LN12mPtnjrGTRBfR6w28/Mtm1lthWHUEY/tEIhaL0OstXx3/+/hplu04xnUTB9tRMiNLtx5i6dZDdh9HoGuwRme1OmPum67Q2Yb7vzvorIBjsOY9e6m8Y83hFIYRZ6TeUH/hb/MJ7BraAOgNbSf46uUaxf0xd/Nx+hcEKgLo73mxKsv80Dm8n/YxoTkhjPQZht6gJ7smF72hnvF+YwGYGjCZ77J+BKCPe29i3WNIUaeSXH4ST5lnh8+zq/hk4kIMBgOLj+9gT0Emv15+KwBScfPQoqVph1h8PIEXh1/JIN9gjhXn8sLBDej09dwSN7xVG8Bsu98zEvk0eTcvjZjBML8wdp4/w5vHjC6rIS7WXbOlacaPl/Zka+DhXSuZE9UfgHv7jqW4tgqp6GJOGnOytZQrIe8Mzx34i1dGzmSQTzBnKkp4dv8f1On1LOo3rpWcDeOaGtNcX0Cz/iyVTaB7E+TtzjPXTeH5pRusOu5cURm3vP0zi2aN4+bJQ5FKrCunagsqamrZcqHU4F8HUziQdg693sC4vl2TfDs9t4h9p86yePUOrhgSx6yRfRgVH4HYgfEouSVqABYt+Z2ySssS+zWU5x3fL8peYnWaBu+k3qF+pOYUWXTMuv0nARgdH8HsUaYroDk7I2LDrE4eunTrIa4e2ZcwP/s9qytqannm2z/ZlZxptzFshaerknF9o6zO3/HOygT8PFztlm9ErzewePUOvheMIpcUzqizDfoKdAudFXAMfh6uPe4da46u/6IVEBAQEBAQEBAQEBAQEBAQcBIEj5EmfJ/5EwB/F+6gTl8HwKsn30IikhDnHstzfZ8C4LfslfyVtwmt/qIL+uLUJUhEEkJVIfxv4Asm+x/pM5z5YQV8kPYpL/T/N2CsLDPMewiP936I1TnrWJP7BxKRhGBlELNDZjYeOylgAoW1Rkvez2eXU6vXMsJ7KLdE3cjanNZJW50NlcS4MikVixGLRLhITbuff5S0k3v7jmVu1AAAot19OVtZxkdJOxu9Mlq2Mdfuh7RDXB3Zj2ujjS6xMR6+7DhvXDnKqrC8YkPDmEC7sjUwNjCS2+JGNP6OwbfZfnOytZTrw6Sd3NZ7BHMijd4nUe4+3BgzlJ/SD5v0GGk6bssxzfUFNOvPUtkEuj+zR/VjR1IGGw+nWnVcbZ2O91Yl8NuuRO6ePoqZw+NRyOz3OtEbDKTnFrEnJYsdSRkcPZOLrt66crT2oEZbx9r9yazdn4yfhytTBsUweWAMI3uHI5e2TrRtD/R6A6v3JfHeKmP4jNqK3CKzRxtXepwtHMgUkwfGWLya1cArv2xBhIirR/W1k1T2w02lYHSfCKu8Hao0WhZ9/DvfPn49Pu4uNpdp+4kzvPLLFgrLLa+W42jmjx1gtcdIbZ2OJ79ayyOzJ3DHFSNtmpg4+Ww+r/yyheRz+bbrVMApcDad7Y76KuA4eto71hyCYaQJt0Xd1OxvcywMm8fCsHnt9jctcCrTAqc22zY7ZGYzg0cDQ7wGMcRrkNm+RIi4Ntw4ZsPfDUz0az1B7o6U1FZTpKlikE9ws+2DfUL4QLOD/JpKZGKxyTYt2wWq3MioKGk0AjQQ52nMi2DNJL9BLqBN2QJVF6t1DPENbbNPc7K1lOtUWQGHi7L5JHl3qz50ej1ScXOnr7bGbauvpv1ZKpvApcGLN00nu7C8Qx/q5wrLePHHjby7MoFJA6OZNCAagKExofh28CNPV68nu7ictJxCUnOKSD6Xz7GMPCprajvUX1dRpK5i+c5Elu9MRCWXMSw2lBGxYQAMjw0jPszfpsajvBI1G4+k8duuRM4Vlll9vEIm5a5pI20mj72ZO3YAX27Yb1U1hdo6Hf9Zup59p85yz4zRRNiw2ojBAFWaWtxUCpv12ZKF4wdaPak/W1jG9W/8yAs3TWOCDUKkDAbYdyqLLzbs41A7lTREIqyqMNgVTB4UQ68gHzLOl1h1nMFgTIy67sBJ7rlyNNOH9QboULicrl7P3pQsfkk4yk4hnOGSxtE6a42+gnPqrIBj6InvWFMIhhEBp0FTrwOMyT+bYriwRSWRUqnTmmzTsl0DohYfMTKx9au4DXK1J1tTlBZUTWpPNr3BQE19HU8MnMSCXq2NZi2NIm2N215fLfuzxXUT6B64KGR8+MBcbn/3F7KLyjvUh7paw9p9yazdl9y4zd/TjagAb4K83fFxV6GUy5BJJej1Bup09Wh19VTUaCir0lBSUQ0YJ/uF5VXdvpRgjbaOXcmZzWK6JWIxMcE+xAb7ERHgTYS/FwGebvi6u+DlpkIhk6KQSRBfyAtUr9dTW6ejoqaW0soa8ssqOFtYRlpuEccz8hqzwneUe64cRZC3e6f66EpCfDyYPCiGrRdyy1jD2v3J/HHgJGP6RDAiLpzBvUII9nHHQ6XARSmnXq+nTqen7kJCxIbKeBU1tZRUVFOsrqK4oppCdRX5pRXklVaQX1pBv4hAvn38elufaiOTBsQQHeTLmfPWVZEoLK/koU9WMiwmlAXjBzKxfy8APFyU7R5bo60jKSufncnGyd2mI2nkFLf/XFDIpHzxyELeXWlMOn70jHMkhheLRDw4axz//Gpdh44/nVfMM9/+ydu/bwdgZFwYI+LCiQ/zx9NViaeLEjelgrr6ejRaHUXqKvJK1KTnFXM8Mw+A/annqLDQsPufGy4nMeM8AGv2WV5RR8A5sKXOWqKv0FxnLdVXaK6zzqKvAo6jK96xAHW6eqd5x5rCboaRHxION/576sBYQrwtr5FsL/QGAyJENnWLFLAdwS4e+CpdSSzOZWJQr8btx4pzCXbxwEOuxF2uNNmmZTuASHdvTpY2XwVPL7fOTaypXECbslmDJbKJRSL6eAWQWl5IkEvnJjDW9GWr6ybQffB1d+HTBxfwwJLfOVdkvfeBKQrLKwUX3ibU6/Wk5hRZ7apqD0b1DueuaaMcLYbVPDJnAtuPn6Feb30Yld5gYPfJLHafzLKDZPZBJIKnF07mvo9WdOj4w6dzOHz64qpxuJ8XcaF+xsm8SoFcKkFTp6Nao6WgvJLcYjVZBaVWGybFYhFv3HkVg6KCG72knGmidcWQOCYNiGb7iTMd7qNIbfQa/evQKavKnFvDFUPiWDh+UGPFkjX77DKMgB2xpc6a01fA5jrrTPoq4Dh62jvWFHYzjLy5anvjv92UCuaO6t9Ga/tQqK7k971J7ErJJLOwFHW1BgMGvF1diA3yZUx8BHNG9CPA0639zgTsjgh4sN843j2eQKir54XKL3l8fWo/zw+bZrINYLIdwE0xw3jx0AZGBUQw1C+U/QXn2J2fCYC/0vL/84YxgTZlswZzsrWU69EBl7Fo52/EJflxZVg8eoOB1PJCdAYD85rkWLEEc30BzfqzVDaBS4swP0++feJ6Hvx4JSnZBY4WR8BORAf58sadsxCLu98KQVSAN3dPH8nn63vOjHF0fATzxg5g5Z4Tne7rXFGZzQyfDYhE8J/rL2fywBgAhl0wjLBxv03H6SzP33gFSW/82GjgcDZ6BfrwfzdeAUDvEH8HSyPQGWyls/bQVzCjs06mrwKOoSe+Y1vS1DBit6+ks3ZQ7Lb4dpuxBNrHG3aj0epa7S+prGZ/ejX708/x8fo93DRhKA/PGofCgvAHAftye++RSMUS3j+xg9zqckJdPHlq8JTGRKAt2wBm210bPZjsqjJeO7oVja6OaWG9+b9h0wHM5tloSy6gXdksxZxsLeW6IjSOzyZey5KkXXycvBupSEy0hy/39x1r9Zjm+gKa9WepbAKXHr7uLnz12LX896dNVidkFXB+YoJ9+eyhBXi7qRwtSoe5f+ZYDqXncCg929GidBnPXDuFUzmFJJ91roSdErGY/948vVnivSHRIY37OrLqaC/8PFz54P5ruHvxcsAYfuAshPh48OlDCxpDJ3qH+jlYIoHO0t101tn0VcBx9MR3bFO6xBLQ0bj1jvD26gS+3255bXhdvZ7vtx/icEY2n943HwAPlXVhEQKW86/BU4Apbba5OXYYN8cO63QbsUjEk4Mm8+Sgya32ze81sD1ROzSuh1zJ6Rv+3W4/5mQzJdeUkFimhMR2ekxL+rJWNoFLD1eFnDfvnMWY+EgA3lyxzaSBWaB7MWVQDK/cNgNXhfNXoGkLsVjE+/fO4d4PV/SYyh4KmZRPFs3nHx8YJ/VpuY4Px1LKpbx+x1WNq84NuCiMFej6hPuTlOVc/z/9wgP56AFj8vpHP1/tFAmdowK8+eiBeQR6XfTIbDCQBHi5UVAmhCN2R5rqrDPoK7Sts86orwKOoSe+Y5vSJYaRlh4jZ4vK2Jd2lvS8YsqrNSjlUnzcXOgT6s+4+EjclB3LQLvtxGmrjCJNOXE2n0e+WgPAV4sWIjGR2FJAQECgpzB/nDG0anR8OO+uTGBLBxJydSUKmZQh0W1Xg7IVEkn3eT+4qxQ8Pveyxv/PSwE3lYLPH17AM9/+2WOqfHi6Kvn6sesA+NfXf7AnxXFx3HEhfrx55yx6BfmYbTMiNswpJ1rDY43PiG8eu45/frWOrE4mMe4MkwZE8+rtM82Wy+4d4icYRroxDTrrDPoKtKmzzqqvAo6hJ75jG+gSw8i54jLOXign+PqqbexKyTRbHkoiFjN7RF8emjnOqtwfBkPzvCamaAiVqdWZXv08fMaY8OjrrQe454rRFo8tICAgcKkS6uvJO/+YzaH0bD7+Y7dFJQC7kuggX+aM7se8sQPwdO0ab7+lT97It5sPsGpPklO55DdFIZOyYNxA7r5yVIdLJzszbioFH9w3l6XbDvHxH3uorbv0vZrcL5QtXPLAPL7dcpDP/trbpectlYi54bIhPDx7fLulp4fFhvHdlo4tVHUFcSF+/Pr0LSxevYNlO4+h13ddJSxPVyUPzx7PgnGD2iwGEBfq3+MmJZca7iqFU+gr0KbOOru+CnQ9PfEdC11kGKmoqWXBW0sB80aJBur1elbtT2LTsTTevfNqxvaOtGiMPaeyyClpHbIjFou4b9oY5o3uT5CXsRpHcUU1mxPT+GrLAc6XVbQ65svNB7h27CC8XLtXHPZr27fz5aGLD7Zr+vbl3ZkzHSiRgIDApcLw2DC+evQ6Tp4r4Ke/j7DpaKpDQmxign2ZNCCaK4fFAxAf1vWJCgO93Hh64RQemj2eTUfS+OtgCofSs9HVOz5GO8THg2vG9GfB+IH4ebg6Why7IhaLuP3yEUwb2psvN+xjzb5kp/g/sDdisYi7po1k2tA4PvljD+sPnbJriWuxWMT0ob156OrxhPl5WnTMsJhQxCKRU5feVsqlPHPtFK6/bDCf/LmHLUfT7ZpnwU2lYN7YAdxz5SiLSrH2DhFyjVwKCPoq0F3pie/YLss22p5BpCVVtVoe/GIV7981B4CJfXu12X5nSqbJ7Q/OGNvK+8PX3YXrxw/myiHxPPTlKhKz8prtr9HWsWx3IvdO615eI/eOHMmM3r3JrajgkXXrHC2OgIDAJUjf8ABevvVK/nPD5exKzmRrYjr7Tp2zS2lekQgi/b0ZHB3C0JhQxsRHEOTdudLVtsRVIWfumP7MHdOfqlot+1LOcvh0DieyznPyXIHdV1ikEjHxYf6M7RPFZQOM78iBkcE9riR9iI8H/3fjNBbNGsdfB1PYcCFxcPLZfJt+6EslYmKD/RjUK5iBkUEMjema0C1zhPt58ertM3lo9nhW701iw6FTZNogNEQsFtE3PACAK4fFc9WIPlYb2dxVCuJC/TiVXdhpeexNr0Af3rxzFkXqKtbtP8m2xNMcz8rrtBeJTCIBYHB0MDOH9+GqkX1QyWUWH987VKhOcynRUl8Bm+tsT9BXga6nJ71jRQZD4xmZ+pTq8NkOeuK9jh7ajAavjRVP3Yp/G4p++4e/ciSjeR1usUhEwiv3t5lMtVBdyYK3llJWpWm2PSrAmzXP3NFxwR2IuraWoUuW2M1j5JvDhwl2d2dGXJzN+xYQEOie5JdVcjzTaGROzy0ip0RNXoma/LJKqjVaNHU6NFodBoMBqUSMTCrBRSHHy1XZ+JwP8HIj2MeDMD9PooN8iAvxs2oi4UzoDQZyio1ejJn5pZwtLKOgrIKC8iqKyquoqKmlSqOlUlNLbZ0OXb0enV5PwytZKpYgk4pRyKR4uijxclPh5+FKmJ8nEf7exAb7Eh/m325IQ0+moqaWI6dzSM0p5HReMXmlFRSpq1BXG695na4esViEQipFLjPej2BcPPH1cMHf041gb3eiAn3oFeRDuJ+n0+cfyyku53B6DinZBWTkl1BQVklRRTUAGm0d2rp6JGIxCrkUpUyKm1JOoLc7ob4ehPp6MiAyiIFRwY1JVHsq6moNiZnnOZVdwOm8YvIveBcXlFehrtKguXD/SCViVHIZKoUMXw8XogJ8iAr0pm9YAMPjjKWLu+szTKBrMKez5vQVEHRWwCmw9h0L4KKQO8M7tqXNo9He4RDDiIdKydBeIfQK9MZVoaBWp6OwvIojmTmNuUhacs3I/rx843SzfU576QvyWySpignyZeW/bmtX1i+37OeDP3a12v7nc3cR5muZG5ozYW/DyBXffMP1Awdyz4gRNu9bQEBAQEBA4NJgc/737CxcwUNxS/BThDlaHAEBAQEBAbOGEede+hAQEBAQEBAQEBAQEBAQEBCwI13mg9vg4vXE7IlcM6p/Y4WYlhxIz+al5ZvJKmwec/fXkRQenz0BHzfT2fUrTNSjD/H2sEi268YNYslfe1ol3Tp8JqdbeozYk2y1moxSx5W3EzDN918lALD0wt//fmkeU67o70iRrGLf7nTefHk17h4qXnvvRoJDvB0tkkUUFqi5ae4Hjb+HjujFmx/cbPHx3fW8BQQEBAQEBEyz/N11/PDKCnwCPXnx938S2VfwlhLovmw+moa6WsP8cQMdLYrdsYthpFKjbfZbIZPy5QPXAjAgIrDNY0fGhvHjYzdw0+Kfm4XVaHX1bE5M57pxg0weV13bumSit5tlVWU8VEoGRQa1ylFyMqeAOSP7WdRHd0Sj0/HZgQOsTUkhW63GXS5nQmQkj48bR4SXV7O2nx84wKqTJ0kvKQHg9YQEXk9IaNz/4OjRPDF+fJfKL3DpsGr5AdTlNajLa9i6MYmb75jgaJG6hJ563gICAgICApcqP7yygpqKGnIqavjry63c/077Yf0CAs6I3mDgpZ83I5OIBcNIR9l4NLXZ79snD2/XINIUD5WSZ+dN4YHPVzbbfjQj16xhxBRyqcTitsOiQ1sZRlp6rVxK6PR67lixggM5OcyIi+P6gQMprKpiRVIS2zMzWXb99QDE+voCMDw0lHBPT86UlvLurl3M69ePy6OjG/traCfQcfbsSOXg/jPceJvRwOTn7zzVN7oSiaRnRvj11PMWEBAQEBC4VJHILJ+LCAg4G8ln81FXa/B1Nx2xcalhF8PIhhaGkQVjrLcwje8Tha+7C8UXsqkDpOQWWNWH1IqJRoRfaxf2vNIKq8brTvx47BgHcnL454QJPDBqVOP224YO5cpvv+XZTZsAWH7DDQAMDwkB4GBODgDxfn7M7N27i6W+tPn91/0cPZzJVXOGAj3LMDLvupGkpuTi5+/O9KssN352d3rqeQsICPQsRCLB8CvQc7j1+QUsfXkFwVH+zHngSkeLIyDQYfamZDlahC7FLoaR7AslCgH8PVwJ9u7YBG9AeBDbk880/i6trOm0bOYI9W2dj6S8RQnfS4k/Tp1CJpFw57BhzbaHeXgws3dvViYnA8acImEeluVqEeg4tZo6ko6fc7QYDmPU2FhW/PWko8XocnrqeQsICPQstPU1rMp+n1MV+9EZtISoYrki8HbCXfo0a7c1/wcSCpezKPYDApSRzfZ9feYZimqz+VffH5pt33j+G5LLd/NY/BccKPmLfcXrKNPmo5S4MtT7Ci4PvLWxrc5gDPXeWbiCE+U7KNWep95Q36y/6UF3MM5vXuPvQyUbOFiyHoDC2mykYinhLn2ZHHAjoaq4NmUB2pRH4NJk4eNXs/Dxqx0thoBAp9DrDew+KRhGOk2B+mLZXHPJUi2hZY4QUwlWbYW7UtFqW4XGfuM5mrPl5QS5uaE0kQQ32vui90xGaalgGOkCEo+epa6uvv2GAgICTsOL321k/YFTDI4OZsmj863yUuwquoOMzsiw+94zuT0mxJflLwj5AqxlRfY7eMoCGO83n5r6Cg6VbuC7jOe5O/p1glUxne6/QlfCtoKfSCzbTn/P8bhKPDmvyUAhbv4N+kfupwAklm1ncsCNhLn0Jrs6lb8LfsJHHsLC8KfwkQc3tv8z9zP2l/xJb/eRAAzwugytvoajpVv5+swz3Bb1EpGuzROdN5UFaFMeAQEB23Mi6zzLdiRy5HQOhepKNFpdu8fsfvuhxkIhTRny8MV3wZIH5jG+XxR6g4H1h06xem8Sp/OKKa/S4O2uIirAm/H9enH75cPbHU9Xr2fNviQ2HUkjLbeIsqoa3FQKYoONqQmuGBLH/HEDLUoLUVBWyeZjaQDsSzlLam4RJRXV6PUGPFwURAX6ML5fFAvGD8TTRdlmX6v3JnEsI4/UnELScouorTNeu+KK6mbXoiV3ThvJo3O6f548uxhGpGIxDSaFeoO+zbZtUa83NPut03e8r/ZQyltfirr6njlRbXrVWxZ6FrAPB/akO1oEAQEBKzAYYN3eZPR6AwdOnSO3WE1EgFf7B3Yh3UFGZ8XP05XyKg11up75HWBrQlW9mRf2WOPvfp7j+eL0P9lW8BM3RT7f6f7rDTrSKg6xKPZDZGK5yTY19ZUcKd0CwDDvaUz0XwhAL9dBFGtzOVa6FTepV+PxZ6uT2V/yJ+P85jI96M5mfY3ymcUHqffxV94X3B+72KwsgFl5BAQEbM/n6/fxyZ+7MRjabwvg4aIkzM8Tibj9GU+Ruorq2joe/2IN+06dbbavoKySgrJKqmq17RpGsgpKefSz1WQWNM9lWVZZw8G0bAAOpmXz47YjfPjAXKICzFcs/Hz9Pj77a2+ryqoNFFdUU1xRzaH0bH7YdphPFs0nPszfbH9L/thNQVml2f2XOnYxjHi4KKiqNborFqmr22ltniJ1VbPfrgrTLxetDT5cetoqWrS3N4dyc6nR6VC18BppWo43skV1GpHItqaS779KaCwxGxjkyQ+/PwzA3p1prF93lNSUPEpLq1AopISG+TBqXCxzF47E08uyVRdNTR1/rT3Cnp1pZGUUolYbw7FcXRWEhvkwZnwcsxcMx82tbQtqA7fM/5D88+Xcce/kxgoiKcm5rF15iBNHz1JcVIFMLsXP352BQyIAmHXNMGLimicfTth6khPHznI6vYAzaflUVl4M27r/9i/alOGPv59BbsKQ1xSJ2Hg/2+o62ponH1xK4hHT7nkvv3U9Y8bHmdzXkob7x9S9A3T6vPPzylj+8z4O7jtNUYEamVxKWIQvU67oz5z5w9v9f2hKW+cM1p13A9VVtezZmcaBvemknTpPUYGa2lodKpWcgCAP4vuFcuWswQD0H2i+XKC56wg45f3jDIhEcPWYfqw/cIoxfSMI83O+0u62lnHL4TTKqzTMn3jp0hoVIQAAIABJREFUZ6bf+Oa9AFRptJRV1rDwxe8bV84ErGeg12XNfoeq4ghWxZBRlYj+QiiLWNS5JJUT/Be0aYQo0eY1/jtAGdFsX4AiHAMG1HVFuEqNenKibAcAw31a54hwlXoS5hLP6cqjVOnKG4+xVBYBAQHbs/loGh//sRuA2GBfnlowmQGRQdTr9RzLyOPN3/7mXNHFiqfv3TOHKYMs91grLK/k2W//ZN+ps4T5eTJpQDQhPh7UaOvIKixjZ1IGE/tHt9lHXomaO977ldLKGsQiEZcPiWNCvyi83FSUVtaw7ZhxoXT7iTOcKyrjH+8v55enb8bPw9Vkf/Fh/tTr9ajkRm+XMX0iGBIdSqivBwaDgYz8UpbtOEaRuoqSimqe+nodq/5zB2IzhqDPH16Irv6ikeWhT1ZyvrQCT1clXz16ndnzsrQSrLNjF8OIr7tLY+LSsqoazuSXEB3oY1Ufer2BE+fON9smlYip1elQtJjIF6pNW7ascTAx5WblIr90X2pz+vZlX3Y2Xx86xIOjRzduz1ar+Ss1lcFBQQCEezZ/2XurjDd+boXtE9MW5JdTXa3lw7f/YvP648326erqSU3JIzUljz9XH+G1924kOrbtSkdHD2fy2gurKClufX+Ul1VTXlZN8olslv+8l6eem83YiZYnky0qNJ7/d19s58dvdzSzTNfW6qis0JB5phCAEaNjWhlGln6VQGZGocXjWYtSJeeNl1ZbdB2Bdq+lrXFxkSMSizDoLTTpt0Nb9w507P5J2HaSN19aTW3txWdDba2OlKQcUpJy+GvtEf73zg002ArbW52w9Tlv/OMYS97bQHW1ttW+ykoNlekazqQX8NeaIwDMv34UDzw6vc0+7XEdL2VevH06L97e9jV1NLaSUW8w8PLSzcik4h5hGGnAVSnHVSk3+xEpYBke0taV67xlgeTVnKa6Xg2Am9T8qqgl+CnMG38BXCUXv2fKtM3fv2VaY3J/L/nF51mx1lip8MPUB9rst7pe3cow0p4sXUFeRgG7Vx8gMSGZjOPnKCssp65Wh8pdSUC4H72HRzPlBmMVvKFTB5jtZ/XHG1jy6DdE9Q/n86NvUZxrXDz7+IlvObQpERd3FRPmjeLOl29AdWGRafXHG1j5/p8U5ZYQGhvMgsdnMf22SR2SGTApd1syN2XHin28fIP5EIC2uP6pOdz96k1m9//9625eveWDNvt4+tsHufzmiRaPeXjLcZ6Z8T8Anv/1cSbOH029rp7NP+7g71+Nk/6sk9mUFahRuigIjPRnyJT+XPPglQRFBVg8DsDhzcfZ9EMCKfvSKDlfRk2lZbkV39r8fwye1M+qsbqCrzcdAEAhk/LRA/MIapLjcmL/XoT6erDwtaWAcZ75++7jVhlGfkkwGhgeuGos91w5utV7Qa83oGnHgP78DxuMRhGxiPfumcOkAc0NKXPHGEPzfth2mLd/306Ruoq3VmznjTuvMtnfZf2j+d9tM5g6OBag0UDSlJunDOX6138gu6ics4VlHEzPZlTvcJP9tfROkUmMBmupWNwY5nMpYxfDyICIIE6czW/8/fPOozy3YKpVfWw4mtoqp0hpZQ2L1+3k6bmTm20/mpGHKSqtyBFSUtnas8VV2frmclY0Oh2ZpaVUaLUUVBoNAXkVFSRkZuKuMOZP8VIq6XUhf8i1AwawMT2dd3ftIrmggCHBwRRXV7P8xAlkEgn/mzbN5DiRXl708vbml8RE5GIxoZ6eVNbWMjQ4mLERESaPsRSDAf73/Ar27zmNSiVn8rT+xPY2fqRkZRSx8c9jaGrqKCmu5L//XsHXP98PmC5zeuRgBv9+4md0OqN1bOCQCEaNjcXbx2hxrVBrOHY4k32706hQ1/DCs8t57r/zmHS5ZQ/64qIKlv+0lx++2YFUKmbI8F70ivFHKpNQmK/mROI5ii8YT4aN6NXq+KdfuAZNTV3j7++/SuDIwQwAnnpuNgAhYaaNiTJZ+2r7y9JdHD961qLrCPD1z/d3abnYl9+6Hr3eQIW6hvKyan78didbN57ocH+m7h2g3fvH3DknHc/m1f9bSf0Fq3nf/qFMmNwHD08VJUWV7Eo4RWpKHs898QuSC/GfunZyxLQ8Z6BT5x3Ry7/RKBIR5cfgYZFERPqhUMooyC9n36400k5dNC7//ut++vQPZcoV/c112eo6AhbpoVBq+NInOetCyT6PnuslJNBxTJmDDTSsXllmdKo3tD3hkIra/mbzkgcQ5250cT9cupEAZQTBqhjyak5zpGwLg72moJK4NZHPKPVVwfe26c1iyqDTniz2JD+rkPfu/5zDm1sbtwEqS6uoLK3iTGIW67/ZBsCYq4fz3E+PolCZXxDMTsujplLDs1e9CkBmkjFhfLW6hlUfrafgbBEvrvgnP/7vd757cVnjcRknzvL23Z80/i9PM2EgaU9mU3JbInN351xKDsW5pby48B1OHWgdcl2p1VFZVsXpY5ms/XQjT3x+P1NvHN9uv5qqWl6/7UN2rzlotUwikQiJ1Pne+dW1dZw8Z5x7jowLa2YUaSA6yJe+4UbjUVJWPieyzrdq0xZF6irmjR3AfTPHmNwvFotM5ilp4OiZ3MZQmYXjB7UyijTllinDWL03ibTcIjYdTeXJsssI8HJr1U4kglkj+7Ypt6tCzl3TRvLSz5sBSMkuMGsY6enYxTAyrFcov+w81vh7+e5ExvcxZhef3L99y9z5sgreXP23yX0/JhxBKZNy/5VjUEilVNfW8c22Aybb5paoLZb5TH5Jq21+7qbdlpyRY3l53LR8ebNt+7Oz2Z+d3fjbz8WFffdfMCaIRHx+zTV8fuAAvycns/n0adwVCsZHRvL4uHGNBpSWSEQiPp87l1e3b+e3pCSq6urwd3Fp5VnSUfbvOU1UL39eW3xTq3K11908lgfv+orysmpys0vYu8vo6j/+svhm7SorNbz24ip0Oj1isYh/PjebaTNbl0JdeONojh7O5IV/LaO6Wsu7r62jT78QAoPbj8FPPp7N/t3pDBwcwTMvXkNAYOvzz8023lNKVeuHZGzvoGa/Pb0uuqDFXNjX0svEGo4fPWvxdQTYuyut1XW0N2KxCE8vFzy9XPDxbf2wt5a27h0wff+YO+f33/yz0Shy/S3juPuBqTSNIrvpjgnNwsAspek5A5067z79Qnjg0ekMHxVNZC+/Vvtvu3sSH727njUrLn74/LHqcJuGEWh+HaF12WhrrqPApcO+5J6VmV7AtpTXFRDYospMqTYfmViOi+RignfJBYOCzlBHS8rqCjotx4IwYxWwbzKeZV3uJ4gR4ynzZ5zfXCb4LWzW1kcezBmOEeU2kABF5xZ+uhIvfw/Sj2Q2/la4KIgZHElITCBypZyS82Uc255MTcXFSo971x3io4e/5skv7zfbr06r49Mnvyf3tHEyOenasWg1WvasPQTA7jUH2fbLLn54ZQV+oT4Mu3wg6UcyOHPcmIvh+5eM36imDCNtyQyYlNsSmQFihkRy/zuWJ0xe9tYaSs4bwy3cvNt+R4+7ZiTfnDTmmCkvUqMuqqC8uIKfX1vVeJ06Q+qhM+xZe4hTB08jEomIHWpcaIvsF4pUJiU7NY+k3acwGAxoNXW8fffHhPUOpvfwtsM5Xr/9o0ajiMpdxbyHZxIzOBK5Uk52ai6rl2zgfOZFfROJRfzr60XEDu1FcHQgcidcOC6trG703A1soxpqkJdxX1JWPqWVNdTW6VBYsODYwN3TR3VYxvWHTjX+u8EzpC3G94siLbcIvd7A/tRzXD2qbQNIW8SGXPxOVFdfusVFOotdDCOT+8fgoVKirjG6ZOkNBh77Zi0At00azq2ThuFvIlZKrzew4Wgqb67+m+IK87lJvtpygBV7T9A72I+MghIKW+QiaeBkdgFVtVqzuUmasqdFEh2A2KDWkw1nZXR4OKefeMKqY6RiMYtGj2ZRk1AaS4j29ubLuXOtOsZSRGIRz70y3+TENjDIk+tuHssXS4zJ044fNf6ftZyU/bHqMKUlxntizoIRJo0iDQwZFsU/Fl3OB2//RXW1ll9+2MOjT81sV87ysmpCw33437s3NK6st8Scx0dXYM11BOO17O6T27bOGUzfP6bO+fixs2ScNn4QRET5cff9UzCVWufWuy5j787UZl4ZXc38682/oEUiuGfR5axfa8y3otXqSEsx7V3X7DgbXUeBSwe93sBuwTAi0AmOlm4lzn0Eogt+Azk1aZzXZNDbfQRi0cXVZ+8LoSxZ1cmEqGIbt6eo91GlK8dFYn7CYwlJ6l0AlGjPsyj2gzZDXgZ5TeJgyXoSCpaxINxoUBG18G7R6jXIxZblKOsqFC4K5j96FaePZXLl7ZMZOnUAshar2FXl1bx555JGowbAxqXbuf3F6/Br49tl/TfbeHOTMVluQyjFV//+iV/fWgPAG3csITQ2iA92vYKrpws6rY6Hxj7HmcQs8rOKAGMYSGTf5tfdEplNyW2JzCExQcx/xHQYQlNWLP4DoNEoEj8ylvmPtP09KFfKCI01LmY1/A2w6fsEmxhGGowXEX1CefaHh4kZHNWqzamDp3n+mjcoK1Cjq6vnh1dW8NLKp8z2mZiQzO7VxgVlpauCzw6/0SwEZ/RVQ7n6vmk8NvH/ADh9LBOD3kB+VqFVIUFdTdNqK2WVNWbbNZ1fSiVi5Caqc5oj2MejU7m6Ei9EOIjFInqHmk+A2kBTr5esFolarcVddbH6qrlErQLgfL5QAgICAgICAgICAgICAgICAl2EXTxGlHIp140bxJdb9jdu019IOPjttoN8v/0QsUG+RAf44qaSU6fTU1hRyYms/EYvk5ZM6BtFlUbLkQxjMqyyqhr2p59rU45anY7f9hzn9sltl03KLVWzKyWz1fb40O7jMXKpMGRYFFG9zFtR4/uGNP67IQFqS7ZtSmr899yFI9sd88qrB/Plx1uortaydeMJHn5yhkWJ9m64dZxZbxFHY811BPPXsjvR3jmDZffPgT2nG/89beYgRGbuBZEIpk4f6FCPkfZQqmSEhhtX0jJOF1BdrUWn0yNtIz7YVtfREbz+81aW/W0M4/z4sfmM6RvZzhFGHv5wJbtOZAKw+uU7CTdT0nbWv78ir7h1iKabSkHC4kUdkjm7sIwVO45zIOUc2YXlVGmMeWNkUjE+7i5EBfkwNC6Uy4fGEhXUvhearWRcszuJxDN5pJ4rJC2nqLEiS7G6mmH3mU9keMeVI3lk/gSLx+kML32/iVW7TjB5cAzvLppDbZ2On7ceYeOBVADOFZZhMBgI8fNk6tBYbrliGG5NVs26koKySrYcTmPfybOk5RRRcqFin95gwMNFQVSQD+P6RzF/4kA8Xa3zQKjSaFm96wR7k8+SllNIWaUGsViEj7sLfp6uDI0NBWBsv0hGxIeb9IBrQFevZ83uJLYcNoaqpmYXUV5Vg5tKQWyIL5cPi2PexIHIpZZXkBEhokibw/cZzxPjNpSa+koOlW5AKpIzJaB5Ysve7iNxlXqy5fz3lGnz8ZIFUFB7luTy3fgrwqjSlVt1bVqSUWl8PrhI3JGL266iEOHSj/F+89hVtJJSrfE5H+c+HIXYBbWumKyqEwQpo5kT+lCnZLIHNz07r839rp4uPLv0EW6JMcquLq7AoDdw9O8krrjFvFdA39FxrZJuzrr3ikaPEX29nuv/dQ2unsZwUalcymULRnMm8aLH2dmTOa08RiyRuaXclspsCYkJyXz57E+Nv70CPHhh2RMmvVa6GjdvV97c+Dw+ZsK840fEcP/bt/P6bcby0Ic2JaLT6pCaqZq3c+XFudns+6ebTNiqUMm57YVrAXhh/luNx9307/mdOhd74qZS0CvQh4z8Eg6fzqGyprbV876grJKU7IshQoOigtt8HrbE37NzKRbOlxm/l/R6AyMee9+qY83NjxtIvpBfZceJDFJzCskrraC8SkN1rZbaOl27SWEFjDRojc3Trd8zbRRbjqeTUdA6d4debyA1t4jU3KJ2+2moQPPk7MtQyWVc986Pbd4cM4fF89fhizFcS9bvZkhUCIOjgk22r9fr+e+vm6mrb504cWLf1kkzBexL/0FtZ3Jv6t5fq2kdg6ypqePMhTAIH1+3xklhW8jlUnr3DeHooUyqq2rJOF1gUX6P4aPajuF0JNZcRzB9Lbsb7Z0ztH//AKSnXjR09OkfYrJNA7Hxzl+Rxd2j+ce/Xq+nLWdBW11HR3D12H6NhpE/96ZYZBgpqahmb7IxLG9wTIhZowiAr4cLxepqtDb6wFiRkMgbv2xrVhqvgXqtntxiNbnFanYnZfLJ6t2sf+Me/Nr5MLOVjB+v3k1BmemKb87G6bxiitVV3PfuCs7kFbfan55TRHpOESt3nuCTx+YT3cWZ9b/4Yx+fr9tr1n25WF1NsbqaQ6nZ/Lj5MEsenU98ePtu1gB/7kvh9Z+3UlnTOmY8p7acnKJyjp02LijtPJHBsv+71WxfWfmlPL5kNZn5rV22yyprOJiazcHUbH7ccoQPHp5LVKBlVWQClJHc3utlNp7/ll1Fv1On1xLqEssVgbcTrGqed04pceW2qJfZnP8dx8sSqDNoCFbGcHPU85xSH+BI6SaLxjTHcJ8ZACSr9/DuqbuajOtCkDKaywNvJdylT+P2aUF3EOrSm/3FxjCLPUVrqDfU4SbzJlTVm8Fe1hUWcCaUrgpGzhgCwJYfjaWJC7Nb609Teo9o/d0TFBWAyl3VmPtj0GXN8yAERja/l0vzO2fcapDbUpnboyi7hFduXEy9zjgPkEgl/Ofnx9oMz+lKFjw6y6xRpIGJ80fx9t0SdHX11NXWkZ2WR1R/08k1s1MvhtTGDDL/joxusS87rf1QXEdz2+XD+e9PmyitrOHJr9bxzLVT6BXog8EAablFvPLL5mZVSO+a1v7iaVMaKrR0lIaFj45QX2+6omHG+RJe/GkTxy44DrREIhajlEtxVykor7Ks6lBPpsEwYsDGxhGVXMbbt8/i7o+XU9bB/wixWMR/bzBWR4kJMn7IfP3gtdz/2e8UVbTOKzJlQAyv3jSDQ6dzACgor0Sj1fGPj3/jpsuGMGdkP2ICjf0YDHAkI4f3/9jZ6IXSlL5hAUT6d650nID1mEpi2pSmll2DifqoJSWVjeVQA4IsjwMMavLSKcxXt2sYEYlF+Pl1LtbZnlhzHcH0texutHfO0P79A1BWevHZEhDgYbJNA76+jr8Hcs4ZE6CmnTpPXk4panU11VVaamvr0NbqqGunWk5LbHUdHcGAqCCignzIPF/C1iNp/Pvmy1GaWTVrYOPB1MYJ6+yxbVel+v4ZY3nrmto6yiprePCDlWSeb238t4QTGed57aet6A0G3F0UzB7bn74RAXi4GFe4KjVaMs+XcDA1m8TTeYztF9muUcSWMn76xMJmBpuHP1hJfmkFnq5KvvjndWaP83ZrexXeHuQUlvPwh6vIPF/CtBG9Gd8/CgAvNxX5pRWs2Z1EUmY+hWWVLFr8Oyv+ezuuyq7z9osP96der0elkDGmbwSDY0IJ9TM+W/QGA5nnS1m+/RhF5VWUVFTz9Ofr+P2/d7TrufjLtqO8+cu2xt/hAV6M7x9FsK8HeoOB/JIKTmScJ+lC5YV5E8yXN80rVnPXW79SWlGDWCTi8mFxAIz///bOOzyqMvvjn+mZZNJ7IQlJCAmE3qWLdFGKiBUruuiqK+qqv7WvZW2svStFERUEywqCiPRO6B1Cei+TOplM+/1xk0mbmUxIh/t5Hp6QmXfuPefNzNz7nvec70mIxEujpqhUx1+Hz7PtaBLpeVoWvLWK7569FV8benF1uSZwPtcECsKXM0MfhtCm5yvQJYJbI55r9Hi4ay8mBt3R6PFJQXcxKeiuJo97rvQga9OFbKfeHiMJdY1FLlFgwUyFsZQj2s2sSHmRh2M/q6dl0svjKnp5XNW04c2wpbMQ0K1+kLCuIKst/LvZzqT28HFDV6pDKpMSGF4/EKJ2r/+doNdd+uKwhrp2N2WzI4xVRl6atxhtbm2W3YLXb6XvmM7Tinb0nKZ1ABUqBb4h3lYdl9JC+0FtQ53AgMrVfgZdw24/ZhsB/M7GrBEJnEzNYdWOo+w9k8qsl5ehViqwYLEGRKTVNzCPXD+aUb3bdwPcRSlHbzDi4erCa3c0rWdYl2CfxvebGQXFzF/8Xb0uriPiIpg+JJ5e4QEEertbdTbPpOcx7/VvWubAFUCblNLU0CPYjxX/uJmHvvjZZtcXR3i5ufDSTZMadbGJDfHj56fu4Outiew6k0JBaQXB3u5MHxTHrKEJSKUSbhrVD4D3fhNEtvRGI0s2H2DJ5gOo5HLcXJSU6vQ2s0RquPvq5kURRVoHWx1cmkNlnQuuSuX821tVR2G7vLxptWa5TGq3xKIz0NJ57Iq0ls912yirmlBed+lAZfb8vFLefXMde3acsztGVud9WhMwbIqu/t6ZMaIX76/dQYXewJYjF5gyxLEw7Lo9pwBQKuRMHBTr1DnUKgVqlaJZ5QQN+W3vKczVQaWPHplD70j7wdjC0goqmrnT1FIbG2YDKKqPI5dJiQlp34yLpjBbLJxOzeX1BdOZOLjx33DOmL488+V6ft9/hlxtGV/8tpdH5rSfiODoPlG8fPcUxvePQW0nNf+WCQO46d/fkJFfTGquloNn0xkSZ7+d4tn0PN7+YSsg7Ag+MW8cN4zta73pr0t+sRDsdXUQDHp+6QYhKCKVsHjhdYzp2zgz4PqRvVmxKZG3V22loKScN7/fyn8WNC1q2Vn4JeN9azZIjZhqXXxVoaxOe5NsXRJRmn7tbV6HIG/QjaOpQLeHj+1AmKx6J93d263RvVHDdu41mRktoa7dLQnOf/DIEk7vE9rgjr9JaHPrjFBre6F0UdAt1nHmag2KOo0m6gY/GhIUGcARhJLztDMZgO31jvBcLQ0zfzor/5o3gbLKKtYfOI1KIafKaEIuk9LNz4uBMaHcNEbIkqpp29ueBHhqKC6vRKc3MDwuHJm0ZVKfn6zbYw2K1LQQXjhthM2xtjJTRRrTpoERgG6+Xqx+/HbW7jsOwLItB0nN09odr3FRMWtYb+6ZMAQfjavNMe5qFQ9MGcEDU2z/8W8aKbzpf9h51FrPVYPeaERf5jjFeGhMNyb3d+4GWaRz4Von+t2cFP+6ARU3TcfUoIt0DuoGQ/R6x98Vhla4wbsUirUVPLxgCXnVu1whYT5MmtaX+N6hBIV44eGpRq1WIpNJeWjBEgBOn8hwdMjLhmnD4vnwp52YLRbW7TnlMDCSlqvleLKwmz6uXzTuDnbPWpuS6kxKqURCTKjjQIOPuys+7ravhyICw+MjbAZFQJjjJ2++mm1Hk6jQG/h51wkenDkSuax99OclEuF96Qg3FyV3TRnCy99sAuB0Wq7DwMhX6/dbM53+PnMkN46zv5BvKtPo8IVMDpxNB+CGMX1tBkVquPWagfy86wTnM/LZlHiWXO0YArxa3m69rTFbTJQZtShl9jOa0iqEIKmb/NK7TnQmLBYLZw9c4OCmY1w8nkpuSj6lhWVUlOqoqjRQVVmFoYlrXEMUSseBc3u6Fs5iy2agxXbbYsOyLaz7QuiuFtUnnEWf3tfiY7Y2nv4erb4JN2rWUDYsFTLNfvrwd669fyIar8bfEd++trbe7yNmDG5VO9qKN3/cwvoDp+kfFcI7C67DqwOyGO0xIDqUc5n5GEwmjl7MYkC0Eyl0Dth/TtDalMukTZYFZRY11h5zis67B9wmtHlgBIQ/2NwRQsvUuSP6kllYwsGkdPJKytGWV2KxWPB1dyUuNICBUaEt2oUD0FTvirx261T+9uka9EbnvkC7Bwj1hG/dMb1F5xfpOLx9NchkUkwmM9lZztexZmfVBuv8myifELm88fSqXYAW5JcSEmq/pK5Ya7+teFvy7bId1qDIVaNjefblOcgVtr83TVfYLkGgt4Yhcd3YeyqV3SdTKCrV4e1u+8Zo3d5T1v9fO8LxwrW16R4sXG/MFgsf/LSTR+eMcUr0WcQ24wdEO3ze082Fq3pHsinxHNoyHafTckmIDHL4mvamRx3B95IK+5mLBqOJrUcEkWhPNxdunjCgRefdsL9Wl+26q3o3OX5kQiTnM/Ixmy3sP53G9OHt+9m5FKQSGT09hnJcK+hSKKVquql7IpXIKDNquVB2iAtlh4n3GE6gS2THGtsK7Fi7j6/+tbLVdSGkTQQTJc1RsmxAW9lsi3OJSbz/9y8BQdz0udWPOSwr6ShUbSAWPXRqfxJGxnF852kKs7T8bdCT3PTk9UT1iUDlqiTzfA5r3lvHiV213wu+Id7c+PiMVreltUnL07JiyyEAHps1tlMFRQAmD+zJD9sFHbRlmw+2ODCi0wsbwEq5DJXC8ZJ+w8EzDp+3h7o6GFpUrsNoMrfbhkJH0S6BkYaE+HgQ4tP29XuDokP58L6ZPP3NevJKGmuS1GV0fHdemCfomXi5da4PUltjMJcglSiQSbq+3yqVnJ7xIZw8no62qJy01AK6hTvejdXrjZw9JVyIXV2VdI9u//Q6SZ2QbGfSbLgSiYkN5OC+JADOnMykT79wu2MvnMtpL7PqcfhgsvX/d943zm5QxGKB3OyWCd11RWaM6MXeU6mYzGY2HDjDTeP72xy3ft9pAHw93LiqV2Q7WghzRvdl+caDlOn0rNiUyLajSdw0vr81s6C5nUmudKJDmu4iFx8RyKbqbivn0vM7XWCkbsaSo4DmmfQ8a5egoXHhLd5MOpokXP+kUgmxYU2nywd519a6p9gQau2szA5bxO78nwE4UbKT49rtGCx61DINAapwrg1ZyEDviR1sZcv57o2f+epfK62/e/i6M3hyP6L7RRIY7ofG2w21xgWVq4q1760HsGYQdBSObAZs2n2pNhfnl/Li3MVUVRqQSCU8vfwhQqI6v5B6ayGRSHh+9WM8M+M/nDlwgdzUfN578Etvx8koAAAgAElEQVS748N6BPP8j4/h0Qk01Zoiv85a7/fEMwR5a/D1cLNZYtgRDIoJZXhcBHtOp7Dl6AXe+Xk7D80Y6bCkJruolPNZBYyycY8S6utJcUUlFXoDx6qzX/vYuK6t2nGUTYftl107IjLQm7MZeZjNFjYdPseUQY7Lk7soEgS91Y4JjLQnQ2O68fNTd7B69zE2HT3PmYw89EYjUqkEP3c3BkeHce2geEbFR3a0qR3GiYJXCXabSKDrhI42pVWYMCWBk8eFtOCfftjPQ49PcTh+w2+H0VWX0oyd0KtDdm3r6jrUtD+Nie1cN+1XCoOHR/P9N7sB2LjuKHPmDbObyrp108n2NM2KrqK2TEyjsb+A3r/nfIdltXQkVw/ogZvLZsorq1i355TNwMjxi9mk5gqZYtOGxbX7597bXc1H/5jNs1/9TkpOEWm5Wt78fgvv/CjsaI/pG8Xs0X0Y0cu5lsNXOl4OPgc11C0pKSpt/8/FqZQcth+7yNn0PLILhe95azvFKufbKeYV1QorhjvZGcYROYW1LSSHPtDMFpIVXafLgVLqwtiAeQDWn5cbScdSWfLsd9bfZ/59Cve8eksjIc0aNF4dX6LXXJvh0u02m8y8dtt75KYKJTp3PD/X2pnnSsLTz503/niWvw//P9LOZKJ0UWAympFIJXj4aIjqG8Go2UMBmHDLaId/i85EQmQQkQHeJOcWseKvRFb8lVjvealEYg1AxwT7MXVwT2aP6NOu1/9X50/h1rdWklVYwtJNB/j94BnG9omim58XMqmUskohWzA9v5jjKdlcyCpgXN9om4GRyYNirW16F33xKwALJg8lLiwAmVRKcm4hv+0/xa5TKfSNDOZUWq5DfU1bTB0Ux8bEswA8v2Ijp9NzSYgQ1idyqZSyyiryS8rp1z24xRkwnYHLPjACgm7JneMHc+d4oT5ObzCikMs6TQSxI7FgpkC3m2C3rr9LUsPk6f1Z/e1esjKL+PWng8TGBzN5uu3666OHUvjiw82A0LZ33m3OKc+3Nt0ianc7f//fYQCGj+zRIbZc6fQbEEm3CF/SUgq4eCGXpV9s5a77xjUa9+uagxxOTG53+wCCQ73IyhR2avfuPs+1Mwc2GpN0Poe3Xvm1vU3rFLgo5UwY2INfdp3geLIQAAlv0Ia3bhlNU91o2oqEyCB+eO52ft19km//PERSVoFVt+bPxHP8mXiO2DB/Hps71qHehAjInWijqKqTWaVzIE7Y2lzMKuSlr/+wts1tSHPbKZbVEeJ1awUB6LKWtJB0UtRZpH3Y8t1Oq9B2zIDuLFx8h8PylrIix9nU7UFzbYZLt3vJs9+R+OcxAK66bjA3Pz3rko7T1dHrqnhqyiuknckkpn8kL//yVJMtgbsCJpOFm8b2540ft2C28d1ktlis37EHz6dz8Hw6GxPP8uEDs1rcitdZfNxd+fqxm3h66Xr2n0sju6iU77cdcfgae7bdPHYAu06lsPdMKnnFQsD81R82Nxo3MDqU9/82k/s/+JHj1V3KnGV832hmDOvFr3tPojcYWbrpgM1xT8weKwZGuipN1WG1N3+kjGRQ4Lv4uAwmp+IvDuY8xMCAxQS5TaJIf4QD2Q8wMWIn5YYUAM5pP6awcj9VpiJcZP50c7+BaK8F1uNty5hJlOedFOj2klOxGSnCjZOf6ygSfJ9BLhWE0nZnzaek6jQmcwUHcx6xvj7G6z5ivR9uxxloXVQqOc++PJtFDy6nUmfgrVd+ZcP/jjD0qhi8qxXVy8v0HElMZveOs9RUrjz0+BRCu3VM3/oxV8fz1SebMRrN7Nwq1AEuWricq8bE4uGhprLSgFZbQVmJjgcendwhNrYmFrOFiooqyssrKS/TU1hQuwOanlpISkg+bhoVrm5CZF+tVjZqMdxWSCTwj39O4/GHvsFitvDt0h0cPpDMqHFxeHqqKSoqZ9/uCxw9lEKvhDAunBei9U2J/Tb0GXDotyOfJ0xKIHH/RQA+fmcjGWkF9OkfgaubkoK8Ug7sTWLLnydRKmT0HxgJ0GFBnI5ixohe/LJLUN5ft/cUf5shiHXXCFZuPCDsgMR1CyAmtOkyjLZCIZcxe3QfZo/uw5ELmVabN+w/Q4XewNn0PP72zmoemzuWWyY0DoCJCOidCHRU1hnjaqc7TGuTkV/MnW98R2m1ZsiIXhFMGxZPfIRQshno7W5tHXwmLY+bX266nWLdzjaVrRDgUSvlVFW3kHz13ua1kAyy0UJSpOPISs61/j9hZM8mAwzHd55ua5OapLk2w6XZvWPtPr5/8xdAKA/555IHW6SJ0pVZ8+46Tu0VSiue/ubhyyIocjI1h0Vf/Ep2USmhvp5c0z+GQG93a1DBYrGgNxjJLhIy5P48cp7solL2nU1j1Y6j3DK2ZVpNzcHPw43PH76BPadTWHfgDIeTMsgvKUdvMFmvB6G+HsR3C2RUr0hGJ9huK6yUy/jogVms3nGM3w4Imz0XsgqsLYF7hPgxeWAsM0ckIJVI6Nc9uNmBEYB/3zaZq+Ii+GnPCU6n51o74agVCrzd1UQH+RLX7fIoR+tcEYIrFE9VL0qqzuDjMpiiykO4KSIo0h8hyG0SpfrTeKkSAJBLhUW9iyyA/v5v4CLzp1CfyLG85/BQxeGvrm0/eCL/Fbp73sFVId+iMwofgiN5T3Fe+wlxPo8DMDToU0wWPZtSRtE/4E0C1WMBkEi6drtOgB5xwSz+6A5e+tdqsjO1HDuSyrEjqTbHuroqeeSf07h6UkI7W1lLYJAnDz46mffe/t26c2LLZjeNqssHRm6b8wG52VrsSal8+v4ffPr+H/Uek0gl9OkXztsf3t4OFkLfARE8+ez1vP3qrxgMJk4eT7eWZ9XQIy6Yl964kaf+8S0A58/av9g05TM09tuRzxOn9uXA3iT+2nSCqiojq1fuZfXKvfXGeHq58uJ/5pKbI4i0XmmBkYE9wgjx9SCzoIT1+05bAyP7Tgsq7oXVpRTXdlC2iC36RYfQL1pozfjoDWNYsSmRL9fvw2gys3jVNq5K6N6oja6IQEFpOT1wHODK1dYGItury8+nv+6xBkXuu3a49X1oC2fbKfrWsT0t136XP2fx96puIVllYFh8y1tIinQcqjotmbV5jrtQ/PH1NjLON3+R1No0x2a4NLvTzmTy5j0fA6DWuPD8j4/h6tH1dfUulcRNRwGQK2SExnT9sm1dlYFHP/+FHG0Zw3qG89EDs5r8Hrtr4hBmvLgEXZWBbccv2g2MHH7/UbvH2JX/PYeK1lFuLMJd4ce9UR+hkDqvDzY8LoLhcZdWLrszfyUntH9xX8xnzBvTj3ljmm4x/sSccTwxZ9wlnW/q4DimDo67pNd2JcTASCfAU5VAaZWQJVCkP0Q397nklAsLpOKqU3iqBJV4lUy46YvzWWR9rasinOTibyjWn6oXGPFU9SbW++8AaBSCWn+I2zSK9IetY2QSNRKk1f9XIpN2fK1pa9KjZxBfrVzI778eZsfW01y8kEtpiQ4AVzcVYd18GTIimhmzBtXrRNJRXDtrENGxQfy0aj8AJ46mWTMK3D3UBAV70atP109T01XoHQYIbGExW6w6MO3FhMkJxCeE8uPKvRzYe4H8vFKUSjlhEb5MmJTAtbMGIZdLCY8UPpeOAiOt7bNEKuH/XprFiNGxbPjtCOfOZFFepkftqiQo2IshI6KZM28Ynl6u+GW1fOHUFZFIYPrweD7/bS9puVpOpuTQKyKQPxNrBchkUilThnZOITGNWsX9M0bg6qLkv6u3YbZY2H40iciJgzrEns6+sXo2LZ/h8Y5vME+l1u5Mx4a1T5bQgbO17RTvmuK4nWJWoXPtFOMjApHLpBhNZvadTsNkNrcomDEgJpTzGfkYjCaOJWXRP6brX2famoMFKzih/YUKUyEauT/zIr9qtCA6WLACoMlxrUns4Gg2Lt8KwJ7/HSTlZDoRvcLqjbGYLaxfspkPH1naZnY0B2dshku3W1eq44U5b6ErFe7/Hv9iIRHxjY9/JaGs1gwxGkx8+sTXzH5kGn6hPshaKOTcUew9nUpOdeD7zmsGO/V96OfhRkSAN6fTcyku1zX7nGkVx9mau5yZYU8S6BJDhVHbpp/tK4lKUxkyibxD5lMMjHQCPFUJXNB+jtlioKTqDIMC3uNc0QfVv58mxkvorW4yCzucSSXLyK3Ygs6YicVixmguJcB1TKNjNkQh9cRgLmv0eEcy/54xzL9nTNMDqwkJ8+GPXc84PV6hkDFj9iBmzG6dxcQ3ax5qlePYI753KPG9m39TWjOHzs5lc+exNflx/WOX/NrlP+7lpw2HKdJW4O+rYfl/72zT909IqLdVvHfZqj1s2HaS99+/q96Yp1+YWe+nLVrisyPGT+zN+ImO22sGVqfIOvK7rT+HHcWMEb34/Dchk2bTwXPEhQew9UiS9fmRCZHtljlwqQzpWastUtOaryOwtuwr01kzGzpT275NiWeZP8n+97y2TMfuE8kA+Hq4Etut6e4rrUGz2inud66dootSzoheEWw/dpGCknLWbD/G3LFN7xbaY/KQnqzaKtS4L994UAyMNEGm7ih7879kUsiz+Kt6UGFqvCCqGQM4HNfaXH3zSJa/uIqSglIqy/U8MPRpRs8ZRnjPEKRyGTnJeRzYeISclDzU7mpuqdbYWPbCD21qV0tsBmza7azNi+//jLQzgr5PRHwYeRkFrHlvnVOvdffWMPF229fG0sIytHkllBcL9+blxRXCv5IK8jMKreMSNx/HbLbg5qHGzdMV1+qfAL4hPh0ibDrlrvHs/13YKF37/nrWvr++0Zgau7wDveg5JJrJd45j8KRL/55pS7K1pdb/+3tqnHqN0WQmq0gIRvt5uDUxujEZutP4KEOI9xDeHz7KkGYfQ8Q2G7M/Js5jFLHu9jMs24rOc1cjIiIiIiIiIiIiIiIiIiIi0s6IGSOdAC9lAmWGJEqqTqFRdEcp88ZVEU5J1SnKqs5bsz+O5P8fAGVVF+jj9yIeqt7IJCp2ZMxtdEy5pHPvgopc/pSWVaKQy3Bpha4JAIdPpvP5t9t5YdG19IwKpKi4otWOLXJ5EubvRf/oEA5fyGTr0QuM6x9NQUltN4OO6kYDsPHAGUb1iWpSBPT3/bUig9Ehvm1tll0igrw5m56H2WyxliNNHtJ5ypCOX8zmhy1HuHFc4x1Ns8XCf1b+ZRUqnTkyod10NEL8PKtb8ho4fjGbhO626/lXbztar8yrKe6aOpQdxy9iscDbq7bh5qJi2jDb9d81nY5ScopsCg0P7BHK8PgI9pxKYcuRC7y7Zjt/nzkSwO485RSVcj6jgJEJkU7bfLmQozuJlzKUGPfxAHjSuCyjZgzgcFxro/Fy44XVj/Hc7DcpKyrHoDew+dsdjcb5hfnwzLf/oHuCkJG2/KVVVn2z9sZZm6G+3c7afGJXbSZWyql0PnlsudO2hcWG2M0Y+fDRpXbtrMsfy7fyR3WpUEMe/3Ihk+aPddqe1mLo1AGMv2kkf3230+4YfXUpb3ZyLtnJuWxdtZvJd4xj0Wf3I2nn9vZNEeRdKwK96dBZYoKb1nJ6bdVma4ea0b1ti5s6QmcsQSntOJ0aCZ3rb9BaWLCQXH6IOI9RHXJ+MTDSCXCRByKXuJJbsQ1vlSD+463qR07FX8il7rjIBPX6vIrtAPT0WYS3i9CdwGyposKYdsnnliADJFgszetrLSLSFP/94k/Gj+jJ6GExrXK8k2ezCAv2ZsJI4eY/LFgUoRRpmmtH9OLwhUwuZhWydscx6+Oebi6M6RvV7OOZzGbKdFWU6fRUVS84LRYL6Xla3FxUuKmVKJ2o037t281UVm1kYGwofbsHEx7ojUatst60ZRUUs/VIEvvPCN/v4QFejO7j3M1ba9lYlylD4vijupPPC8s2AnA6LZeEyCBkMinluiryi8vpFx3c7qUYEgmE+nnxn5Wb2XkimXH9BF0tXw9X8rRl/LxTaNsMEOzrwV1Thzp1XIPRRJmuivJKvbX1Y5XRREZ+MW4uSjRqVZPlRJMGx3IqRehc9dgnv3LP1KHEhQdYAw4pOYX8tvcUu0+k0CcqmNOpudZAhiP6R4dw3/ThfPq/PVQZjDzz1XqWbdzPiF4RBHi5YzCayCsuJy23iANnBeHonmH+fPXPeTaP9/I9U7j9tZVkFZSwbMMBft8nLCbH9ouim78XMpmUMp2e9LxiTiRncyGzgHH9oq/IwEilqRhFE5pszoxpKxJGxfHFkbdZ+/469v9+mMykHIwGEx4+GkJighg+fSAz7p+I2r12Ude9dzeSjtkWqO9omwGbdne0zV2VXz/ZyNLnf6C0sAyZXEZwVCB+od7I65T6GQ1GyosF3Y30c1lWfZYNy7YQPSCSmQ9O6RDb7TEiLoIQHw8yC0v4ZP0eknOLmNAvhlBfT+QyGZUGAznaMk6m5rDhoPDdllmt6dQzzJ9ZVznffOG71GfIrDiNvlre4LWT0wDo7Tme60KfsI7bX/gzBwuFLkjFhjy8FAEM872B/t71565mXN0xQINxFrbnfUti0W8YzDqiNUNbVLqzM38lR4o2UGYUSr5MFmHTwEXmxrzwlwlR96TSVM5/z8zlwR7L2J73DWdKdmLBwhCfmYwJqN8U4GTxFnbmf09RVSaeCn/6eU9hmO9sq45lYVUmO/IEzaXUimNUGItxl/vS33sKI/xutB7n6+QnyK1Mosqs48e0f9c7x1V+NzE2YP4l++wsEovFKgloK/QkNqhvJw7kPEi5IYWe3g8T5DaJ9NK1XCj+AjdFdwYHfgAIbXgBXOWhJPg9j8lcwdmi98mt2Ep3z/nWFrvbMmYS7DqJHt4P1DvHuaKPyKrYyJjQn+o9vjV9OhpFFHE+jwES5FJXVLL2qb8WuTwxWyzMvOdjnrh/UqsFRj5avpWDx1L58s326UzTkGWr97Bh60m+ff/uDjm/yKVRptNzzROfUWUwIpVKrAvcG8f146mbr27y9WazhclPfg5AeaXeqfaoCrkMjVrJ2wuvA4RFbEOufuwTtGXOCb5FBvnwzoPXEx5gu6ViS2wEeHvhdTZtbMjzSzfw6+6TDsc8fmP7tRV+afkf/LTzOACrnp/Pox/9QnqefbHhQG93Pnl0DhF2OvvUvPbO17+nrLKKKkPT86isXkxoXJQsfXIeYf71/0ZVRhMPv/8T+047XsAN6BHKe3+fycL//sjx5GzunDyEh2c3vWO2cvMh3luzA70TtvaPDrEbGAEoKCnn/75Ybw3GNcXEQbG8ft90p8Z2do4W/cixojWUGnNxVwQxwGcevTyvtT7/a7qw4MnRnaSqekFUQ6zHNVwT/C/rOFtjGo4DOFfyJwcLv6G4KgONIpBentPp73OjdTEBoDeX8eW5GcyP/p59+UtJKt2KBejnPYehfo2vRenFH5FTtoIqUz4qWTD9QtYha6cM4vTiD8gr/4kBIZva5XztidlSyaHMifTwfRsPF+cCq52RH976hS+eFjrpDZ06gIc/uIeAcMdC1Cajia+e+Y5Vb/8KQFTfCD45+Hqb29pczmXm8/CnPzstYg0wvm80L946CQ9X57V/DGY9Fsxsz/uGlPKj3Bb5BgAyiRxZdVfPg4X/Y2vuMiYFLwQgWB1Lpu4MG7M+YnzgXQz0vrbRuLpjgHrjjmr/4PesD5gc/CBh6ngulifyV84SPBUB3BfzmdO2Axwv3swf2Z8wP/JtfFRCFtuhonX8mf05f49djlrmAWANjISq4+jtOZ5It/5UmIqRICPMNd56vKSyg6xNf5UpwQ8RrI6lUJ/Ouqx3GOxzPVf5CdebcmMR+wrWAhDjPhSN3Ie0ihOsy3yXueEvEK0ZXD23lRgtVbxz5iauD3uSGE3tZ00mUSCTtFo+h92Yh5gx0knwVCWQW7EVbxchY8TLpT/l+SmEaGovzP38XgbgeP5LbEmbglLmQ5TnXS0OYvT1e5kTBa+wPWMOSqknsT6PEKa5vkXHFGk7ps3/gFefmkn/XmHs2H+Bp15by7+fEBZg40fEcvxMJv98ZQ3rlgtdiVb9L5HV6xLJySshKMCTW2YO4bqJfesds6xcz5Tb32fNZ/fz5Xc72bLnLBYLzL12IAturr05X70ukTXrBcGurNxiXNVKekQG8OiCCUSE+gDwwL9Wcu5iLrpKA0+/XhuEu+OG4QAsuMX59LhFL60G4MTZTMorhLTOUbPfAmDSmHie+0ftTXlDPwGbvjozHxYLLPlhF2t/P4yu0sCIQVF0C7a9KBXp3GjUKsb3j2bD/jPWoAjAtcOdK6OxYKlXfuMMBqOJolIdegcBimVP3sS6fac5fD6D1FwtRaUVVBlMKKozOXw8XIkN82d8/2imDYt3mJnQEhsBh3bW5cU7JzO8VwS/7DoBwOnUXEp1etRKBV4aNdEhvsSFBzbLjtZCo1by/bO38e3mQ2w6KGS2pOVqsQChfp5MGBDDbRMH4eZiX+iwJlunppWzM9QETwoNRpvtdpVyGR8+Mosftx1j3d5TXMgsQG8wWm/EY0L9mDQ4lpmjEpBKJPSNDrZmtzjDzVcPYNLgnqzdcYy9p1JJzi6kuLwSlUKOj4crQd7uDO8ldOu5eoDjILWvhxufLrqBPadSrBkjh89nkF9cjt5gws1FSYifB70iAhnZO5JRTmYwdXaOa39iX/4SxgQ+QoBLHDmVp9iW8y5mi4kEL+FeaGqIcP9lwcy+/CVkVBxmVvi7AEjr3KxPDXm53hjA5rjU8v1syVnMuMBFBLj0pKgqjS05b2K2mBjke2sjGzdkvkis+zUM8LkJnUmLlPoZXyWV+4Tjat8m1u9dNKoEDKaCdguKXP4I1w6JpOuW7+or9Hzz8o8AaLzd+NeKh+tlDdlDJpdx2zNzWL34f1gsFjLOZbW1qZdEjxA/fnrmDn7Ze5Ktx5M4n5lPUZkOg9GEi1KOp5uacH8v+nUPBuCa/j2IDW3++kkhVQHC51mCxGY5zc78bxnudwMJnrWbL77KMLRV2ezIW2kNeDQcVzMGqDcuseg3enmOpZ/XJGGcqhsXyw5RVJXZbPszKk4TrI7FV1Ur7N7bczwbsj4kX59KN9f62TMRbv0Y5DNDOC/daMjO/G8Z5DOD3p7jAEGEdkDlNA4VrbMGRtzk3owPrB/I9VaGcKDwZ3Iqz1sDIwqpCxKLcK8jlyg7pFRJDIy0I0e0yaxO3cW/+97S6LkeXgtJLO7Dgn0rGR+YwF1RVzOt+/F6Y2q0RkaGOlbibpgRYj2H9wONskgAvF0GMCpUWIBuzzvJ5rxc5jsn6izSAfSMDuR8ci79e4Vx7HQGYcHenKhWXB8/IpZzF3OJr+5Lv2b9Ib78biePLphAfEwQJ89lsfjzPzGZzMya0r/RsZ996xcmjenFLbOGUlRcUa++/PCJND5ctpWXHxeCMN3D/SjUlnPwWCr+PrVvmMXP3oDeYGT6HR/ywqJrGTlYSGuXy5tf0//qk8JNqcUCX363k8RjqXz4ys3C8eosFG35CTTy1dn5WP/Xcb5es5fH77uGhLhQ9h1O5pOvtxHo79FsH7o63/92kHVbTzJ+WA/unDO83nPbD1wgOb2A22c23kFLPJHGwN6NL6IdwWv3TuO1e6c1Oc6WzTKplHcXCO95W75eqp/dAry4/9rhTQ90AplUSuKnj7bKsZpi6tA4pg61rWXRkRiMJtQqBfdMHco9TpbKNCQySAjutvZcyqRSbhzXz6b+SUMev3Ecj984rlnH9/Vw5d5pw7h32rBLtLA+w+Mjmmx9fDlxoGA5A3xuJtZjIgBeym6UVGVyoGC5NTAir14MQfWCSCJBYeOmXV530VTd49rWuAMFy+jjPYseHhMA8FSG0atyBie0v9gMjIS5DqCPt9BBxpvwRs+XVglBGLUiEj83YTHlIo90bgJEmkQqUTModHtHm9Eikk+mU1muByC6b4RTQZEaVGolUpkUk9FkbfXbGVEp5Mwd1Ze5o/o2PbiNqDAVU27UEqyObfRciDqWHXkrKDMWIJXIbY4Lqf69ZpxG7kuhPsMaeKjBTxV+SYERP1U4p0u2U2LIw0MhBIbOle5BLlHWC5bU2uP4ep9bmUx6xSl25zdem5otRqQSOVVmnTVj5HzZXoqrcrFgptJUTrSmc2VgiYGRdsaRWM68iFEopQq0hubt/LUmo/17Mdq/4wQJRZomPiaI88l5ABw9lcH1k/qydU+taN+5i7nEVQdGlq7azS2zhjJ5rPA3DQ/1ITOnmCU/7LYZGBnUJ5w504SspZoMkBoqKg1IkODrI7Q1Cwn0JCTQk4Se9VPwXVwUSGXC+1ylkKNugUCqSx1hSplMikQqsXk8W34CjXx1dj7W/n6Ya0bFMX1CH+tc7D+cTHq2/TT9y5V50wehVMopLmlc9jF6cDSjqwNfDfn8+518/NJNbW1eq2LP5hofbfnaFf28HLGIhb8il4DOpKXCWESAS30h4QB1PPsLllFuLMBN3vqixwX6i2TrTpBYsKLRc+bqev+6GSaBLo7vy4wmQStAJml+29HW4/IUg7xckNYRTK0orWzWa7f8sBtTtfZRRK+2FxHuyhjNQnazrYuSpTrzSC5xqS23azDOUkfFQi6pW+JT//Mlu8TspQHeU0nXneTj83ejkgrfFx4KP+Z0exZXmWej8Qqp/UCYBQsGcyVjAm6nr+fERs/XfIf9L3Mx+XqhnHRa8MMEqXsglyj5KumhS/KhLenSgZHHDy1lkE80R7Up5OtLeHfgPbjKVfyULqQUbso+gsliZqB3FAtihD/Y6yfXklaRj85UxXDfWOvjyy7+xf6C84CgjxDq6sO/egsCOEuSNrOvQFh4jvKP59bIMRwvTmV50hbrjnqhvpQgtTcv9JmHBInd8+RUannm6Ldk64oAGFbnOXv8lL7P6gtQzx9bHNEm823ydpRSGdk6LUN9ewBYX2Nv3lan7WZdxkEG+0bzQI+p9Y6ZWE0kwwoAABL8SURBVJjE5xf+QC6RojNV8f7gBahlynq2NWWXSOsQFxPE1z/uxWA0cT45l/88NZMvv9sFCLum5y7mMv+G4WhLKijUVlizR2qI7xHEV9/vIr+wDD+f+qlBvWPt6wwMH9id6RMSuP8poT41PiaI6RP6MHlsvLXOviOw5yfU91UulzY5HwB+PhrSMouYOCa+3rju4X5dIjDy5ard7Dl8kSA/D6oMRm65bgggZNis+GU/rz4mZD/839u/cOt1Q+jdI5g3Pv+D1MwiKvUGhvWLZMG8kU2e58cNh/lty3EGJ0TwwK2jAUhKywdg+dp9nE7K4fH/CDsEbzw5k/VbT5KVW8y9N14FCAGFkABPpo93LHpmy58aXwCn/TlxLovla/ciq840KtRWEOTvwfMPTeNier5Nm6USidVPoJGvzvjZHF9FRETaF1PNIqYR1QuYOpkirYUFC0azjqF+dxPn2VjEUmqjjt6eHSdz76BUfwiTucz62K4UQVTa3+16evj91/p4VukSskqWoTdlopKFEep5H4GaxkHdpscJc5OmfY/ssm8wmSvwVo9HrYh0xn2bZJUuI7v0a/TGdGQSN1yVvYjyeQG1on4wOr/8V9KLP6DSmIJSFkKg+02EeNxT3UgAjOYS9qX1Z1Co0G0lrfi/FFT8DlgIdr+LcK9FlOoPcSx7Dv1DNuCq6GE9dnnVKQCOZE2nX/AvuCmF7+t9aQMwmksAC/EBX+Cttq1NpTMkkap9i+LKPZgs5ShlAQS730mIxz027Qds+tBWhMeFota4oCur5FxiEr9+spEZf5tkd3xVpQEQBFc/++c31sen3t20NteVjIfCD1e5F5mVZ+iuqa+3laU7i4fCHxeZGy4yV5vjsnRnq48jjAPwVgaTW5lU71j5VZcuPJylO8vN4a8Q7tayzBoJEgJcosivTMXdz75WzYXS/dZSmjDX3gCYLAZr2VBdpEgBCeYOagrSpQMjAEqpnNf63Wb9PaOigI1ZQkrhh0MWIEHCQwe+4FRxOvGeYSyKuw6FVIbZYmbW9te5N+YaJEhYl5nIv/sKKfqx7iGYqyN4R7UpHNUm89GQ+wBYlLiE/t5CXe25six+GPkYAAqpnIX7P+ViWS5RmkCb5wEoNer4uM/91ET+7t37IZOC+xPhZrvOrcafGl+Aev7YI70in69H/MN6DqDeeRrOG8AN3UagkbuQVFb/jWq2mPn3iVV8NnQh/qraUoKGttXYBTi0TaRlxMUEkZxewLmkXCJCffH0UBMaJOhfnEvK5WJaAXExQVbdAEvDaHT1ry422oSqVPa/EqQSCY/ddw23zxbStdf9dZyvvtvJirV7+eiVW/Dx6phaZnt+Co8JP11UCsp1epvj7M1Hw+yuSykFam9SMwvZmXiBL169FSxwy6KlTr3u0buuRiGXYTZbmP3g59x740gkTWz+zZncH42rigup+dbHoroJF8ZnH5zC0TMZvPXULOtzk0bFsfC577h77gikEgn7jqbw4Qs3NjpuW/kDcC4lj+/fES7OCoWMhc9/T3J6AVHd/GzaXNdPoJGvzvgJOOWriIhI+6NR+KOWeZFTeYpuboOtj+foTqGRB6CStn5dsQQJvqoYivTJaOQt04iL8/8ECxbStEIApLhyDwlB31efp/Z6nl36Nanad4jyeRGNsi9lVYdJKnweS3V2SpD7bU2OqxmTWyboVGSUfEyUz79xVw1EW7mdlKI3UMmb3ymjpHIvKUWvEev/Ia6KHhhM+RRX7kYpq7+JodVt40Lh/xHt8woaVV90hiTOFzyFxWIkzLN+mfjZfEFjzc/tekI97sdgKkBSHXByVw1ArYghr2wNEd5PWl+TVy745aqMswZFAIZ2O4TJUsHeVNuB7SqT0HXqePZcXJXx9PT/CJU8iIqqM8hltdlGDe0HHPrQ2qhcVcx74jqWPi+UPLz/0Ff8/OEG+o/vjX83P+QKGVWVBrS5xaSfy7K2Oa6oky065obhdtsXi9QgYaTfPLblfo2nQtDcClbHkqU7y76CtVwTdL/NcXXHAHXGwUCf6WzI+ohurgmEusaTVn6c5LLDaOTN785YbMilqCoLjaJ1MuFG+9/Kj2kv45cXTk+Pq7BgIa8yGTNmq3aKlzKYi+WJAMR5jERv1rE992vMNNY3k0rk+CiDOV68mQCX7tSsl5VSFzRyn0bjW5suHxjp5xVZ7/eL5bmkVwg3rw8f+NL6eLlJT5XZyH9P/0KFqQqlVE6pQYfZYkEmkfB6/9tZkbwNgExdIbdEjGGkfxwXy3KI9wizLpLiPMI4X5pFtHsQse4hKKS1U+itdKPCwXkAwl39kUpqF1hRmkDSKwrsBkZq/KnrS40/johw87felEdphA9m3fM0nDdH5OlL8VS41guK2LOtKbtEWk6ArztqFyW7DibRJ164CendUxCT2rH/PG6uSvx9NFgs4O3pyqlz2QztH2l9/alzWQT4uaNxu7SdsAA/oV/8nXNHcNOMwdzy0Fds2HqCm68fYh0jlUqRSMBobixG2NoE+HrY9BPq++rmqnJ6PkKDvTifnFvvWMlpBW3pRquQnq0lOrz6sy+BqG72L3zW9qMGI/9d8he6SgNKhYzS8krMZrM1s6K1UMhljBoUzb4jKbi7qRjYu1uTmUat6Q9AbGQACkXtrpy3h5qKSns7xpdGQz8Bp3wVERHpCCQM8r2dfflf4qEIsoqvHilazaiAv7fZWYf63cn6jGfxLoggSjMGC2YK9RcxY6Knh/1d/IZIJYJOhARF9U+JTcHVtOL3CfW4H383obuhWhFFpSGNtOL3gdrAiKNxtcETIXvAz20GAZq51eOi0eq2WzMhmoPJUgFIUMoCcJGH4yIPx13VuLNVWvF7BLvPx89NyBJ0kUcSpLmFnLIVjYIKni4jAAh2n2+1ry4BmhvIKllKhPcTgBQLJvLKhdaqYZ4LG53bUTZHTunK6kES4gI+s85/Q42XhvY35UNbcPPTs6jSG/nhzZ8xGkykns4g9XRGk69z83Tlxsev46Z/io0ZnGGwz/VIJXJri9piQx6eigDGBdxlFVBtOK7uGKDeuL5ek9BWZbM550uMFj2x7iOYGHS/TV2PptDIvfFThfPp+QXWxyRI8VYGMy7gTnp6NJ0xXJce7sO5Ifw5duV9x67875FKZPiqwhjhW7sZdG3Io/yeJXRY/ejc3bjJvRjmO9tuoGN6yCI2Zn/ElxceRC0T1hxjA+6gj9c1zXW32XT5O7W6QQaA7m4BBKqF3fN3B92NVCLFaDEhRcqegrOUGHS80u9WSgwVbMo+Yn1dqNrXWjpTYqjg5p2L+W3cM0S7B/FXznFrzdep4jRG+glCNDI7W6oHCi/YPU9KeR5mi5maCNiFsmzmdx9n178af2p8Aaz+OOJiWa71PBeqM0DqnqfhvDnCV6VBW1VOgb4UX5XwBrVgaWSbM3aJtA5xMUH8ufM091Wn9deUwHz9416rvohEAvNvGM4XK3cQFOBBfEwQp85n8/2vB3nk7vHNPueW3Wcpr9ATGyUE2txcVZy5kE1JWSVhwfWj1nKZlNAgbzZsOUFMhD8SCairu0H4erduDbQ9P4F6vjZnPmZO7s/izzfRr1cYCT1DOHwynYNHU/FpZdtbm9BAL5JS862B2JTMQutzri5Kiqp3fowmszX74eDxNErKKnll0QxKyirZVL1L1BIkUgn6KiNmi8UaoAWYOakfHyzfiqe7CzdOa7qlqz1/6vrSHH/q1lg7a3NL/QSc8lVERKRj6Os9G6lExv78pdXtegMZ4b+AeM+pTb/4EonUXMW0sFc4UPA1BwtWIJXI8VZ2Y4BPY3H+lmIwFWIw5VuzFGrQqPphKBY65lSZcpCgcDiuypSDUhaIzngRAP86C3wAV0XsJQVGvNVjCdDM5VjWbDSqfgRo5uLvNhOppP7mTYXhDKX6RNKLP250DIvFaM0IEWwe4PCcAW6zSS16E23lLrxcRqHVbcdoLgbArzoo5CzlVUKXLo2yr8MuQI7st+VDWyCRSLjzxRuZfOc4/lyxnaPbTpJ+NovSwjKq9AZUaiWu7moCI/wJjxcyvwdOSGDYtIG4erR/h5DOzPiAu6A6iGGLgd7TGejddDtzZ8ZJkDA24A7GBtxR7/HmBgpMFiPLLi6ih/swbuj2LHKJcF9utBg4XbKdXzLeZJH7UGQSBS4yN57utc6p48ZohtZrrduQYHUsd0W957SdYa69uDvqA6fHtyZ1P4EWLgPlpFBXX2aFCan+Dx38AilSLFh4a8Cd9PIMY2nSZh5LXIKvyoMYjbDLbrZYePDAZyirsz/MFgtzwoVoc4JnOAN9uvPAfqFP9Ai/WBK8wjlebL+2y955ALprAnj26EpyKgWtgqv84gh380dnquL1k2tJKsvGYDaRXJ7LwpjJVn9qfAGs/rjI7AvveCjU1vNcVR3ICbeTlQJgsph5+fgqkstzKTfqydYJ9t0bfQ3hbv483XsO/3fkG5RSOUaLmTf6z29kW41dgEPbRFpOfEwQuw5coG9cKIBVADU9q8gqLAowd/pA5DIpX32/q7o9rQd/u220VVS0OSjkMlb9lkhmjnDzYDSaCQ7w4P5bRzN6aOM2kP96aAqLP/+TOx5dhqe7izWIM3V872afuyls+Qk08tXZ+Zg+IYGsHC0fLt+KXm9k9NAYHrnnar5es7fVbW9NIkJ9GN4/kvufWUmwvweemtobmcgwXwJ8NPzt2e/w9XazZl/ExwSxdM0eHnttDX7eGqLDhXIYXXV98Ruf/8GF1HyMRhPJGYX87eZR+PtoePmj30nJKKRcV0VOfgn3zB1BeIgQ/ZdKJEwY0ZN7n15BkL+HVQfEy12Np7sLFgsE+jXd4ceePzW+AE770xS2bDaZzFY/gUa+OuMnOOeriIhIx5Hgdb21A01TjPC/r1XGRLgNJ8LNcWcqlVTDAz3/csoue5gt1UKbjcpNa3+XStS1OiV2xtVkp1hpEEC+9Fa2UqJ8XiLUYyF55atJ075LRvEn9AlahUJW8/1txmTWEe61iADNDY2O0DCgIKsnWtkYhcwPb/U48sp+xMtlFHnla/BRCx2CFNLmlSfUimU62hh0bD809qEtCe4ewG3PzAHmtNs5RTqe3MqL5OmTuaP7YhTS+p+RaM1gtuQuRWcqQdMGgtNdBYmlfsF9w8CIqPPeBXHUFlhEROTK4bl3/secKcLOWb/qIFpH89y7vzFncv9LsqfGn87iiyNq/ITOM/ciIiKXJylFbwBQXLmDvsG/NHjWwv70oQS730GYZ215UJr2HXLLVwFUi5U6HlcjaHo0SwgAuyrjiPF9wzruTN5CKgznGBCyqUW+mCwVHMq4hhCPuwjxqE33P5I1A7Uiili/d+2+tkZ8tXfg1wB4utgvCyis2Mi5/EUMDNvOwfRR9PQXdqi91Y0zas0WPXtS422Kr6ZohTnILfuRQaFbkdoJyjhjv4hIW6IzlfDB2fmM8r+Fvl4TrTIR+VVpbM1dhtFc1azMji6MrUQQCzgOb4qIiIiIiIiIiIiIiIiIiIhc1nR5jRERERERkc7P+q0nWbPxMP3iQi/rDIorxU8REZGugoQwzwdJ1S5GJQ+r7jZzhMzSL+nu/VyzxwW63wrAxcLn8VANxV01kBL9PrSVu1DKmt9lp6Did0zmUtyUvZFJNZRXHcdoLm4kXtrN6xHO5C4kXRGDj+sUwExF1VksGPF3m2Xz2I7wVl+NVKompeg15FJ3vNT2u63UdO+p+VmXIE2NKO0KzuQ9SJjngyhkvlQa0zCby/FxnWzHflrsg4hIc1DLPLgh/Hm2537NrvzvMVqEkml3uS9RmkGM8b+tiSNc/oilNCIiIiIiIiIiIiJdFMelNALZpSvILPkcvSkTlSyUEI+7CXK//RLGCV2+UrWLySldiclSiY/rRLxcRpNR8nGzS2kKdX+Spl1MpTEVi8WISh5GkPstBLs3FrYs0v1FevEHlFedRCKRo5ZHEeq5EN/qQENzSmkAkoteIbNkCaEe9xHh/c9Gz6dq3yaz5MtanRYELRBXRQ/6Bf9Wb2yF4QwpRW9Sot+H2aJHJQsixOM+gqoDSQ3trzlWQx9ERETaHLulNGJgRERERERERERERERERERE5HJH1BgRERERERERERERERERERERaYgYGBEREREREREREREREREREbliEQMjIiIiIiIiIiIiIiIiIiIiVyxNdaWxVYMjIiIiIiIiIiIiIiIiIiIiclkgZoyIiIiIiIiIiIiIiIiIiIhcsYiBERERERERERERERERERERkSsWMTAiIiIiIiIiIiIiIiIiIiJyxdKUxkhnxNLRBrQSXU2/5XKZd+jcc98V57kzz2dduuLcQteZ34Z09vnuKvPa2efREV1ljmvoanPd1eYXut4cN0VX/BtA1/87dLV5F+e7/emqc97Z57qrzis4MbcSi8XSlR0UERERERERERERERERERERuWTEUhoREREREREREREREREREZErlv8H1PSljyN8kMc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3012" name="AutoShape 4" descr="data:image/png;base64,iVBORw0KGgoAAAANSUhEUgAABEYAAARGCAYAAAA1uLUVAAAABHNCSVQICAgIfAhkiAAAAAlwSFlzAAALEgAACxIB0t1+/AAAADh0RVh0U29mdHdhcmUAbWF0cGxvdGxpYiB2ZXJzaW9uMy4xLjIsIGh0dHA6Ly9tYXRwbG90bGliLm9yZy8li6FKAAAgAElEQVR4nOyddWBT597HP0natKm7UKfFizsUGT5kPpix7TKm997d3cnd3d65u935xjbGNiZMcXeHooVSSp16m1qSNnbeP06bWpKmUIXz+QeS85zv8zwn6clzfs9PZIIgCEhISEhISEhISEhISEhISEhchsg7ewC1yDp7AJcp0nXveKRr3nHIkK53eyJd245DutZdD+kz6TpI9/qORbrWHYt0vbse0mfSubTb9Ze10mOku34RuqtXTHe83t31WltDuv4dg3SdO4bucp2747Wto7tcY2t05+vuCN3ts7mUP4/u8ll058+gu1xja0jXvWPpzte7Kd3x+lvjUvpM6ujKn43lejc1jHTlQUtISEhISEhISEhISEhISEi0BRZbSFcJpZGQkJCQkJCQkJCQkJCQkJDocCTDiISEhISEhISEhISEhISExGWLZBiRkJCQkJCQkJCQkJCQkJC4bHFq4filmPxFQkJCQkJCQkJCQkJCQkLi8sJmTtWWDCMSEhISEhISF8GWn/byxj1f2Dx+zf3Tue+1m9tF+2L1JSTq2Pj9bt5+YAkAUf3C+Gzfi508IgkJia7OE+s38POJkwBsWbyIKB+fTh6RhIRtJMPIZYBQ6/ijNVZftJZS7oyzXPraSEhISEhISEh0BAKCtIaTkJCQaGeku+NlQEplFgAPHXnnorUW97ya68OnXLSOhISExOXCmNlDeH/L01SUVFJWXElFSRUbl+8mIymnTbWBNteXkJDofFIqs6Q1nIREB7Iu5Sxl1dXcNGhgl9aUaFskw8hlQKI6ubOHICEhIXHZ4uapos/wmEbvnTue2SaGC2vabakvISHR+UjrOAmJjsMsCDy5YSPOcnmbGTHaQ1Oi7ZEMI5cBR9QpnT0ECQkJCQkJCQmJC0Bax0lIdBwn8gsor64mwM2tS2tKtD2SYeQSp9qk53RFemcPQ0JCQkJCQkJCopVI6ziJSwWbpUC6GLsyM7uFpkTbI+/sAUhISEhISEhISEhISEhISEh0FpJh5BLnRHkqRsGEUTB19lAkJC4LthR8yaunZvPqqdmc10lx4RISEhJtyVdfbWfqlFdJTy8iPb2oVecajWaMRjN33P4Zb725pp1G2LbUreMkJLo7MlnX9xkxCQI7MzK6vKZE+yCF0lziHFGf6ewhSEhISEhISEh0AQTL/0xmcyeOw3GkdZzEpYJSoUBrMPD14UTWpaSQWVaOIAhEeHsDML1XHItHDMfTxcVhTaPZzIqTSaxLSSG5qBi1Toeniwu9AwKY1bsXNw0aiFKhsKux4mQSR3JzOV1UxJmiYqqNRgCKtVpi37JdDereUSP5z8QJdvUAhzVt6Tk6Z6BV866jbjxfX38dE2OiMQsCK5OTWXEiidSSEtTV1fipVPT082NSTDR3jxzhkG53pNsbRr5NPMJ3R46SU16Bu1JJ/6BAnpkmliKL9fMD4Mqvl3Jl7948OH6s5bwPdu9lbUoKa/92BwAVNTUM++AjAHbedzfv797DujNnEYA7hw/l3wnjLeeuPJ3Mx/v2k6kuo4eXFwALBg1k0cjhKLqYNfRIWef8oJ6p2I3OVMkQ31md0n9ncDnOWUICYMtPe3njni8sr1/69d+MmCZmXS8vrmTj97vZ9dchCrJLqFRr8A7wJDjCn8ET+zH5+lFE9QtzqB9BENi7+gi7VyZy+kAqAOrCCkwmMz4BnvQZFsP4q4Yz6bpRyOStuxdXlFaxf90xjmxN4tyJbEpy1WirqnFRKfH29wAgql8YI6YN5Ir5Y/DwvnQTqG39ZR+vL/4cAC8/D747/TZKV2eHz9/w3S7e+ftXAPgEevHd6bdxcnZsgdZenDuRxfpvd5K09ywF2SVoKrQIZqHF83oNieZ/259psV1VuZYN3+3i8KYTZCbnUl5SidLFGf9QHwYl9OWK+WMYMKbXBY29oTbQ5vppJ7NZ8/V2jmw7RUmuGrlCTmC4uH4aNXMQcxZdQUhUAM4uHbNk/PXXgwQGejFxYp8213ZyEr+HS7+9t82124vOWsdJSLQ1pTodN//4M5llZY3eP1NcbPn3lxMn+fbG64nz97erla5WA3DP73+QVqpudEyt07E/O5v92dl8fTiRJdddS08/X5ta7+zaTUFV1YVMqUP0GpKuVtucM9CqeTelUKNBazBw7+9/sicrq9GxgqoqCqqq0Oj1kmGkq3IgO4fXtu3gw6vn0cvfn2Ktlr1ZWYR4eFyU7j//WsXV/fpx96iRlGq1KGT1EUc70zN4asMmXpwxjUEhwZYv5pPrN2A0m7h/zOiL6rstUesryNDkdWifQu1uzJq891HInC4bI4GAcNnNWULCFiW54qJn39qjvHXvl1SVa5scV1OSq+bU/lQCw/0cMoxkp+Txxt1fcPZohtXjhdklFGaXsPPPQ/z4zmqe/vYBwuJCWtStKtPwyePL2f7bAYx6Y7PjuqpqdFXVAORnFrN/3TG+e+1PHv/yHoZdMaBF/e7IhGtG8vn//YS6oJyK0ip2/nGQqTeNc/j8jT/ssvx/yoKxnWoUEcwCnz6xnL8+24wgtGwIaUpLex3rv90JwBdP/0xVmabRMUONEU2FjqwzeaxaspWxc4by8EeL8PR1d7j/9d/utKrdVvrfvvw7P769GrOpsfdE5unzln9Xfr6Fv791G36hPg7rXgx//ZnInLlDOqSvrk5nrOPqSDqTy/2PfQ+AXC5j2x+Pdso4JC4dHly5iqyyMmb17sXkmBj83NzIr6xkxckkAI7n51NQVcXtv/zKhkV34qFUWtU5X1HB/OU/AlCq1SGXyZjVuxeTYmLwVako1WrZmJrK5nNpZJWVcctPP7Py9tsIdLd+b/xu/o0YzfXhaot+/Z28ykp8VK4sXzDf5nz8bFSYaarnqKYtvabztjVnoFXzbkpBVRUPrVrNnqwsIry9mRobS7i3F1qDgQy1mm3p6VzRM8Yhre5KtzaMaAx6ZDIZge7uRPh4E+HjzdAeoRetOzYykoXDxB/lOq+TOv63dx8Lhw3hqn59AYj2FS1xNw8exA9Hj3cpw8iRso4v75anE/usNlXh7tQxi6iuQJ4u5bKbs4SELYrz1BzccJwXbv3Q8sDlE+iFT6AnmnIdJflllvdHzRjUol5KYjpPXvtOo4fDyD7ivb5Hz2CQwfnUArJTxAeIjKQcHpr2Mm+t/W+LRhc3TxWn9p1tZBTxC/Emsk8YHt4qtJXVpB4Ts8lXlIo7QOXFlTx/8//4dN+LhEYHOnpZug1OzgquvGMiP7yxEoBVS7Y6bBjJzyzm5J6zltczb0tolzE6yhdP/cSfn26yvJ5wzUjix/XCL9ibgqwS9q87yondjX8r67wkQmOCCIkKsKm99KXfWf7mykbvyRVyeg2Jwj/UlxqdnozT5ynJFTdQ9q4+wr9TXub1lf/B3wEjQ1N9uULcpGkr/W9e+I0f315lea1wktN7WAy+wd5oysRF9tmjmWgrdbzz96+45v5pLWpeLPn55eTklLZ7P92FzljHSUi0F2mlat6ZcyVX9+vX6P2bB4vrgIdXr2VlcjIFVVV8uHcf/5000arOY2vXU6oVPSQUMhmfXHM1U2N7Nmpz48B4vjp8mJe3bqdIo+HFrdv4YO4cq3pNvSqca0NQnGRyegfY/g2whTUvjYvVhPp525oztG7eTVl25ChFGg0PjR/HA2NGN4uCMAkCNcbmG0iXEt3aMDIpJoYbBg7ghu+XMygkmBsHxnN1/364OF3ctOwZV84UFZN4PpdP9x2wetxoNuMk7xo5bRPVHZ/4MUNzpMP77ApcrvOWkLDGqX1n+f2jDQiCwLy7p3DN/dMJiw22HDfUGDm85STJB9MI6GHfzbOqTMNLCz+2GEX6DI/h3//7G9EDwpu1TT2WyeuLPyc7JY9KtYaXbv+Yj3Y+ZzcMRK6Qc90/ZrLyyy3MWjiBsXOHNTN2GA3izs8fH29kybO/IAgCNTo9v36wjn+8s9Dh69KdmLPoCn56ZzUmo5nTB86RdjKbnvERLZ638ftdFs+MPsNjHA6Tag/Op+bzRwOjyJPf3M/Ea0c2anPDg7OaGSBSEjN45rsBOCltryV2/XW4mVFk+i3jueuFG/EJ9Gr0/uHNJ3n/waUU5pSQczafV+78hDdWPw6IxghH9Ou0AYf1bWkDnDmczk/vrra8HjKxH499thj/Jn+PRoOJPz/dxJJnf+H3jzfa1LsYfvpxHwAbN50kK7MEgM8+3cJnn26xtLn1tnEsWjSp0Xk1NQYA3nt3Hbt2paDV6unRw4errxnO3LlDG3n7LF++ly+/2Nbo/DFj4nj5lRubjeerr7azauURln13P198vtWiDdjU1+uNLF++l61bTpOXp8ZobJ6/5N77pjB/fus2zzpjHSdxcZRX6Civ0BHg74GbyrrHw+XKmMiIZkYRAHntH9Nz06aw+dw5tAYDK04m8eiEhGbPVIfP57I/O9vy+ubBg6waCAAWDR/OihNJnCkuZt2ZFAomTyL4IqMKOouG87Y3Z7jweRdpNMwfGM8/x46xelwhk+Hm7HhYbXekWxtG5DIZz0+byn2jR/HrySTe372Xzw4c5KebbwIgwN22S5LGoLd5zJZhxSwI6AwG/p0wnuvj+1tt01WMIgBH1R270yBgJq0qsUP77ApcrvOWsEXXyjPUGRzekoRMJuPJb+5jwjUjmx13dnFizJVDGHNly+7yP769msIc8WEponcor638Dyp364nZ4gZH8eqfj3L3yP9DV1VNdkoeG3/YzZxFk+32MfeuK5h39xSbx+tCQW741yxyzuWzbukOABK3JrU4/u6Kf6gP4+cNZ8fvBwFY9eVWHnzvdrvnCILApuV7LK9n3NZyErn2ZPeqRItn0qCEvs2MInXc+p95rFu6HXVhBQBlRRUc25nM8KnxVtsbDSY+ffyHRu9Nv3U8j3x8l9X2w6fG89a6/3L/uGfQVOhI2neW9cvE79Dsv01uUd+etj19a9p1LH9zpSXHSlhcCM///C9crDzEOTkruP6fMxEEgS+f/tmm3sUwIF40coaG+pCVXcLXX+1gxoyBjB0bZ2kTacVz5803RMOOXC5n3lVDcXZSsHHjSd57dx3Ozgpmzar3RpszZwhDhkRRUSHuMv/fk7/YHVN5uY7HHl2OwWCyaAM29d9/bz2bNiVxx50T6NevB6dP57L0G/EzDgvz4+mnr6FHmOOx/nV09DpO4uJ586MN7NibwrOPzWPqhL6dPZwuxYy4OLvHfVxdmRQTw9qUFNQ6HUkFhQwObRwSuyq5sbHwhnjr9+k6JvWM4UxxMSZBYE9WFtf2t/781tVpOO+W5gwXPu8HulDkQ2fQrQ0jdYR6evKPsWO4a8Rwpi/5hj9OnQJgcW1yGA+lkoqamkbnnCkqbnU/cpmMvoGBnC0uJsTT8+IH3o5kavMp0Ze3ez/HyzZyXneawup0CqvTMQr1BieNsYxXT822et6YgBu5IuhvdrUrjSWcqdhFhuYohdXpaIxlCJhxVXjgr4ygp8dwAIb4XolK4djnodaLrvZH1WvJ1B5Drc9Db9ahkDnhpvDB3yWcCLd4+niOw9/F9u6orXnbm7Oj8zYLxto+NpFcuYvC6nR0pkpc5G4EukbT13M8Q3xnoZB1rtU2V3eGI+o1ZGtPUmUsxWCusdv+kb6/AqCUq6we1xjVHC5dRZrmEGX6fPTmatycxEzlYaq+xHtPoZendSu2LWxpXqheni6Fg6V/kqU9gdZYhqvCkx4qMUHgMN859PQY3umfS1dh5u0TrBpFWkONTs/ab7ZbXt/x9HU2jSJ1BPTwZepN41j1pbjbvG7pjhYNI61J1Dp1wTiLYaTwEnf5v+qeqRbDyNaf97L4xRtx87T+9wtwfNcZCrLE31alSsnkGzp3gZV9pj43Q6+hUTbbOSmdiOoXjrrwVP25KXk2DSO7/jxEcW34Sp030j0v32R3LEER/sx/eA5fP7cCgF/eWwtYN4w01W9J25a+LcNIRWkVBzcet7y+6ZE5Vo0iDbnmvmn8+PZqq7lOLpb4+Hrvr5MncgCI6RnIxEn2HypdXMRr//4HC3GuNV7OnjOEW27+mLVrjzUyXHh5qfDyqv/uOpon/+NP7rRo29KvrKxm3brjzJ4zmFtuEZP8Dx0aZQkJ2rD+OL5+7ri0MnltR63jJNoOs1kg8XhmZw+jy9I7wH5CVYD44CDWpogGweTiomaGkcRc8b5eF+bRL8h+OGtog+e19CYJS7sTDefd0pzhwuYd5uVlqRB0udKtDSPrUs5SWVNDfHAwHkolJwsKKK/WWfJ+1DE8LIxfTyYxuWcMoV6ebDp7jsTcXMK8vGwo2+Zf48fywB9/ERfgz8xevTDXugynFBdjMpu5ZkDXsER2VHm3HYXfUmksaXPd3UXL2VX8A2bB1OyYxliGxlhGllbM0H+g9A9uinyJYFfbbmUAR9Rr2JD/KVBvfKjDLJgoNxdQbiggreowOwq/5R+9l+Hh5GdNqt3mXao/z4qs5wEo0ec0OqYzVZClOU6W5jgHS//gxsjn8Vc2Dydob3YXLQdgR9F3NCx9aAtXhQe+ylDkMtsJGE+Wb2F93kfozbpG71caxIesZMMukit2EeMxjGvDn8BFbj+R1Mly8aHYlmZr9QD2l/zG1oIllgTDIBpezlaKbuBnK/cx3G8ePs4tJ/y8HJi32LYHhqOc2p+KpnaHV6lSMnrmYIfOG5TQx2IYST0u5kiw90DfGkKi63eujXojhhpjh1Xr6Gjix/WmZ3wEaSez0Wlq2PzjXrueNRu+q0+6mjBvGO5ebXPNLxRDg7wxrm72DWouqsYGTZOVUIg6Dm85afl/XfUlRxKeTpk/xmK4yMsQyzhmp+QR0btx+G5TfUeTqTbVt6YNcOZQmmV+MpmMsXOGtqjtpHRi6OT+7PzjoENj6QiuvU7c/GpouPDxcSMy0p+83DJbp7VK37lJ4mBr+rm1RqzoJiF40bX3CkGAoqIKfHxaV8lKKtPb/UhOzadKY3+T6HKmpeSiAEENQj7q8og0JK+yEhDzXQD0eec9h/tvuknenWg479bMGRyfd5CH44m7L1W69WpOqVDwbeIRssrKMZrNhHt58ciEBKbFxTZq949xY8RkMqtWozeZmBYby/PTpvL5gdb/wE+Ni+XT667mo737+WTfAUvoTE8/X+4dPapN5tUWdNQP6s3RrzYyXvycJZY1rDAUoVJ4cWv061bPc1PYt0gGufbELJhwlrsS4z6UcLf++DiHIGCmpCaHRPVqqozibozWWMYfOa9wT9znyLAeypSrO8P6vI8sD7WuCncGek8nRBWHq9yDGrOWEn02WZoTnNedJsZ9mE2jiK15tzTnluZdbihkWfqjaE3iDpEMGX28Eoj1GIFK4YXWVM7Zyr2crdyPWp/H9xmPc1fPD3F3ar177oVypmI3O4qWWV4HukQxLeReQlW9EQQzObpTbMr/zOKZc33E0/T2HGtLDhCNGCvPvw0IOMmUDPSZRoRbPEq5K+WGAgCSyreRqztDelUiP2Q8wcKYt3CSWd/hrNfDpmZr9ACSK3aypeBLAOQyBYN8ZhDtPhg5Cor1Ykmzo+p1HC5d2SnGqq6Gq5uLQ/koWiL5UJrl/xG9Qhw2QPiH1CeeFMwChVklVnOSXAh15T4t+hdQ6aQ7Me+eKbz/4FJATMJqyzCi09Sw+6/DltczFnZuGA3QKFdMXZUVW2Ql5zZ6HWwn6WpKYobl/72HRTs8nsAwP3yDvCwhOwCnD5xrZrxoK31r2gAZp+qvRWC4n8Olp+sSHncVwmyEpri4OGEwNN9UaS9979rrV5Df2Lsjv8HrkJDW78J2JcOIzFEXm8ucQ0cyOnsIXRqlouUKZS4N2ugMhmbHq/S2UyG0hNFs2+Dd1emIeTvy+VzqdGvDyJTYnkyxk3ymDg+lkrfnXNns/WsbeHd4ubiQ+tjDDvV7Rc+eXNGz5X47C6Ng4kR5aof01fQhUCGr/0rJZXICXWy7L9ujl+co5oU9Sh/PcTjLXZsdH+l/DUvS/g5AmT6fUn0uWZoTRLlb31E+Wb6l0U7/TZEvE6rq3bxhoGhoqTE3t1I3xNa8L2bOq3LfQWsqtxh3ro94ml6ejV3RB/vM4EDJ72wu+AKNUc3G/M+4Jvy/F9TfhbC3pD7G3EmmZH7kC3g51z98xHmMwicihC/PPYCAmWPq9XYNIxWGItblfQgIqBRe3Bb9OgFWrt8Iv6vYVriUvcU/k1+dyraCr5kWcq9dPcCmpqN6ACbByMb8zwDRWHVjxHOWMC6APowHYKTfNfyQ+YSlMtPljE+gZ6vCU2xRml+/K3vueBazvBddkE6l2jH3/+yUPA5tOknGqRxy0wqoKNVQVa5FrxMXJIYaI/qa5gu1S5kp88ey5JkVVJVpyDx9npN7Uogf1/zeueO3A1RrxV2p4MgABneB2PqEq0ew/C2x6sqe1Uc4czidPsOblxpc/+1OiwcHgMrdhaGTbXt/qgvrH3j9Q1pnmPYL8WlkGFEXVTRr01b61rQBKtRV9e2DHX9g9w7oWiHEqnZObOmofkiIN6NGxbJ69VGiowPp3TuElJR81q0Vw5WmT4/HsxUea8baTZeOWsc5glwyjLSIyWRmf2J6Zw+jS+NIRZPqBm2sJfpUOTtRYzTi7So+G7w3x3b4elN6eHWte1hraDjv1swZuve8O5pubRiRsE5yRQY6U/d1FxOREe9t22VbKVcx1l+sA7427wMA8qvP2TSMVJsqa1XFH/dA12ib2m5OPrjRsWV3c7SnyNKIi6ihvuINr6lRpI5R/tdyvGwjRTUZJFfsotJYgqdTy3GbF4verCNPV79Qi3If1MgoUkeASyQhqjjydCnk6uzveB0s/QODuRqAqcGLrRpFRGRMDrqD9KpE8qtTSVSvYWzA/GbeMg317Gta1wOaaaZW7rd4Jw3wvqKRUaQhSrmKWaH/4Ou0B+3O+XLAXjWP1lAXRnOxGI32d4+P70pmyTO/cOawtKhtiotKycyFCfz6v/WA6DVizTCy8Yfdlv9Pv3V8l9hhjh0UyaTrRrH9twOYTWYem/0acxdPYcCYOHwCvCxlpTf/uLfReXc+c73dMKDqBq7ySlXrcgq5NsmRoy3Xtpu+Ne2m+i3lFmmk3UI4UpvQ+V+bC+L/nrqKhx76jvfeW4dcLiMo2Jv580Uv4ptvcazUdR3JFRkAXWod1zCkaOc+sRz3+q1JnEktoLRMg5tKSUQPPyaMieOa2UNQubbeaCUIsGv/WXbsPcvJ5FzUZRpMtcmTfX3c6NsrlIljezFlQt8LMtQUlVSxYWsSh49lkplTQkVlNUaTGVcXZwL9PYgMF72EB/UPZ8yInkSG2fYaTs8q5uCRDFLTiziXUQhARnZJI0+i599cyfNNKlc1ZdOKf6Nso9/L7kCx1vo9qSH5VfWGW38roTfB7h6U6arR1nqTjI+KRNGFCl+0Fw3nfbnMuTOQrqqEhISEhISEhISEhISEhMRly+VjpryM6Epxqe1JU6+PalOV9YZgqTBTF06zvXApU4LvspmTpKM5VVFfeWOQz/QW28d6jKCoJgMBM5maY3a9a9oKMfdJfTiSpxVvkTq8nAPJ06WgNZVjFPQ283ckV4jJGpVyFf29J7UwAhlDfGexLu9DTIKB5IrdDPeba1MPaEGzuR7QTDNNU1+Kub/3ZLsjDHGNw0cZQpk+v4W5SDhCwwo0AT18GTCm1wXp+AbZDhdYv2wn7/9rqaWsq1whp9/IWPoMjyEkOhBPX3fcvcRdK6XKGW25jhdu+/CCxtFdmbt4Cr99tAHBLLDrr8OU1YZo+ASKCczzMopI2ivuIstkMmbcmtBpY23KIx8volpbw/51x9BXG/jtw/X89uH6Zu2cnBXc/tS1AFx93zS7mm6eKvTV4m6lXte60KrqJokZ3azk92grfWva0NirpKbacX2T6eLzdrSEt7d47y4ssB4G1FXZvj2Z3PNlfLlkMZGRF+fB2RXXcC4uzlRXG3j+rVXsPtA8xKfcoKO84jwnk8+zYuVhnn/8KuL7hjmsn5VTyovvrOJMaoHV4/mFFeQXVrBt9xm++2U/L/73aiJaUf74pz8O8sV3u9Drm4dyaLQ1aLQ1ZGSLCfV37D3Lh0u28rebx/G3m8db1Vu5/jgrVh62ekzCNqcLi0iIsh9ufrKg/jtgrfrKiPAwzhQXY6i9Hx3Jy2NEmOPfNUdoD8e1i9VsOO/2mHNX5bxO/D74Kb1RKcTwqTJDJdsK99NDFcQov0H2Tm81kmHkEiSxrOv9qLYHrk0qiZixvWgb6jub/cW/UWMWcw0cKPmds5X7GeE3jwHeUxwu99tenNeeBkCGnGDX5jHwTWkYwlJaYz+pYFvR9BrpTLYXrhqjmKVfLnPCyUb52ipjCRUGMa4/xDXOoTK3Yar6vAU5ulMMp96I0VQPaFGzqR7QSBOgsLo+AWhora49glxiJMNIG1H34A0Q3iuUJ76+r031C7NL+PCRZRajyKCEvjzyySKCI20n3qwrR3s5ERodyMjpAzmw/jhGvZEN34sGyPkPiWF/m37YbUlCO3hiP4Ii2j+0z1GUKiXPLX+Qp298j0ObTqBwkuPk7IRBb8TNU0WPmEAGTezL7Dsn06NnkEOavkHeFuNQcW7rSjaX5DWuluIb2Lw6XlvpW9MG8PCp/+0st5GHxBoVJbY3H9qKsDA/wsP9WLXqCE7OCkJCvNFqaujXP4yhdkou28NoNJGdVYpGU0OVRgy1FAQoLa3i4ME03N1d8HB3JTLqwr+3iYkZeHmrcHO7+LwnXXEN56JU8NK7qxsZRaIi/AmrTXSdnlVMXoGYG6eopIpHnlnBh6/dTC8H/qaSz+bzyLO/UFlVHwYbFeFPeKgPdY+T2bmlZNWWP07LLOL+/3zH/169mRg79+o6fl9zhI++2mZ5rXJV0qtnED7ebgiCQGmZhoysYjTaxsktRwyJtqk5auL4A9kAACAASURBVGg0blbC3H5fc9Qyj4ljexHdwr1Qoegam3MdxbqUs9w9coTN42qdjp0ZGQAEuLnRL7C5YWRu3z58f/SY5fUXBw+1uZGgLreJWqfDaDZbCm10pmbDebfHnLsqX6SJuQ3jvXtxQ/gsDGYDTx5/G73ZQJVRy21RVzG3xxVt1p9kGGljyqurcVYorCYM6gg0Rh0plVmd0nd7kF+dSmrlAQpr0qkwFKIzVqI36zAKegxmx+Nv3RTe3BT1EivPvwWIZXHV+lw25n/GloIlxHmOZqjPlcR4DGuvqdilwig+bAmYef30Va06t9pc2R5DaoaL3B1/lwhKarIByNacpMasaVbqttJYQkH1OaDO8GDdTl5lrK+rbi1XiTW8nOsXWXWlfNtLrw6tUVzsyWUK3Jxazj3TkVWCLnX6jqhPcp12MgtBENo0d8X2Xw9gqBF3EN29VDz34z9bLOtbUdr+D4ddkavumcqB9WIepHVLdwD1hpHNP+6xtJu5sOt4i4BYNejVRZ9yaNMJvPw8ePn3h+ll54HHEfqNiiU9SbwPtiYvTWF2icXgUYe1ZLBtpW9NGyC6X/2COj+r2OFy1lln8hwey4Uil8t46eUb+PSTLaxfdxytVo+fnzshoRee9ys7u5TFi79s9n5KSj7/ffwnQMyhsW79fy64j3nzhrJzxxkWzK/3JnOv9cyJiwvmrsWTGOBAZayuuoar89jo1TOIJ2v/7mOblCfefeAcL7+7mipNDbpqPa99sJYv3rkduZ1E3JVV1Tz92p8WY0K/3qE8/s+Z9Ixq/huecq6AF95eRVZOKRWV4nlfvXeH3RwdZrPANw1yCN12wxjuvGlss3PMgkDKOXFnetf+VFLTChnYz/aD55gRPRkzonkRhs07ki1zuSKhL1O7QBLqrsTRvDy+O3qM24Y0zgdorjWsP7t5CzqD+Js8f+BAq3k0RoWHkxAVxa7MTAA2pZ7j9R07eTRhvM28G3mVlaQUFzMppuWNRxArjZ4uKsIkCKxLOcvcvn0cnmN7aTactyNzhtbPuyuSrskB4OZIcdNyW9FB9GYDHw57lkT1SX7IWiUZRroyz2/ZypW9ezE9ruWd5fbgeHkqZqH7lqOqo6QmmzV575FT60nRELlMgbPMBVeFWOvcnudCQ3qo+rA49hMATpRt4mDpHxTXZGESjJyp2M2Zit0EufZkWvDdNpO4thd6U8sJqWzRkZ/3aP/rWJP7PiCG1vyW/TIzQu6vDVUSKKzOYF3e/yxGq7EBN9rU0jeo/OMkd2yXzVle7wKuNze+Zm2tV4dBEBc59sr52tKUuDgGJvTB1c2Fam0NFSVVHNxwglEz285tMj+zvhJJryHRDj0cHt/Z9XZzO4LhU+MJiw3m/LkCctPEZIPJB88hk8vJzxSNih7eboyfZz05cWex47cD7Pj9IAD3vHLTRRtFAEbPGsyar7cBcHjLSUD0pvDy97B73paf6x/QAmsTO0b27dGiviPa1vStaYNocJTJZQhmAcEssG/tMabMH2NXWzALHN3R/Pe4PYiI8OflV2z/dixaNIlFi2yHSb7/wcJGr2NiAtm85QmH+2+t/oED53j1lZVMmtSXfv164Kx0wmwWqKhNHr1h/Qme+O/PfPf9/XjZSeoLXXsN5+2l4t0XF+Dl2bxSIMD4UbG88PhVPPzMLwCcTStk94FUJtgJgVz2yz4Kao15keF+vPfSfJuJW3vHBvPuC/NZ+Pev0Or0ZOWUsnbzSa6+cohN/eLSKtRloqewylXJ3QsnYM22LpfJ6BsXAmD5V6JtcXFyItjDg2c3bWZ7ejrT4mIJcHOnsKqKX06K99FjeaK3bZiXF/ePGWVT6505V3Ltdz8AcL6igs8PHGTl6WSmxcUS6eONk0xOpV5PVlkZx/LzOVtcwrS4WIcNBPP69WX1GbHC4OPr1pNUKP7mDQ4JwUkup1JfQ1GVhmFhPRz23LCm2Vq9unnbmjNwUfPuiuhM4hrcx1n0Wt9csIcZIQm4KpTEekRSWNM6r8qWkAwjbYhZENidmcmVvS8sDr4tSFQnd1rfbUWZIZ9vMx6m2iT+mMV4DCPeewohrnF4OQda8kcU1IY4fJX2D4e168rqDvGdxRDfWeRoT3O8bAOnK3agN+sorE7jh8wnmRZyNyP9rmnjmdnGWe6K0aTHVeHB1WGPt+pcR70j2oLBPjPJ04m5BI6o15ChOcrn5+6tLaksWAwiMmRcEbyIWI+RNrXqPkfAYe+fhu2U8sbx822tV4eTTDR0mATHYvHNQvvH4V8uuLq5MO+eKfzy3loAPnr0O+IG/x9+IY6VGBUEAZPRjFODigoNaViRo7SgzGqbhpTml7Pig7UO9X2pIZPJmHf3FD7973LLe7v+OtzIFXzyDaNRunaOt6QtDm9Jsvw/un/buB6PmjmIyL49yErOtXgcffrfH/jPF/fYPKcwu8TyPQa49gExl5Q1D6im+i1p29K35V3lHeDJiKnxHNx4AoDlb64kYd4wlHYq1GxavoeSXLXN45czb725hgEDwvm/p662ejwi3I8XX/yD1NQChg2LtqvVlddwV80cbNMoUseIIdEMHhDOsSRxl3f91lM2DSPVNQZW1nqhAdx924QWq9kEBngy84oB/L7mCACrNh63axhxanB/0lXryS0os4T/SHQsg0NCePPKWSz8ZQVbzqWx5Vya1Xahnp4svfF6u573/m5u/HrrzQA8tHoN+7KyyausZNmRozbPUSqsrwOsMT0ujusG9Oe3pFNUG418fuCg1XZPXTHZYcOII5ot6dXN29E5Q+vm3RUJchHD0bK0eVQataRWZfJon7sA0JqqcZK17fwuOcPI9K+/5r5RopVxe3oGW9LO4eas5NbBg3lw3FiLU3+GWs0He/exPyeHUq2WYA8PFgwcCMD9oxtbKb89coRlR4+SU16Bu1JJ/6BAnp0yhVi/+lJeC378iVOFhWgNBu778y/L+38fPZqHE8Zb7ROw9Nu0zwvliDqlTXQ6k12F31uMIgmBtzAh8Dar7cxCy/XQWyLcrR/hbv2YGrKYAyV/sKf4J8yCkc35X9DTYwT+ypZdX9sCDyc/dKYKDOZqot3FH3l5G/+xtxWzQkVDlN6sJal8G04yJSbBgBwFvspQItziGe43z5LnwxZeTvWxwXW5QVqi3FBYf75z49jittarw83Jm3JDASbBiM5UgUphPW6/jrrQG4m2YcHDc9izMpHz5wooyCrm7xOe5fanrmXCNaLRzaNJgkldVTWpRzNJ3JrEthX7efzLe+g7Mtaqdu9h9bsoWWfy2Pj9bqbf2jzZ3vFd4sPKu//4BnVh90oK2ZZMvzWBpS/+hq42weexHcmW3CIAM27rWmE0AEqX+sX1Ny/8xqLnbyA8NtiuEaAlZDIZD757O4/PewOTUdzd3/LzPpDJuPulBfgGNb5HJG5N4r1/fmMpPx09IJy5d9l2/W2q31AbuGh9gJsemcuhTScRBIHslDyeu/l/PPLxIvx7NA4FFMwCm5bv4X+PLHPgylx+mExmSkur7OYWSao1Evj4WDe+N6Qrr+Hs5dxoyMSxvS2GkaRk2znQTibnotGK9xIXpRPjbNynmzIkPsJiGDl7rhCNVo+7jevv5+tOTGQA6bW5oR57bgWPPjCDYYMiHepLou0YERZGuLcXq+9YyDeJiaw9k0KGWtyQiPAWNztm9u7FXSOG46Fs+f4c6C6GcX8//0Z2ZWby1+lkDp/PpbCqihqTCQ+lknBvLwYGBzMpJoYrerbOa+LNK2cxITqaFSdPWjxGKqtrcHV2xk+loneAPwOCHctLZUvzQvQC3d1tzhm46Hl3Na4MnQjAm2e+BGTMCEkgwEX8nUqryibYtW1zml1yhhGAF7ZsBeCJSRN5aNw4EnNzeXrTJsK9vbh+wAAA3JVKgj08eG/2bII83Dl0/jxPrN8AQP+gQIvb0f6cHF7dvoMP582jd4A/xRote7KzCPFo7Nb69fXXoTeaGP7xx7w/Zw5TYsXYQ+cGsV9N+wQs/Tbs80IprFFzXlfYcsN25eLj/zO14g6CXObE2ID5Nts1fKi9WFzk7kwIvBWlXMWWgi8REEitPIC/v6OGkYubd4TbAIpqMjAJRnJ14kNYuNuAi9JsLzblfwZAUvk2wt36c0PEMy0aC6zh5uSDn7IHpfpc8qtT7VavqeN8bYJUgDBVP7t6QIua9vTqCHKJIU8nLlbzq88R4z7U7hiLajLsHpdoHR7ebjz/07944uq3KDpfirqwgvcfXMoH//oWgMBwPzy83TAaTVSVaSjNd9wwNX7ecEKiAiyhIG8/sIRVS7YQOygKd28V5cWVnD5wjuyU+twKNz50JQc3HCfjVMtJjwtzxCoHJbllaCq0aMq1aCp0aMp1pNU+OIAYkrLi/XW4eatwr3W1d/MU/+8b7E1otHWvsMKckkbagEP6DbUBm/pNcfdSMWXBWFbXJjJMO5mF2SwaRqL7hzUyNHUVpt08jjXfbMdsMnNo0wkObTrRrI3CSY6HjztRtVU0xs0dyqw7JuLqZjssLn5cb/7+1m3872HRYCCYBbb8tJdtK/YTNziKgDBfDNUGMk6dp+h8vauvfw9fnv72gRYNMw31G2oDbaI/YGwvrv/nTFZ8sA4QjSu3D3yM3sNi8Av2QVebJyH1WCYVpVUonOTc88pNfP7kj3Z1LzcUCjnjxvViy5YkVCpn+vcPQ6GQo1ZrOHhQzA9z+HA6CQm96dlCItKusYazTVS4X8uNgJ5R9ZsMJWoNFZXVVj1NTjXIWRMZ7oezDc++pvj71ec1MwsCBUXlVnOS1PHPu6fwn+dWYDSZyclV89BTPxEXE8Sc6QOZOqEvPjaqN0m0Da/OnMGrM2dYXrs5O/PA6NE8MHo0YERfNBO5UkzI6uR9u1UNY8UrmDT1eYLkqqtx9nnX8johKqrFaje2MFa+ganqU5SBG5E5NTbOXdWvL1f1a54nRhzPywDU5DUfjz1sabaWi5lzHUvOiRUxp03wwSwIhLuJGwknyrL5Nm0Xbw4TvXIeS1zO7T0TMAlmlqXtwlkumg/ydGWMCYjj/t5TAfgt6yDr805gEswM94uxvP+vQ8sY6S8+Fx9VZ1JcU8VHI+/A3anl0PM5oZMBiHYLo9pcwzDf+mcjNycVt0TOu6hr0JRL0jAyvvaLctMgMRa9p58vB3JyWHbkqMUwEujuzuMTJ1jOifLx4ZtEsSznycJCi5FCq9cjk8kI8nAnwtubCG9vhvYIbdanm7Mzilq3VRcn68lXm/bZsN+GfV4oXaHEmxhSIaI1VmAWjMhlrfuaGcx1OR2c7T7UNixx21ZEudfnL6gbhyPUzftC59zfexKJ6tUA7Cv5FYAbuqBhRK3P5WDpn5bXU4PvviCjSB39va9gV9H3GMzVJJVvZbDPTJttBQSOqsUym3KZE729xtnVA+xqOqIHYijXsTKx3anybXYNI6X6XIpqMm0el7gwwnuF8NHO5/jgoaXsXpmIIAgWT4XC7BIKa8ssNsXLzwN3O4teZxcnnvvxXzx1/TsU14YJnDmc3izhpaw2eeDCJ67hlv/MQ1Omdcgw8sl/xBjovauP2G2XfCiN5EPW3YoHJvThzdXWw+s++c8PLWrb0x+YICZ/s6VvjavumWoxjNR5SwDMuG2CjTM6l74jY7n18atY9sofNtuYjGbKiystnkHHdyXz52ebeeX3hwmNsf0wO/tvk/ELFt3y//fwt5TklWE2mUlJTCclsXnS1MET+vKfz+9u5pXRkn5DbaDN9O964UZkchkrPliHYBbDzk4fONesnZunin9/eCdj5wxjyTM/N/rcJeDJ/7uaX345wPZtp9my5TQ1NQY8PV2JrjU4PvTvWcye3XLesq6whrNHS/lR6vDzaZKQvUpn1TBSoq5PZH02rZCJV715QeOqqLS/VhsxOIp3X1rAmx+uJ6vWiJiaXsj7n2/mwyVbGT0shtnTBpIwRvRylbdhgm+JFqjzOGwhr47C417kqivBlItB/c8OGJh9utp4LpTVOeL64ZWhC+jrFWpJgmuPbG0pPybUpzC4fc+nXNljEE5yBWtzj/P5mEXIkHHf/q9JKj/PAG9xw0FZa0x5a9gtFzTWAd7NQ/LG+tsOo7tQGj69XTJ3gjj/5lbtfoGBbEitLzOmNRhYcugwm8+d43xFBWZBoLJGdOm7IqY+0/SkmBhujB/A9T8sZ1BIMDfGx3NNv364OLXeptS0T8DSb8M+L5SuEJvqrxT/AAqr0xAwk1y5m/5etpOYWcPbORidSaw+k6s7Qw9V88zNR9RrOFOx22HN0xU7iPUY2SgPhTVOldcbWwJdHLfE+ivDLmrOEW7xxLgPJV1zhLOV+wDYWvAVk4LusBlSU2Eooqgmk1gP26XP2hqNsXGM+any7Xg5B+Du5IfsAm4hI/zmcbh0JTpTBVsLviLUtRdBrtb/FrYXLrVUuxnkMw1Pp+bucw31ALuajugB9PYcg7uTDxpjGSfKNtPfe7JV44hJMLI+7yPHJi7Rarz8PXhq2d/JOHWerb/sszzE5mcWU6nWIJOJ3iWhMUHEDY5i2BUDGD41HmcX+/fq6P5hfLrvRVYv2creNUfJPpNLtbYGdy83/EN9GTq5HzNuFUNEomurSvQbFceab9reMNsdiOoXxuDaSgvHdoqfgZOzgqkLxnbmsKyStO8s/3t4GRm13jNKlZKgcD9U7vUPaWazmWpNDUW5avS6+nKdeemFPH/rh3y88znkdkpqjpktLsyGXtGfjd/vYu+ao2ScyqG8pAoXV2f8QnwYOK43E68fxZCJ1r3S7DFm9pBG2kCb6ctkMu56/kYmXTeKNV9v5+j2U5TklSFXyAmOFO+Ho2cOZu7dUyzJYkNjgsg5K5Ujb4irqzMLF45n4cLmYXitoSus4WwhkzXO12EPZZN7rq7aen4ujcbxyoL2MJpaNtQNHhDO0g//xuadyaz46zDJqeJ32GQys+fgOfYcPEeP2twji29NYNqk1v+tSlwAMmeUgZtbbib3Ryb3B4Vj4VbtTVcbz4Xy9vBbAViatpNcnZqFMQlMCGr+zNUwIXSUe0Aj42GcZzDZ2lIEBLK1Jdy//xvLMa2x/m98qN/Febd0FJekx4jR3PwmKSA0emx7dO06UktKeGXGdOKDg3F1cmLesu+anSeXyXh+6lTuGzWKX5OSeH/PXj47cJCfb76JALfWud817ROw2W9rERA4Vnb2onUulv7ekwE4XbETgNXn36VAd44eqj7IZQpqzFqqjKWEq/rZDBXp5z3REgrxa/ZLjA9cQLBrLHIUlOhzSCrfSlrV4dpSsGJJX1ML+UbW532MwVxNpLuYR6aHqi9+yjBcFG6YBRPlhgLOVu4jUyOG8fgpexDraTtxqLV5W5sz4PC8rwp7jG/SH7KECO0rWcGpiu308hyNj3NorY6GMn0+uboUimsy6eU5pkMNI6GqPpa8KyX6HA6W/sHB0sY7sTJkuCo8CXSJor/3JIb4zkKG9QWVSuHF3LCH+TX7RXSmSr5J/zcDfaYR6TYQpdzVci1OlW/jfG2Ikb9LBFOD725RD7Cp6agegELmzLSQe/kz53UEzPyc9QyDfWYS5T4YhcyJUr3oOXC8bCMlNdmEuMZZvr+XC1MWjGVKBz0YR/cP42/PXt+mmh7ebix4eA4LHp7jUPvpt463moukKc/+0L47Se2tb4umCVZHzRqMd4Bnp4zFGnVGsyevfQej3ohvsDcPvHELCVePsJmQ1GQ0c2D9MQBeu+szanR6MpJyOLL9NMOntOy956JSMnfxFOYuntJ2E+kAbRBDcx58z7oLe1O+PPRKu4zhcqerrOFsIQhgMJpwdmo53KWmprEhRGUjrKvh+4EBnnbL49rDv4mHii0UCjkzJvdnxuT+pGUWsXZzEpu2n6JELea0y80X81288PYq9hw8x1MPz7FbalhCorsT7iYavJ8bdB3lBh037HifjVP/i5uTC6V68e/CKJg4W1lgOSetqrCBoUTG2cp87oydiJNMTojKh49H3YFcJscomJA3WPtfyOYpwHmd2Lef0huVQtzUKDNUsq1wPz1UQYzya7tKhXCJGkbOlTQv3XOqsIho33r30u3p6Tw+cYIl+6/eZCK73HZseqinJ/8YM4ZFw4cz/etv+P3UKe4e0fiBVCGXI8O6YcZan4706yhpVecpN1S13LCd6e0pPhwN9JnGibJNGAU9+0pWNGs3LeQemwaCkX5Xk16VSIbmKFXGEtbnfdysTYRbPDdGPgfAj5n/R66uZRdUo6AnreowgOVfa/i7RHBDxLMOl2cFcd4tzRnsz9vNyYc7Yt7lz/OvA5CpOU6FoYjDpats9quQdWwFCLNgYrifGM+3Mf8zBKwbIXWmCrK0J8jSnuB0xU4WRL5oqQjUlDiPUVwf8TQrz79FtamKo+q1HFVbr/wR7jaA6yOesuv5U6cHtKjpiB5Af69JVAQVsq3wG8yCiSPqNRxRr2nWboz/DfT0GM4PmY6XhpSQ6E6UF1eSuDWp0Xszu1gYzce1IUxGvWgwf/STuxg+Nd7uOQonOWPniJ5gU+aPZe1S0SPo7JF0hwwj3YFPU3awKvs4q6Y6XsmtrZm7+UPmRgzivt4THWpfbTIwb8tHvDrsWkb4d48dxwuhq6zh7FFWriPQgbLRJaWaRq+9PKxXsvFtEOYYGebHc4+1ba4Ae/SMCuTviyZz3x0T2X0glaU/7eVsWn1+l007ThMbE8it14/usDFJdDZds+BBe2EWBO7ZvwQQw1zMgsD8KPH73tMjkGBXLxbt/YIAFw9iPetDSr2d3Xji6M+AmGMkIbAP0e5iXqHrI0Zy34GvkSNHQOD9EQtxVVzcc8oXaWJf8d69uCF8FgazgSePv43ebKDKqOW2qKuY28N+svHWcEkaRvZkZQGw7OhRxkdGkZiby+ozZ3hx2jRLmwhvb3ZmZDKzVy80egPv7dmN0dy8zOa6s2eprKlhQFAwni5KThQUUF6tI8aneQyvk1xOlK8vf5w6Td/AQGSAm1JJUG3m5KZ9Ajb7bS2JXSw2dW6Ph4lxH8bxso0UVJ+j2lSFs9wFNydvAl2i7FYsUcicWRD5IkfUa0kq30pxTSYGQSxlG+QSTT+viQz2nWmxPoap+rZoGLkj5h2SyreSrRWTbar159GayjGa9Shkzrg7+RDk2pPenmOJ976i1TlCbM0ZcHjeAO5OvtwS9RoA6ZojnCrfRo42iSqjGqOgRylX4eMcQogqjliPEcR6tE01I0fI053lt5yXLBVffJxD6OM1Hi/nAIuBRkDAaNZTYSjkTOUeKgxFZGqOcUS9mhF+1ksZgmjMuC9uCYdLV5JatR+1PheDuQY3hZgcsodbXwZ4TaaPl2OuynG118WWZmv1AMYE3Eik+yAOlvxBlvYkOlM5rgpPi2fQCL95RLsPpcrYtjXVJSS6Ejt+P9gox4RvsDcjpw/sxBE1piRXbQmdAVB5uLZoFGlKQFj973uNVm+npURH4Sy/tB9autoazhoZWcUOGUbOZdRXhQv098DThmGkf+/6fH2p6YUIghiy05EoFHImju1NwuhePP/WSgC27hI/i7/WHbukDCPm6s2YdL8hGE4imPNB5obcOR6Fx4PIlbUe0uYyagrHIHeZjLPvpzZ0NmBQ34eT1zMo3O9spg3Y1q/FVPUpxso3LK/lLuKDrbPfko6ba1OEKoxlj2Gq2QxCNXLngSg8H0euHNYmYzJpl2PS/oBgTAWUyJXDcfL8FzLnlvMPtQdymYyvx1ovAy9DxitDmhe/OKrOJMjVi9eGLrB63rzwocwLbx5q/v6IhRc8znSN+Ht+c+RcALYVHURvNvDhsGdJVJ/kh6xVkmGkJf42TPwSH8zJ4fUdO3B1cuaekSO5Pr5+1+eNWTN5atMmJn+5BH83N+4eMYJA9+Y3fGe5gqWJR8gqL8doNhPu5cWjCQlMi7MeV/bGzJk8t2Uzc75dho+rK48mJHDdgP5W+wRs9ttajpZ1vR/VAd6TGVAbWtNa5DIFw/3mMtxvbottp4Xcy7SQe+228VX2ICHw1gsaS2u4mDk3JcZ9aIsVUDoKg7maX3NepNJQbCknvCDyRbslhccGzOeT1LswmKtJrTxg1zACoFJ4khB4CwmBF5aYqSM0e6j6cHW4/USVHk5+PNG/uTeJhMSlwOqvtzV6PfvOSXZzcHQ0FerGu+4BDiYibcj5c/Vuw3WVeyQ6B1eFMxunP9TZw2h3uuIarin7Dqcxcmh0i+127qsPCYq3Ex4zJD4CV1dnqqsNlFfo2Hc4jbEjLj7f3oUgl8u4ozYctM4wkl9YjlkQWpWM1alBZZ26UsRdBZPmSwRzKXLX6cgUPRBMeZi0P2EuvQtl4HpkilCQ+yB3nYFZtw7BLG7yyOSN8zaadL+CTIlCdY1VbcC2fi1ytwU4u4wBcxmG0sUdPldxjI0LaRjKHkKmCMPJ/R4Ecxkm7XLMpbei9P8FmXPrjOtNMZY/i0m7DLnLFBSe8xDMGsy6X9GXzMfZbxlyZcdtcnY3dCYxubKPsxiuu7lgDzNCEnBVKIn1iKSwpm03I7vOakZCQkJCQkJCQkJCQkJCQkKig7kkPUZcnMVpfTDXtrfBoJAQ/rrttha1psb2ZGqs4xbs4WE9WLnQusuQo322Fr3ZwMly66UeJSTaggzNUSoNxYCYRwOw6y0CYliQnzKMgupz6EyV7T5GCQmJ9mXLz/saham4qJTMvavtXFjbAp+AxuXD8zOLqFRr8PRtOUFj5mkxkfKuv+pzUNVV4LkU6CppJOVdZiRdg+6yhlu14QQ3XTOSQDuJlvcnpnPidH0p81lTbO+0u7o6c93sofzw2wEA3v10E73fvBV/B/5WQUwIazKb7VbLcTRhLEBVVWMPDw9311aX7vX1diOztnz8mdR8mNk5YRLWcPZbArLGRSPkzoMwlP0Lc81OFG5i6IRCGe/3DAAAIABJREFUNR+zbhVmnZhYX+G+yNJeMJdirt6KXDUL5D52tW3pA8jkvsjkdd58bX8/aGmuQKPxiMcH4+TztuW1QjUbffE1GCvfveAQH7P+EAAm7TIU7otx8nrSckxwvx194WSMFS+gDLCdS7ArMcQ3iiG+HZvrKchFrJCWpc2j0qgltSqTR/vcBYDWVI1TC88ireWSNIzQchnmS4qk8jT0Zuvl0CS6Hx8f2A/A9yeOU6zVEurhwZrbbsfNuWMSrX54YD9/nD7Fpjv+ZnmvLq8IgIez9bK2TTELRst5Hk7NS2i3NadP5LBi2W6efsN67CPA3u1nyEovZMGdXStZJMD+nSl89/lW3D1duXXxZAYOu/gfn1ee+IWrFogx0vFDIi9aT+LyZd/ao3z48LJG7133j5ldLtTEN9ib2EHid/3c8SwMNUZeW/Qpj31+Nz6BXlbP0Vcb2PLTXpY8+4v4urZs79DJ/Ym6wEoZDfk0ZQe/ZiZSVF2JoTanmKezmHfhi7ELGegr9rEsbR/fpx0gT1dOmMqHRb3GcUPU8GZ6LbUTEPg4eTs/ZhxEa9QzKbg3AFEeF3YfztSU8HHydg6WZKCu0RLk6skN0cO4u5d4H92Qe4rVOSdwd1KyIfc0AA/1n0qVsYYlZ3cxKbg3b424waKnM+l5+OAvbC9Iwc1JyYJoMZH93/tOblS5YOya16k0VIvzGX0Lk0J6Wx3fmpwTfJaykyxNKaEqb26IHsYdsWNRyMQH5qu3fMzf4saxvzidzXlixSJnuYKEoDieGjTb8lkApFcV8/7pLRwoTkdr1BPo6sltPUdzR+zYVvXZGrrLGk5XreffT//Mk/+eDTTOEQKw5+A5XnpnteV1314hjB4eY1fzthvHsGPfWXJy1eQXlrPoX0tZfGsCVyT0wcPdpVl7rU5PyrkCDh3NYNOOZJ5+ZA4D+vSwqf/n2qNs3pnMjMn9GT0sxlKStylJZ3J5/cN1jd4bPcz+2K0xsF8YR09mA7Bm00nGjYxj/KguUtLViuFCphQNN4Kp3pgldxmPTBGGSScWEWhoGDHr/gSMKFRN8k9Y0bal3yE4ONeGyFVXNW7vPAiZczxm/V6gLhdk6x7CzbqVlv8r3BqHdMvk/siVQzHX7EIwlzYLWZIQuTJUTNT95pkvARkzQhIIcBGNamlV2QS7OvZM4iiXpmHkMuNIWUpnD6HdKa+pxlmu6DDjQGf1eeB8Dm/v2Q3A+7PnEB8URIlW16FjsIaXc6Dl/8kVuwAIDLT94G4WjKzP/wSdqQKgVaWP25Oxk/owdlLzGu1dgY2rjnDfo1cyYLBkwJDoXFKPZfLBv5biHeCJTC7jfGpBo7wbPeMjALilA6tItIZ7XrkJgCeufguzyczhLUncHv8Y8WN7E9E7FFd3F4wGI1VlWnLTCjhzOB19deMH09CYIB7+eJE1+VaxMvs4S1P38sPEu4hy9+fnjEO8mbSBddMeBMBHKS7gl6cf4KPkbfzfwNnE+/bguPo8Lx9fg8Fs5uaYkZY2QIvt/sw6xpdnd/H04DkM9Ytgd+E5AN49tYlQVesNWe5OLgSrPHlz+PUEunqSWJLFM0f/oq9XCBOCewGwo+Aszw2ZR6yn+Fvx3qnNXBUxiC/GLuT2XV+TXJ5PX+8QAL5L288j/afzz35XcLQ0mxeOiQ/T4W6+XBM5xNLv3tmPozPpGbHKeong3YViWfTnjq3i2cFzifftQUZlCU8f/Quj2cw9vesN4C8dX8MdcWNZPlHMZ5CvK+fxw7/xWcoOHh0wA4DC6koW7vyKPt4hvD9yAUEqT85WFOKndG/WryN9Okp3WMMNGxSJXC7n0NEM7nv0OwDCe/gSGeaHTCYjI6uY87XlbgHc3Vx44sErW/S48HB34bWnr+Php3+msLgSdZmGNz9az1sfryc40AsPd9FoZTSaqKyqtpTWdRRBgKTkXJKScwHw8XYjMtwPb08VCoWcqqpqMnNKKCppnJvIw92Fuxe2/rO8atZgfv7zEDV6IyaTmSde+o3oCH/CQsUHOa1OT4m6Cl3t/ebXr+5rdR8XimDMwKT9TvRiMOUjCFUg1HnJNKwwKEOuugFT1fvieYYkZM5ijkaT7ldkijDkLuNsa0ML+u2P43Otp2nOEfG98NoErnX5VgKbtbE7DlO65f/6Ijvl1s0lIBlGrDIndDIA0W5hVJtrGOZbny/UzUnF/7N33uFVVVkffm+/N733nhBICL1XKdJERFEUe++jM5YZy/jZ24y9YR0VxS4WREWR3nuoIUAS0nuvt57vj5NcCCkkkOSm7Pd5eG5yzj5rrRuSu/dZZ+3fuiqsY9chIjHSC9hbesTRIXQ6T65dy5x+/ZgZ3XpXl57uMzEvz95W+sJY+QY+opkOSF1NpMtw3DX+lJvz2VT4BQAlxiz6u43HXROASqHGLBmpNBeRW3eMpPINlJvlGyl/fRRDPGZ1aDz7d5/gs/fWoFIpqas18+K71wNQVlLNsw99Q0mhvMjxC3TnoWcvRaFQsPzbHaz6ZS9DR0dx8z2yQFjSgSy++WQDSpWSsuLq+ms8eOjZBSgUCn77YRfr/jiIzWZj8PAIrrtTnti++ngDe7enIkkSgSHyZHb/47K4bEvXtERuVglL3l3DwT0ZlBZV4eSi56FnL8XFVc+XH61nz3b5pmbs5P5cdu3JLjotnVv6wTp2bTmGj78bpcXtW0QKBCB3Yjm690Sz58L6B/L0d7IYpkbXPZcQDdtfnvjyHl6/5xNKCyow1ZnZs/ZQk1bDp9IgIjt90ThufeYK3NrQgeNM7CvNJMEziEgXuZ3hhaGDeWb/r6RUytV0I+pb0L6bvIGbYiYwL3QwAJEuPmRVl/Je8np7wuPd5A0AZxz3VdpO5gQnsCBsmH0MwJaCFDKq2y9U56Nz4f74Gfbvw5y9+Dx1G4fLc+2JEZ1KzfzQIeTVlgPw6uG/uDxiJAPcAwgwuJFdU2ZPjIzzjWJRfayRLj7sKk4H4Mu0HY0SIwDKViowFifLLZWvihzN3BC5M1K4szeXR4zgmxO7GiUpBnoEcs+Ak9u+ol19mRsyiL0lmfZj357YhUKh4K3Ri3BSa+32mvPbFp9tpSes4UYPj+SSC4by9Msr2LxDnneyckrJyiltMtbPx5VnHp5PZLhPm2yHBXvxv9ev5+XFf7Jh61EkSU5o5BVUABUtXufmasDVufmONw04OWkbfV9WXkNZeU2r10SG+/Dkg/MIPItqOH9fN5745zyefmUFdfXJjxOZxZyo317TgLNT02qYzsJm3guAufgaFEp3VE7XodAMkLfCWIsxl97a5BqV02VYq94C5GSIWjMQyXwEyXwYlcvfOVWi0mbe28g2cEb7ncnp8bQ9lua2GzQcO9vtPieTMGq3J6GFbR8KpV+zxwUnGejer8mxcd5Dmxl5bnTPVc05sOrGG888qBdRYa4mpaqLS9S6GJsksTkjnTn9mv5R9CafACU1NThrtGce2Ik09/GvVmhZGPYE32U8Sbm5AIDDFes5XLG+VVuxruOYG3QfqrNof9wSNpuNl574kdc+vhkfv8al8QV55by4+Do0WtnfA7d8TEZqIeHRflx0+WicXXScSClodE3K0Xw+/uGeJtdodWrWrjzAf9+/AYVCwcN3LuHooWxiBwbz14p9PPLCZcT0D0SynZxMc7NKWrymJQJDvHj4uct48oGvuOrm84iNl8uCD+3L4NC+DF76QP5Me+zepSQMk2+irFZbs+dcXPVs35jMm0tuQ0Li1sveOZcftaCP4uLhROTAUAqziqmpqkNn0BLWP5BJ80dx4a1T0Xfhov5cGDN7CB/vfZH1y3awc9UBThzOoiS/nLoaIxqdBr2TFp9AT0L7B5Ewrh/j5sqJhLPpZNMS0a6+/JFzmNzacgIN7qzJPYJepbEnKwBKjNUUG6tI8Gy8JWCQZzCLk9dRUFeJWqGk2CgnfFsb56d3Jb262H7Tfioxbr5nlRipsZhYkrKVtXnJ5NaWY5VsVJmN9i06AO4aAwA61cnqRk+dXA2jVaox2iz241EujZ+69neTEyYN21zayrEK+bM8sSSTD49tbHLeYrOirm/zm+DZ9DPYTWOgynxSVyKpPI8EjyB7UqQ1v23x2RZ6yhpucHwwBr2WFx5bwOYdcqXO76sPknQsj7KyGgwGLWHBXkwe14+L5wxFr29flau7m4FnHp5PWnoRq9YnsfdgBrn55VRWyh0pUMiaH8EBHsRG+zNqWDijh0Wi0bT+s557/iAGxASwcdsxDifnkJ1XRklpDUajGQkw6DX4+7oRG+3PpLHyem/86Oh2a4ucysQxMXz29o388Otedu9LJyevnNo6Ewa9Fnc3A2HBnsS3sv2no7FWfSx/IdWi8fwehSbOfs4mbW/2mlOrQmy1y8Ht31jrfgYUqJwuazTWWvVxs7Zbs9+ZtBTPmWKRrNko1P1PO5YJCv0peijtQ6Fq2I61BaVuHAp1195T9EaskhVVB+uKIN/6SNALEyNVFbX2dll6g2NvMLuCxLKjSL1YVOXyb7/hcGEBNWYzd/yy3H787tFjeGD8yafnJ8pKeWPbNrZnZVFSW4O/swuLBg3izlGNW2AtSZQz55/vSySrogJnrZZ4X1+enDKNaC+vVn025/eX5CO8vWM76WVlBLm6sWjQIG4ePgJVOyfV639cxt7cXKpMJvuxqNdfBWD+gDhemz3HfvyTvXtYkphITmUFIW7u3DZyJIsSmi6CzzROAt7cthWApfv3UWMyMTUyyl6xcjq+ughui/mAA2V/AXCscjuFxhPUWMqxSmY0Sj0GlSue2mCCnQYwwHUCfvqOb71XXFiJm7uhSVIEIKZ/gD3BAeDh5UxNjanJuLZck5tdSk5mCY/c9Zn9XIOtJ15ZxHefbSYvu5SF18m/D6MnxpKeWtjiNe0lI7WQ2PhgFPW/S/3igkg7dnI7Q3PnvH1diYjxR6FUoEBBeHT7yj4FAoDwuGDe3fKUo8PoEAwuemZfP5nZ1092iP/LI0aypySTWavewFWjJ8Dgxhujr8BLd3J7hj1pcNpU3jC3G1QaqizGU0+0OK6B5qYgzVkuJh/Z8yMplYU8PfQi4j0C0as0XLbu/UZjFM04bElvw9ZkzdL+NYxNkqi1yp+t98RN45LQpk8OT01QOKnOvB6UkJp9H835bYvPttCd13AD+wexYfk/mxyfMDqm0WtHEhnuw23XdawGWHSEL9ERXTsXBvi5c9eNU7rUZ8ucTEqiCmh0xlbzfYtXNeiImI33YjNuxlb7u11/pFn7p9k+k/3Oo/l4zhSLtWYZSt1UGh4PSuZ9SObD9cfO7rNTaZhfb/sLLFVvo/F4nSaPH6WaFjVaBGCT5KqbH7JX8UfeRoqMpXw06jm8tR6sK9iBTqXt0MqRXpcYWfzcL0ycKatgj58e7+BoOp+9pcmODqFT+fSSBRitVka8t5g35sxlepR8o61RNl5wOWu0BLi48MacC/BzdmZnTjaPrPqTOF9fpkTIGdvtWVm8sFEuRX5n7jz6eXtTVFPD1swMAlxczujzdL8b0k/w6Oq/eG7a+QwO8Ce1tJSHV/2JxWrlrtFj2vU+35s3H0mSeG3rFrZlyaW93yyURUTVp/j8fF8ir2/bylNTpzHYP4DEvFyeWLsGi1X+4LhmyJAzjmsYs+zwId7dKe9Zf2badIYHBrExI53/btpIkGvzqvNqhZZhnrLwWsNrV+Pp7UJFWQ2lxVV41pe6S5K8sFS2ok7fEi1dEx7li2+AO8+/cy1KpRKLxYqq/v8iKMSLB564mMqKWm699G0Avl71z1avaS8RMf5sWn3Y/t6OHspmzMT6J7QKRbPnnF31nDieb69iyUovbta2QCDoOg6WZvO/8dcxyiei2fMBBje8dM7sL8tmvN9JocYDpdkEGNxx1ehx0ejsyZTWxoG81SW5PJ/TOV5Z2ORYW9hUcJz7489nuLesf2SyWciqabqFoq2knhbHkfI8oPltKy2hVCjslSYpFQX4G5oX1m0P/Vz9+CkjkTqrGb2q+YqHBr8d5bO3r+EEjkepmwKAre4PLKV/Q+m0AKQabHWrwFZNSzf9Sv3M+i88sFa9j2TNQO36YLP2G9mG1u1LZiRrKpKtEqRKQEKyyZ8JNuMGULigULqhUNcn3qQ6JMsJJKkSrPWfa9ZceSyA0hWFwgOFOrL5eNrwXkGJZEnBXHwNSt0kJKkca81XoNChdr3vtPhbief0WLSysLTK+Tas1R9gsqSj1E1FoXRBsuZhM21HqRmI2v2FFuISLM9ZA8CvOWuZGTCJbzN/s59TKZT8kPWHSIy0hGST2Ls1xZ4Y6QvsLevdk6qTRmOvvtCpWxZC9XV25qGJJ58yhHt48OnePRwqKLAnRmrMJvvTID9nZ8Lc3Qlzd2d4YGPBpbb6fHPbNq4bMpSLBsj72SM8PLlq0GC+OLC/3YkRg1r+U9QolXZV/ub8vrV9G7ePGMnFA+TywChPTzLLy3lrxzbgZGKktXENY5bu28e8/nLZ4MKB8t9MtJcXG9PTSS87+0VvZ6NWq/jH/83nmX9+g0arwmKx8dSrV7Z6jdVq45UnfyIjrZCaaiOFeeVcc9uUVq8JDPFi7qUjeeiOJahUSmw2iWfeuBqtVs0/b/8EjUaNJEnMu2L0Ga/RtbOsGCBuUAiDRkTwz9s+QZJg1IR+xA0OtZ9v6dyIsTH848aPCAj2JCjE8fo0AkFfJqemjMzqUnz1Lbc4VaDg9tjJvJW0hmCDBwmeQRwozeazlG08PGh2ozFAq+NArlJ5bv9vjPQOZ4hXCLvrNTy2F6Xho2u/bkqIkyebC1OYERRPtcXI20fW2rvrnA3bi9L4Km0HY32jSCzJ5PdsWffl8SFzm4y11PuxSE0FE+8eMAWAv+/4hujk9ZwfFIdNkjheUYBFsnFRaPtapS6KHMU3J3Zx/87vuC12El46Z7JqSqmxmDg/8GRJ/t0DpnSYz96+hhM4HpVTfac+qRxr9ZdYyh9FofRCqZ+N2vVBTMWXN3+hQq6yUhkuxlr9KSg9TiZLTrd/im2gVfuSNQ1T4ZzGx8wHATCX3GD3rQuQt9bZzImYixt3dLGZdmAr2XEyVKUPWv8dzcbTlveq0MSi8foCa8ULWKrfB6kOpWYwKteHUGga31OeKZ5TY2lA7fYwSu1QrNWfYa3+H2BCofRDoRmC0rCg2ZgEMn/myw0p7o65hpFeCY0SI2HOQWTXFrR06VnR5sTIwvHP8vib1zBoZATb1srt2J7821L+/dqVTJqZQFJiBo/f9RnfbXkMgJ8+38LPX2ylMLcc/2APLrtJvmmdc9nJ7hRVlXVcNvYZPl/9Lz5/ezWbVh1EkuDia8dz/T3nN/L/8xdb+eWrbeRnl2Fw1hI9IJC7/j2P0Ei5PO6Baz8g9UgutTUmnr73i0bXXnn7FK6/dwa9jezaQvLr2r9fuDdSYzbz0Z7drE5NIbuiApskUWk0MjXyZLXHeRGRLBwoqxkv+OYrhvj7s3BgAhcPiEOnbn+OMLm4iD25Ofaqi1Ox2GyNKj06gpLaWopqahgc0Lg8cIh/AG/Ub4nJr65Co1S1Oi6/ugp/ZxfSykrtSZ1TifX27taJEYARY6MZMbZxC7y4QSFNWvWe+v2/nml+8mntmhkXDmXGhU0z0a99fEuLsbV0zZl48pWmyZ1FN05i0Y3NlxW3dO6Gu6dzw93T2+2/r1FnsrB05S7+3J5MfnEFCqUCP08XRsaFccPcUfh5nryR3ZiYCsCvmw+TlJ5PYWkVBp2GAeF+3DJ/HMNi5dLiyhojF9z3PiPjwnjtHxc363fd7uP88+3lPHDVFBbNGN75b1TgUHz0LrLQ52pZyFClUBLq7Ml98fIap+GG+5qoMagVSt5JXkdubTlBBnfui59uF1BtGAOccdyCsGFk15Ty8qE/qbWamR4of84/Mmg2Hx7d1O738Nzw+TyVuIJZq97AS+fMjTHj8dW1nOg5Ey8Mv4Tfsw/y8qFVGFQabuonb0c8VXj1zaQ1LEnZSp1VFrC8d8fXqJUqol19+WGK3MljaoCc2H9rzCLeT97AB0c3olaqiHDx5tZ+E9sdV6DBnc8m3sjrSau5fetSjDYL/no3boxp3IFjakD/DvEp1nC9l7KCaWgNF+Lken+bxktSHWUFU3DxfAONtn0P1hqoq/6E2qp38PTf1ex5lfNtqJxva3Jc6/NrM6NPonZ7HLXb462Oacl2c/YV6lh0gamt2jsVpXZsu8a3Fk9z71Xt+i9w/Zf8tcd/z3hjfDbxACj1s1HqZ595oKARRUb5MzLY0FSgVoECi3T2SfrmaPPdYL+BwaQm5zJoZASH9mYAEBzuTVJiBpNmJpByJJfYhBAAfvlqG5+/s5q7/z2P2IQQjuzP5J3n5F7OVrONC69s/Ef/3P1fMe3CoSy8eRJlxdWo1CdvKA/slFsdffTySv792pWEx/hRVlRF4vbURhoDz31wAyajhcsnPMcjL8k3NqOnyIuBM4kz9VQSRQmmnQf+WMnxkmJeOH8GCX7+6NVq5n25tNEYpULB01PlG8Y7R47m+8OHeGPbVt7btZPvLl+Ej1Pb9/jZJIlas5n7x0/gsvimW7Y6OikCUGeR901KLewvBzCoNXadkpbGGdSn7ENvxs/p25QEgt7Ikx+uZN2e41w0OYGooEFU1Zo4llnIXzuSueOSxjdCS1fKC83SylqmDIshwNuV/JJKftpwgPte/5Fvnr0efy9XXJ10zB4Xx/INB8ktqiDQp2mp/S+bD6FWKZk9Lq7JOUHvwmyzctWG/zElIJa3xixCp1RjsllYmXOIh3b/AMgtabVKeSm2KHKUvVtLa5xpnFKh4O9x0/l7XNME6fxmdDHORIJHMN9Nub3F8zOD4pkZJM+DnvXthw/Nf9J+fsX0vzX5+tQKjOa4N24a98a13tGrgfP8YxsJwZ7Oz9Puavb43QOm2KtOGoh182fxmKuaHd8en21BrOF6LpKtHBQaFB2mDSGvzxS0v7pUIOjNBOrlAohjVekEnpYc2VacSKRzSIf6a3NiJDYhhNRkeR/o4T1yWeachaPY/NdhAFKScolNkJ+affnuWhbeNIlp8+QJOCTSh7wsOePzxXtrmyRGho6J5qKrxgLYK0AaqK0XLlQowMvXlcAQLwJDvIgbGtZonN6gRVl/Q9fQQtDg1LvFV/f0kRJMlVKJArDaWu6Dvv5EGg9NnMTIIPl30GS1klFe3uL4QFdX7hkzlpuHj+D8JZ/yY9Jhbh0xss0+lQoFcb6+HCsuIsDl7J+ctYdAV1e8nZzYl5/HpPBw+/F9eXkE1muCuOl0uOp0rY5z08kdJcLdPUgqarrn/FiJeIIl6P3sOJzO2IRwHr2+cXWiTZKadCR47b5LAHDSNV60xkcG8O/3fmXbwXTmT5bLba84fxg/rT/AD+v2c/dljZ8gl1TUsHlfGpOGReHhYujotyToZhytyOdoRT5fTr4Zwynin5P9+vH64dUAlJlq8Wtlm42g99JX1nC9keryx9Aa5qLtoAoAhcKAp/+2DrElEPQmLguR/8beTfmKjJpcANbkbyOjJoctxXt5NK7lpP3Z0PbEyMBgvv5wPRazldRkObAn3rqGz99ejcVsJeVILlfePoXykmpKi6vs1SMN9B8kf7908RqKCyrwPqXaY8CQUFpi1CQ5Iz9zwQjuu/I9YgeFMOuSEUybNxStrldJpLQLm2RjX9kxR4fRJaiVSsI9PPkxKYkBPr4oFOCk0eLnfFLVP9TdnY3p6czu149qk5nXtm7GYm1cXrXy+DEqjbKy/0A/f1y0Wg4W5FNeV0uEh+cZfUJjv38fO447f1lOjJc3s2P6YZMkjhYXYbHZuCSu44V/FchdcV7dspkQNzcG+wewLy+X/+3dw+PnTWn3uKsHD+aJtbKo0ejgEIYHBrEjO4stmRn4tqN6RiDoiSREBbLzcAZf/rmbiyYl4GKQE4bNtWk8PSHSQHykPwB5xRX2YzEhPgzrH8LPGw5w28XjANCo5arF37YkYbXZmDdhYIe+F0H3JNjJA71Kw9LU7VwSNgwlClIqC3kjaQ0DPeR2nSIp0jfpS2u43ocNs3ETWkNTTRyBQNCxTPKVH1q7aJz5NuM3DCo9X2WsINI5hIcG3MoIz47VFRU18wKBQCAQCAQCgUAgEAj6LG2vGBkUTGZqAceTcuzbXdw8nQgK8+Z4Ug7px/OJHRiM0SgLZZ3el/1UvQOdofEWF10LT+MAFEr56d3fHruIK245j1U/7eHzxav59n8beGXpbfZ2nX2NY1WZVFtqHR1Gl/HSzFk8sXY1F3zxOZ56PQ+Mn8ilp2h7vDRzFo+t/ovzPv4f3k5O3DpiJH7OjX83NEoVnybuBSCjvByLzUaImxsPTpjIjOjGQp7N+QQa+T0/KpoPLprP2zu2s3jnDtRKJVGentw5anQTWx3FDUOHoVEqeX3rVnIqKwh2c+NfEybau8q0Z9zCgQlkVshPul/YuIE6s5kZMTE8ft5U3t25vdPeg0DQHXj85lm8+NlfvPbVehYv28zkodEsmDKYkXFNKxgz82Ux4u/W7GPfsRwKSiuprjVhNMu6P7bTBH0unz6URxavYPXOowB2PZEVmw7h5ebEhCGRnfnWBN0ED60Tb41ZxNtJa/nw6KZ6MU9XJvrF8LcBUx0dnsCB9LU1XG+hvGgBVvMhJKmaypLGIuwG13txqhfxBECqo6r0Hkx1q0ChQaubgrP78yiUjavESvIGItkqAAlXr0/R6htv7ywrmIbB5Q7Mxs2Y6v6QD7Ziz+5eqqKi+FoU9d1lXL0+6UBNFIGgaxnmEccwD3ktJSHZO3h2NG1OjPj4u6N30rFjfTLxw0/qFsQNCWXb2iM4u+rx9ndDkiQ8vJw5uj+LEeP72cclH8gCwDfAHRdX/VkF6xvgzlV3TGXB9RO4Ze7rrF6+l8tO6cqgVClQKBRYrS1rUfSwlzk9AAAgAElEQVQW9pQecXQIXcqIoCBWXH1ti+cH+wew/KprWrUxPSqK6VFRrY5pj0+AqZFRjTrfnCv/mjiJf51hzNWDh3D14DO3BDzTOKVCwYPj5W4ADa8NXNqMoKxA0Jvw8XDm5XvncyK3hF82HeK3LYdZtSOZKSNi+M9d81DWJ+UPpORy13+/A8DVWc8V5w+jX4gPbi56Sitquf+Nn5rYnjoiBj9PV75fuw+QEyNJJ/JJyS7i6lkjUAmB4z7DeN9oxvs2TbwL+jZ9bQ3XW3DzXgqSkZK8Qbh4vtMoiaGg8UPfuuqP0bvcgbvvcmzWXCpL70FZ9QZObo81GucVcAhJqqEkt2Ux3+ryx9C73Ia773KAVuzJ85YkVVJRfC1KpTsunh/IZxS6c3nrAkG3obOSItCOxAjIOiPrVx7ghr+fbH07YEgo33y4ntiBsuilQqHgytunsuStVfgHexKbEELygUx++EzuQ3zHw+3bk7dpldzfvrqyjpj4IJxcdBw/lENleQ3B4T6N34xaRVCYF6uXJwIQFRsACgUGJy1evr1rH+8eoWYuEDgEm2SjxFRBqamCEnMlpUa56qbEXGE/Xm6uwmQ1Y7KZMdrMmG0WTDYzpvrXBlQKJUqFEpVCiVqhQqvSoFdq0Sm16FVaXNROuKgNuGiccFU74amVtZm8tG71/9zx0bl36iTR24kI9OKehZO4c8EE3v5uI1/8sZuV25K4YLycHPzyz93UmeTKkI8fu4R+oScFwvckZzVrU6VUsmDqYN77QZ73UrOL+W2LLFR+4UShL9IStVYjubVFFJvKKTdXUW6uptxcBUCFuYpycxUV5mpqrEYsNgtmyYLFZsUsWTDb5H9WyYZKUS/ErlSjVqhQK9VoFCrUShVqhRq9Sour2gk3jTOuaidcNM64qZ1w1cj6UW5qJ3x0HvjpvXBSnd2DHIGgNcQarmeiUDghoar/WodC4dziWLVmCE6uDwKgUseiM1yM2dR8K11ovXumWjPIbqs1ewqFoT4pcjVKVRCuHm+Dou/qMZ4NFslKXl0xBXWlFBlLKTSWUWQsA6DCUk2VpYYqcy1VlhqMNjMWyVo/91ixSVL9PKNCpVDZO445qw3yP5UeN40z3loPvHXy+s1P50WwwRdntRBkPxseO/g6zyb8o8PsNfy1tGlVHTsomO3rjzBw2CkVI0PDyE4vtnegAZh/zThUaiWfv7Oawtxy/II8uOm+mQDMWjCifQHWt9r9eelWcrNKsFqs+Ad5cuM/ZjJuWtN2b/c/dymLn5VbA9+54C1cPZy44e8zmDF/eLv8dmfqrCaOVJxwdBgCQa+mzmoiq7aAzJo8MmsaXvPJri3ssL7pFskKp9qytN+GWqHCT+9JgN6bQIMvYU4BhDn5E+YUgJe2abvYvk5Dpymr1YZWc3LBqFYpOX90LF/8sZuC0ir7ccspFYh+no0T7L9sPNiin0vOG8THy+UuA79vTWL1zmPERfgTE+LT4jV9AQmJnNpCUqtyyK4tJKe2kJw6+bXUVNkhPhr+Pk8X4D4bnNUG/PVe+Ou88NN74a/3IlDvQ4RzIP56L5GUFLQbsYbrG6i1jVtjK5Qe9Vtmzt1Wy/bUVJbcjM2ajbv3MpEUOQPl5iqOVJzgaFUmGdV5ZNTkkXOOazyzzYL5tMVcienM/++eWjdCDH5EOAcC0M81lH4uYYQ5+aNUiCrTljhSkdqh9hr+YiTakBy5+s5pXH1n477yoZG+rDz0XJOxFy4aw4WLxjQ5fiourvpmrz2VsVMGNHo9EwOHhfPOsr+1aWx3R0Iit7aY1Ops0qqySa3OBiClKqvDbswEgr6OyWbmeFWWfaF6pPIEyZUZFNaVNtFK6o5YJCs5tUXk1BbBaU8hPbVu9HORNTNiXEOJcw0n3j2qxzwFH/P04nO6fvvjdzU5VlxeDcDCRz5l/JBIIgO9cXfRU1RWzW9bktBp1UwbcXIb6ITBkazbfRyARxav4IIJ8dTWmVi/N4WaOpN9y83peLk5MX2UXBq9fONBSipquOHCztMf6o6Umio5WplOcmUGyZXpACRXpvcobYVqSy2pVdmkVmU3OadXaQl3khex4c6BRDgHEuEUSKRLEB6a3lWlKmg/DfPH6es4sYbrI7RSTdJZtqyWFDS6SVgtx6mueAZn96c7LoYeTqGxjL2lR0is7waVVJFGXl2xg6M6SWl9xfGB8uONjutVWuLdohji0Y/B7jH0cw2zV0X2RpIqUto81irZsHbwZ6lIJXYTaq1GTlTnNpo8T1TnUms1Ojq0RnyU+jMfpf7s6DC6PY8PvIVx3oMcHYagGYpN5RwoO86RynSOVJzo1YvUUlMFO0rk7YgNrwoURLkEM9g9hpFe8Qz2iEGtaL2M11EMCPRt9L1CATq1mrTCUrJKywHwc3MhyEO+Cc0tqyS/oopoP29mJfRrYg/AzVkuV505dgC7j2SxYW8qNpsNHw9nhvcP5roLRhEWcLJ998WTB1FZLX8O/7BuP89/ugoPFwPTRvbjrksncMvz37QY/xXnDwPkihGNWsXssW1L8PdULJKVQ+Up7Cg5zI7iQ2TVFjg6pE6lzmpqlPA5lQC9N/FukfI/9yginANFdUkvpqU1XMO57oJYw7WdltZxClSAonG1ZzdBqfLF2f0pdE6XUlF0KSp1P/TOrWvl9VYkJA6Xp7GpaB+7S5PIrMl3dEhnRZ3VxJ7SI3ZdIme1gdFe8YzzHsxIrzgMqt6lHfPogVcd6l8kRrqYgroSUqtz7NUfDRNobm1xj3g6LRD0NOSbtVR2lyaxqySJtOocR4fkUCQkUqqySKnK4sfsdRhUOoZ6xDLJdxhjvRO61SS75NaFTY5tS8ngnqW/8NFNCwAYHxPe6Pz21Ezu+3IFo6OadpcB0Gvlae/fN8xo9nxzXDtnZKPXU/ny6ZYXnU76k2J8k4dG4+bcMyp12kOlpYatRQfYWXKI3aVHutVNoCPJqysmr66YNQWyBoCTSs8At3Di3aIY5tmfAa7y760oke55nLqOE2u4PohCjUodgbF2GSpNHA0F9wqFM0qV31kabdAeO4v9tM2g1gzGxfMNKkvvRqWOAECjm9T6Rb2EIxUnWFe4h02FiRSbyh0dTodTballbcFu1hbsRqNUM8ZrINP9RzPSS5aX6K4PutrDByOfadPcaLFZuWP34x3qWyRGOgmTzUx6da598kytyiatOqdHlRALBD2R/LoSdpXIQpe7SpPYV3ZM3Ky1Qq3VyNbiA2wtPoBWqWG0VzyzAsYyon6S7W5PuV/7YzMXDYtrkhBpYExUKBcNi+fVPzby9Z1XdnF0jVm14+TWpnmTeofoqoTE3lK5DfEfeVvZWnwAs61jFvO9mRprHXtKk9lTmszS9N9xUcttM4d79mekVxwjPePs4soCx9PcGg4Q6zgBAC4er1Jd/hjlhTNQKOUKQyfXh9A5NU3mt0ZN5X+pq/oASaoDkFsAK9So1bG4+/55TjFq9Rfg5PoglaW3A+DusxyVOuacbHZXqiw1rMnfxe95W+yVWn0Bs83CpqJ9bCrah1u9ePj5/qOZFzSJAL23g6M7O5xUBnx1Xm0er1FqOtS/QpKkhhR3c6tfkf4+Aw3ZSPmpQY68F7k6m+zaQmxS728bLGgesZWmayk0lrGhcA/rC/dyrDLD0eH0Cvx08mJvduA45gZOtE+6jmbY429x74zx3DipZSHvTzbt5o0/N5P49L1dGFljqmtNXPrIJwC4Oev45tkbUHSvHFO7KDCW8mfeNlbl76CgrsTR4fQ6FCiIdAlilGc8E3yH2LWBBJ1PsalcrOEETRDruO5NTm0RAMuy1vBX/o5GHf/6OgoUjPVOYEHIVBLce1a7+BprXbt08D5M/ZZboy5vr5sWcx6iYqSNWCQrGTV5pFWdfHqQWp1Nhbna0aEJBH2SElMFmwoTWV+4h6SKE6KMuYMpMJYC8NmJ3/gm4y9mBYzh0tDp9oSJo3DRa9mTnt1qYmT3iWxc9F2/JchosvDdmkRAwcptSZRUyPPDk7fM7rFJkdzaIr7OXMWa/J29VounOyAh2UVev8lcRZDBh8m+wznPd7i9S4Hg7Dl1DQeIdZxA0EM5XpXFNxmr2Fy0D0Cs/ZpBQrJXAg9yj+Hq8NkM8Whed6270d7mAGeRFGkVkRhphnJzVf2EmUNa/eSZWZMvFoUCgYMx2kysL9jDmoJd7C87LibELsJoM7E8ZyO/521lbuAEFoXNxF3j4pBYZib046tt+/j3MrnMeNGYwQR7uqNUKMgqLeeb7ftZcziFK8YM7vLYTBYrS1fuprLGSKifBy/eNQ+AsQnNb/vpzmTXFvJ1xp+sLdiFVTw573Jyaov4OuNPvs74kzCnAM7zHcZ5fsMBCDacrY5B30Cs4QSC3kd2bQFLTvzKpsJ9Yu3XDg6UH+fh/W+T4B7NbVEX0881zNEhdWv69FYak83MlqL9jSZPaFu/aYGgNUQJZseSVp3Db7mbWZO/ixprnaPD6fMYVDqujbiAi4Imd3nbuCqjibs++4ldaU3bpzYwPCKYd6+bj2t91ciHx9fxQ8ZuioyVmG0nb45cNXreHX09CR4hVJrrmPTnc6yc9iDvHlvDX7lyF5+rIsZxd//p9msyqot579hadhenUWqqwVfvyoLQkdwcMxmA/WWZXLf5A5ZNvodo18Y3sEcr8rh84zt8NfFOAK7c9C7fTrqbWLeARmMALt/4Dl9OvJN496Bz+XG1m3JzFR+nLeev/J1iK0E3JcE9mjmB45noMwRtB++v7kk0lM6fvo4TazhBRyDWcd2DCnM1S078yh95W0WS/hxRoGCa/0hujJyHt9bd0eE4ErGVpjmKjOX858hnjg5DIBCchtFmYkPhXn7L3QLIKuOC7kOt1cgHKT/yZ9527ou9ktgufALhotPy6S0LWZeUCsCmY+nkllUgAYEerkyICWdafDTK+r0rv2bv4/PULSwZfyvhzj58n7ETgFeSVrJiyn24a50a2f/Xnm+4IHgIN0RNpMRUjfq0xI+TWoef3o0Xhl2Or86VvaXpPLn/J/q7BzDRN5bBHqFEuvjyS3Yi/xgws9G1y7P2EusWQFx9smOwRyjfZ+zk0YR59jE/Z+0FINrVr0uTIhISq/K281Hqz1RaarrMr6D9HCxP4WB5Cu+pl3G+/2jmBI4n1Mnf0WF1OUVGWeNNrOMEgt6HhMQfedv4OHW5mJM6CAmJ1fk72VK0n+sj5nJRsPxAp7uJ7DsS0SdOIBAIBAKBQCAQCAQCQZ+lT1eMCASC7kV2bSHLczawOn+naInYAzhRncP9ia9xVfhsFoXOaFPf+Y5AqVAwLV5WWm94bYl9pRkM9Agm0sUXgLnBQwB4/uAvpFQVMtyrsf7HaJ8oFkWMASAS3yb2fHQujSpBQp29+CJtK0fKc5noGwvAxaHD+SJtK/f2n2GP1ybZ+D1nPzdFT7Zfe0XEGJ4/+Av/GDALJ7UWq2Tj92xZUO766Ilt/4GcIxk1ebx17FsOlqd0mU/BuVNpqeHH7HX8mL2OQe4x3B59CdEuIY4OSyAQCM6JjJo8Xj/6FUmiWrhTqLUaeS/lB9YV7gHgH7FXEu4UcIar+gYiMSIQCBxOcmU632euZnPRfiGq1cOwSjY+P/EbiaVH+Xf8jQAOE2ZtjmhXP1blHiKvtpwAgztr85MA0Kk0RLr4NBk/yKP1G8sai4nP0zazPj+Z3NoybJKNSouRSX6x9jEXBg/lzSOr2FEsb/cZ6xPNlsLjVJhr7YkZgJmBCbxy+HdW5uxnQdhINhYcpcwsJwRPHdcZSEh8n7kakDsPCWHKns3B8hQM7VTzFwgEgu6EhMTP2ev5JG2FaL/bBTRsU79nz0vcEjnfvrWmLyMSIwKBwCFISOwsOcx3mavFk+pewIHy49yz5yUAHh94KzGd9ORakuCnPYdYtlsWR80qKcdksTQ7dstjd3JZ2CgSSzKYu/ZVXDR6AvSy4NirI67EU+vc5Bq9qnUxy//bt4zUqkIeHzSfePcgdCoNizYubjTGW+fCRL9YltfrhYz1ieaX7ETO8xuAxymaJhqligVhI/k+YycLwkayIiuR8T4xAPjoXNv4E2k/ZeZKXjqylD2lRzrNh6BrGeoZS5ChaaJPIBAIujtFxjIAXk7+gn1lRx0cTd/DbLPwbsoy9pQlc3/sVbhpmq6N+goiMSIQCLoUi2RlXcFuvs9cTXpNnqPDEXQghfWLm3/te5MnBt7CEI/YM1zRfr7dsZ+nfl6NXiNPX1G+XvavW+JgeRbvj7mBkd6R5+x/U+Ex/jFgJsPqt+CYbBayakqbjLs4ZDj/3vc9AGWmGtbnH+Gl4Vc0GbcwfDQfp2xkb0k6GwqSeWbIgnOOsTVSq7J56tCHFBibxizouVwQON7RIQgEAkG7SSw7yotJSwC5K5rAcWwvPsjf9vyXJwbe2me3ZYrEiEAg6FJ2FB/ileQvHB2GoBOptRr5v4Pv82jcjYz1TuhQ219uSyTK14vPbrscAC9nQ6vjc2rLyKouxVffMRUYIU6ebC08zvkBA6m2GlmcvLrZbSiT/GPR17dSfTVpJS5qPRN8+zUZ5693Y4r/AF46/Bs6lZopAXEdEmdzbCs+yItJSzDaTJ3mQ9D1eGpdGSvaigoEgh6EhMR3matZcuJX0Rq+G1FoLOP+xNe5v/9VnOc73NHhdDkiMSIQCLqUcT6DCDT4kFtb5OhQBJ2I2Wbh+aRPeHLgbQz37N9hdjNLyrlj6pgzJkQa8NG5EOXqy/x1bwDYBWJDnby4d8AMpgfEt8v/04MX8OzB5cxd+ypeOmeui5rQbNJFrVAxN2QoAF+kbeH6qIktitMuihjDbds+4bKwUeiUnTMt/5W/g9ePfoVVLEB7HTP9x6JWqBwdhkAgELQJs83Cy8lL2VC419GhCJrBZDPzYtISMmvyuSZ8jqPD6VJEYkQgEHQpChRcGjyVt49/5+hQBJ2M2Wbh6UMf8Z8hf6O/a/iZL2gDzjotZmvbhELNNivXbf6A8/wG8PqIq9Gq1Jhssh7JnzkHeTTxezbOfBStUo2rRk/i3GfOaHOgRzBfTbyzTf4fiJvd6LUlnFRaAC4KGdYmu+1lZe5W3jz2jRA27oUoUDA7cJyjwxAIBII2UWmp4alDH3KoPNXRoQjOwBfpKykzVXJ3v4UoUDgkhpSqDACiXcK6xF/X9FYUCASCU5gRMKZbdS4RdB5Gm4mnD31EsbG8Q+ydPzCGvw4dx2SxYrK0niA5VpnHscp8bu13HqHOXvjr3Qh18iLUyYtJfrEYrWbKTY5vC/17zgGiXPwY7Bna4bbXFOwSSZFezHDP/gTovR0dhkAgEJyR/LoS7t/7mkiK9CB+zd3M84c/dVjnugf3/YcH9/2Hv+99lp+y/6LU1DFryZYQFSMCgaDL0So1XBQ0ic/Tf3d0KIIuoMRUwdOHP+KVof8455L/+2dN5Ob/LeOaD74B4Jpxwwj38cBJq20yNtjTE51Kw5dp25gfOhylQkFaZSEAbyWvIt49qMO0R9pLrdVEsbGaoxW5fJ+xkycHX9zhPvaWJvNq8hciKdKLmRs00dEhCAQCwRnJqS3i4f1v2UXaBT2HTUWJWA9beTT+xi7ftvna0EcBWFOwlZ+y/+Lz9J8Z6hHHVL8xjPEajEbZeifB9nJqYkQCB9XJCASCPse84Ml8l7WaOqsQguwLHK3M4NO0FdwSNf+c7Mx+5RNKq09WeTz83coWxx5+/j7eGHk1i5NX83HKBoxWC371iZAJfv24M3b6OcVyLhwpz+XunZ+hU2q4KXoSc4IGd6j9zJp8nkv6RGiK9GK8te6M9hro6DAEAoGgVbJqC3h439sUd/LTfkHnsbX4AC8mLeGRuBtQtaCX1hlEOAcDcFPkZVwfsYDdpQdZV7CdN499hlapYaLPCKb6jaW/67l3HQRRMSIQCByEq9qJmQFjWZ69wdGhCLqIH7LWMtIrjqHn0Mb38tHtSyCM9YlmrE/0WfvrLIZ5hbNl1v91im2jzcSzhz+m2uL4bUKCzmNWwNguXaAKBAJBe8mqLeBf+96i1FTh6FAE58jmon28nLyUfw24FqDLdUdUCiWjvQYz2mswSRUp/C/te/7I28QfeZsIdQpkYchsJvmOPCcfIjEiEAgcxoLgqazI2SRatfURJCTeOPo17498BO1Zlj/+fcb4Do6q97H4+DIyavIcHYagE1GgYJYQXRUIBN2YYmM5/96/WCRFehHrCnbjrXUHOOcK4PZSZzWysWgXf+RtIq06i9Feg7g+4mL0Kh0bC3fx9vGl5NYVcHnoBWftQzxqEAgEAoFAIBAIBAKBQNBnERUjAoHAYfjrvZjkM5T1hXscHUqnoFQocVbp0ao06JQatEpt/atcLSEhYbZZMNnMmGwWTDYTZeYqzPUtZXsjeXXFfJn+BzdEXtgh9kqqaymtrsHX1Rk3g75DbPZkdpYc5s+8bY4Oo1NQKpQ4qfQ4q/U4qfSoFSpUShUqhRK1QoVVstn/lgDMNjNGmxmj1USVpbZXidCO8orHT+fp6DAEAoGgWSotNTx6YDEFxlJHh9KhKFDgqnFqtKbTqeR1ndlmsc85JpuZOpusoVdprulV88+yrDUA+Og8uDj4vE71daI6G4A/8jayvnAnWqWGGf7jeSTudry1HvZx/VwiiHfrx7spX55TxYhIjAgEAoeyMHR6j0yM6FVaQgx+hDkFABBo8MFL64a31h0vnTteWjc8Na4oz0IDoMJcTYmpnBJTBdm1haRWZ5NWlUN6TS5AjxesXZa1hjmB4/HXe53V9bvSsnl+xVoAjuTKXWaemD+dK8YMpsZk5sVf1zF/WDwjIoI7LObuTq3VCMCbx75xcCRnh7vGhVAnf0Kd/Ak2+OKtdcdH52Ev2fXQumJQ6c7avkWyUmaqpNRUQYlZfi0ylpFVU0BWbQE5tYX2n2FP4IJAsaVMIBB0T0w2M48ffL/Hbun003sR6xJKlEswfjovfOuT0L46D3z1nu3uzGKRrBQZyyioK6XQWEq+sYTjlZkcrcqg2NhzBWk/SPmREIMfI73iOs3HfYnPAxDrGsnt0VcwwWc4akXz6YtI52BMNvM5+evTiRE3jRPXRZx9VslRlJmrHCZYOdIrjni3jlH+7c2EOfk7OoQeQ7RLCEM9YkksO+roUFokyOBDnFskkc7BhDn5E+YUgJ/es9OEp9w0zrhpnIlwDmK45wD78YYnDmlVOewuPcLesmQOlaee80TQ1VgkK0tO/GoX8GoPB7LyuPnjZWjV8sJkfEw4W46n2887aTUk5RRSVZfYpxIj32auAqCoB7RCVCtUxLtHEucaSZxbBAPcInDXuHS6Tx+dBz46jxbHNHRMyK4p5ERNLscqMzhelUlGTX630kHy1Xkwyive0WE4HDeNE0CPW8eJNVzPQKzjzp7Xj37FkYoTjg6jzUQ6BzHWexDxbhHEuobjpnHuUPtqhYoAvTcBeu8m50pMFSRXprO/7Dhbi/eTX1fSob47EwmJ/xz5jDeHPUCgwadTfLwy5GEAolxCzzjWXePG4/F3n5O/Pp0YcVE7cWXYLEeH0W5OVOc6bFId6hHLpSHTHOJb0HtZGDq92yRGDCodsa5h9TdskcS5RnT4JHm2NCRiolyCiXIJZmHodEw2M5uK9vFn3jb2lx3vMeWa6wp2c0XYDMLrK27aytt/bcXH1Ynv7roKAC8XJ+Iffa3RmFGRIaw6dKzDYu3uFBnL+CFrnaPDaBEnlZ4JPkMAGO09kBGeA86p+qOzaKhO8da6M9gjxn7cZDNzvCqL45WZHKlM50D5cYcmoGYHjDurSrTehotaToz0tHWcWMMJeivf1Cfo1xbsdnAkLdOwjhri0Y9xPoMZ6zUQv7OsXu0IvLRujPMexDjvQdwefQkpVVkAbCnaz/rCvWTXFjgstrZQZanh6cMf8drQ+9GrtB1uvy0JkQb0Ki1xbufWhbBPJ0YEAkH3YLjnAKJcgkmtyu5SvwoUxLiEMMJrACM85VLAAW4R7S6TdCRapYZpfiOZ5jeSvLpiVuRsZEXOZoy27r3dRkLiu8y/eLD/Ne26LjEjl2vGD8XLxanFMX5uzhRWVp9riD2GbzP/6pZVQ/FukcwJHM8k36HolB2/YOoqtEoN8W6RxLtFclH9sezaQg6UHWd/uZyA219+vNNLohuSIbMCRDcagUDQvdhecoglab86OowWcVYbmOE/hnlBkwC5Erg7Eu0SYn+9JmIOO0sO82PWum7z8LA5TlTn8l7KMv4Re2WH2/4i/RcArgib02QLTampnMSyJKb6je0wfyIxIhAIugWXhUznv0c+63Q/bhpnRnnFM8JzAMM9B3R6CX9XEqD35paoi7k0ZDrfZq7it9wt3fKGuYH1BXu4PuJCfFvZ3nA6JosVZ13rN9nVRhNaVc9Jbp0LpaZK/uhmYqsJ7tFcEz6bIR6xjg6l0wg2+BJs8GX2KS1zs2sL2VlymB0lhzhQdhyLZO1Qn2O8BgLgrXPvULsCuPXq95k0LY7rbp7s6FAEgh5HgbGUl48s7ZYVq95ad64Mm8l0/9GdUtHQmShQMNprIKO9BpJWncMX6SvZXLTP0WE1yx952xjpFc/E+urQjuL7rJUAXBoyE7Wqcdqizmrki/RfRGJEIBD0Pib7DuPTEyso6IT9le4aF8b7DGaSz1CGePTr9WXonlpXbo9ewEVBk3n16JcAHCxPcXBUTbFIVn7L3cz1EXPbfE2Unxe70rK5adLIZs9LEqxPTiM+2K+jwuzW/J7XfZJfnlpX7oi+lMm+wxwdikMINvgSHHweFwefR63VyJ7SI+woOczOksOUmirO2b4QXD17qirrUKtV6A0aR4ciEPQqrJKN/yQtocpS4+hQGqFXabksZDqXhU7r0RWLDUQ6B/FY/E0klh3l3ePLuqWw7RtHvybONaLLkvcSUGHp2OpgkRgRCATdApVCySXBU+1jBIwAACAASURBVHg/5YdztuWhcQWQkyG+QxnsHtPrkyHNEWjw4b9D7gFgefYGPklb0e222KzK28614XMA2vR/dMXowTz501+89Ju8R//yMYMBsNhsHM8v5r212zmYlc/rV3VMO+DujITEH7lbHR0GIP+t3Rd7pV33oa9jUOmY4DOECT5DkJA4WpnB+oI9bCpKpPAs9En89F6M6ETl/97O26+uZNLUOCZM7u/oUASCXsXnJ37jcEWao8NoxFS/kdwSNR8vrZujQ+lwhnrEsnjEQ/yUvY5P01Z0eGXiuVBlqeGt49/y5MBbz8lOndXEvrKkRsd2lR5Ec8pWGis21hfsIMTQsSLJvSIxUl1rIq+ggsqqWixWG14eslBiVFj33D8mEAiaZ3bAOL5MX0nlWTx5UCtUjPYeyMyAsYyq1wvpi8mQ02kQGpsffB7x7lE8efADSjrg6XVHUWwqZ2fJYQDGeCeccfzlowdxNK+QTzbJ4m4Nr8/9stY+5qZJI5mZ0K8Tou1e7C87RoGx1NFhcGXYLK6NmNNpXZp6OgoU9HcNp79rOLdGX0xSRRobChMB2FSYaO+G0xpzAsaJn+9ZItkk9uxMY9JUkVgStJ0lz/7IV6/8yntbniIirn0dzixmK7ePf5yEsf24760bOifAbkBSxQm+zfzL0WHYcVYb+FvMQqb4jXB0KJ2KSqHk0pBpJLhH89zhj88q2d5ZbC8+yIbCvedUOWqRLGwp3sv+siP2Y68kf9xojAIFAQZf7o1pf3fD1uixiRGT2cJvaw7xy+r9HEstwCad3Nc2fYLc3vKp+08+MbRYbSSn5APg4qwjPNhxCsQCgaB59Cotc4Mm8nXGn22+JsI5iJkBY5juN6rbdI/prvRzCeX1YQ/wxMH3SavOcXQ4dtYX7gXalhgBeOyiaVwwWH7y+9v+ZE4UlWGTJMJ9PJg3ZADD+0ib3o31N9eO5KbIeSwMPd/RYfQYFCiId4si3i0KgNujL+FQeSprCnaxoXAv1ZbaJteoFEpmBXTcHuqO5qZF77Lo2vHs3J7C1k2yGK3BoGXeghFce9NkFPX5nOzMEj7/eAP792ZQVlqNt68rF1w0jCuvm9DIXlVVHZfMfJkvf7yXJR+tZ+O6IyBJXHL5aG64bUojW0Cr9u67cwkpR/OprTXx5MPfNfJz1Q0TubHeHoDJaObFp35i68ajqDUqRo2N5p4H5uDscrKDUlvfg6CPU39PYrN2nzbfHY3JZubV5C+6ja5InFsEDw24Hn8Hdpjpavq7hvP28H/xnyNL2FOa7Ohw7LyXsowRngNwVhvO6noXtRP3xd6AhMRV2x4A4IORz6A/ZUuUUqFE1QmNEnpkYiQts4jHXlpOenbbtQhUSiVPvb6CnPxy3F0N/PThHWg0fUOcTyDoScwPnswPWWtb1U0wqHRM8xvJzICxxLqGdWF0PR9fnQcvDbmXf+57s9skR7YXHwTAbLOgUbZtWmpIfvSVJEhzbC0+4FD/lwRPEUmRc0SBggT3aBLco7kjegGbi/bzV/529pYetd9wjPMehGc3Lwl/5/U/ue1v07nulvMAOHwgizf++xsBAe7MnCuL8RmctPj4uvLIUxfj7e3CwX2ZvPLCCqL7yS27R49r3GbxmceWMX1WAldcM56y0mqUqpMVgA22gGbtNdh64dWrMJksXDrnFR59+hLGTjhZSaZRN14D/vTdThZeNY43P7yJwoJyXnzqZ774dCO3/e38Jn5b8yno/vz47ip8g72YeFHnVBaotWr+t/O5TrHdXfj8xO9kdZNWslP9RnJ//6t6VEfBjsJN48wzCXfwUvJSANZ1g1bJpaZKlqav5PboS87JjgIFkc5ylx6NQoNG2fkaUT0uMZKZU8rdj31NRVVdu65TKGDGxDiWLNtGeWUt2xNPMHGUmMQEgu6Gh8aV8/1H81vu5ibnAvTezAuaxKyAsWediRbI5abPDrqT+xNfI78TxG7bS41V/jzfW5bM6PrOG4LWSa/Jc9iWqH71ycibo+Y7xH9vRavUMNVvBFP9RlBoLGN1/g5W5W9nTmD3r0YYPiqSufOH278PDfNmf2IGPy/bZU+MeHm7cMtd0+1jgkK8+OHbHRxPzgWaJkaGjoxg/mWjZHvh3o3OnW7rdHsNtvQGDUqVXLKi1aoxGFoWYYyNC+L6W+XETnikD9NmDOTwgaxW/TbnU9D9WfHxOuZcJzoQnS0pVVn8kL32zAO7gAUhU7klan6f3mqoVCj5Z/9rAFAAa7tBcmRFzkYuDJpIsMH3nOw8P+j+DoqobfSoxIhNknjs5Z/tSREng5ZZ58UzbGAoPp4u3PXYV61eP2pIOEuWyW0Nd+4TiRGBoLuyIGQqv+dusT8xHeoRy/zg8xjjPbBPT34diZfWjecG3cnf977abPm+I9hdktQhiZHUghIWvL2UxKfv7YCouif7So86xK/qlAWYSmj4dBq+Og8Whc1kUdhMR4fSJsIjmmq6Rcf4s3n9yT3itbUmln21na2bjpKfV47NJlFdVceYCc3rAcUPDGnRX4MtoM32zkT/uKBG37u4GaiuMjbrt6N8Crqe/Iwiso/nOzqMHs3i48uwSY7dJnRT5DwAUbVYT4Om3oP187OjkyMWycpHqT/xxDkKsXY1YlUjEAgEAoFAIBAIBAKBoM/SIRUjVeZcKsyZALhpQnDRBJ3hirNjzeZkUtKLAAgP9uK1Jxbi5+3a5utjo0629DmaKrLFAkF3Jdjgy9/6LSTBXa7qCnMKcHBE3Zf8kkrcnPUYdO3fexls8OPumMv475HPOyGy9rO7g8TDKuqMmCzdp4VdZ5Bcme4Qv9P9RxHq1LHt8QQ9H4ul6dNjSZIaVfj995nlpKcVcv/DF9JvQCA6nZo7b/ioRZtaXctL1AZbQJvtnQmDU8vbbE7321E+uwu/fbqBXz9ZR2ZyLhqdmvjRMVzz8EX0HxEJQGVpNVfFPcCo8wfx+NK7m7Wx5de9PH3NO9z54pXMv316s7aBZu038OH/fcvGn3fz2f7/sOLjdfz8ntzxJC+jCBd3J2ZePZEbH19AVXkNV8c9yJBJA3j6m6aVgVtW7AHg6WsXc8cLi7j4jvP57o2VrP52G5lHZW2tjx7/jo8ePynIe+UDcwG4/rHGugjGGhNv3b+ULb/uoaayjsAIX+bdOpULbjgPhaJxBes3r//OJ08ts38/eubgZuNb8uyPAPz66Xo+2fMCHz+57Iz2TUYz3772OwDrfthB3olCLObG89wtTy/ksntmNfHXkazO38nhitRO9XEmFoXNFJUiLaBUKLm//9Xk1hVzpOKEQ2PZVnyQIxUnGOAW0Wk+7kt8nteGPnquZuwKwueUGCkzpbE1/0UK6hoLwPno4xnn9zBeuphzMd+E9dtOlg4/8Y+57UqKgLz1xtvTmeLSarLzu09rI0H348XFf7Bitfx7/fU7txAS4NFpvp5/eyV/bTpCQv8gXn38MtQqUcgFcEEP2FfvaMwWK5f++xOeve0Cpgw7u8/bqX4j2VFyuFsIdmXXFlBoLMNXd25/b1VGUwdF1H05VpXpEL+Xh85wiF9B9yaj/qHVqaQcyyf4/9k76zCrqvWPf05Od/cwwZBDNziUIKCASAkKJhbX9qdXxYt6Lbx2J2KggCjS3d0dM0x3d538/bFnztSpyUOcz/PwMLP32u9ea885e6/9XW8E1VWIOHboKg89PoYevYIAUCrVZGa0rNx0rS3ApD2xWIxIBOo2qBDSlmO4Fvjihd8AWPf9LgaNj2bUXQOpKKti++8HeW7ie7zz97P0HNoZJzcHhk7qw4F1JynOKwXAxbPhHHzb8gPIbKSMnjm4gf36tgG99utTkF3Mz2+vYdeqI4yY2h8AV08n4s+l4uAs5BZzdLFn9MzBbP5lH9kpefgENwzl2rr8IABSmYTRM4T+dBscgW+oF2lxmSx7aw1jZw9l0G29dMcER/npvUYfLlyKWCJm0v0jkcol7PjjEJ89+ysyuYxxcxvOUybMG0Gv4VGUFpbz2uxPTV1+SvLL+PfUD1AqVCbtf/7cr+xcJYSP3fvSZKL6hXHlRAK/vPMP/mE+vPzjAvzDvE2eszVUqqv5MXFtu57DFGN8BjA/dJJF+3CtIxVJeLXrAyw8+T5FylKL9uXX5E38t+dj7WY/tSKrTe21SBgpVaYDsCn1UdRaBeHOE3CRBaNFS4kylaTSnWxJe5xJQd/jLG+7ihGXrgqDDwlwb+D90RycHGzJLyyntLzadGMrVtoZrRY277mARqPl5PkUsnKKCfRzs3S3rFwnnLmaQZVC1Wo7CyNmcLLwMiXK8jboVeu4VJKIl1cfAF5dvRWNVsvb0+tWwB5btsakjbyyinbr37WASqsmvTK3w88b5RTS6kRqVm5MTh1PZO3q4/QZIHgAXDyXxu7tF3jq/ybq2vj5u3HiaAIjRnWhokLBsu/26PU0MYdaW4BJe1KpGP9Ad7ZvPkdYuDB3FIkEDxF3D8cWnbctxmBpLhyOY933QgLNuxaO4+E3Z+r2TX54DPf3/Tdfv/Q7X+z9DwDj7xnBnr+OsXOVkKvvzsfqRNLivFKObTvHsDv64uTm0MB+Y9uG7NeiUqg4vv083xx6HbmtYS+eKQtGs2nZXjYu3cP9/7lLt70ot5Rj284CMOi23jjX/I27D4rQ9QsgtFsAI6aYrkpjYy/ng40vIavxYJow7xbmRb/Ill/3NxFGnN0dcXYXztfYm8QgIvh0x6tG7ZcVVbD1twPcNm8EALOeEb5XvW/pQtrVbLb/fhBXLxej16st+Dttl8WSfgP0cu3M053vttj5ryc8bFx4qet8Xj73pUXzwZwovNwsr5ELJVeRiSR0dhKeJccLzhtsq9aqUWvb1ju4RcLI6fzvAOFLPzV4OY6yhiprb/eHWJ/6AKcKvifG943W97KGwmJhshvk3/IXR6m0ZjXeQmW3NVo14puwnJQV/YhEcFtMd7bvv8yAXiH4+7SfZ4qVG49D55PaxI6D1I67g8fxTfzfbWKvNVwqSeKWGmHkZHLTcsJ7riQiFokwNufUWuj+3lFkVxVYZKIzzDO6w89p5fpg2qxBnD2dwrdf7ADA1lbGrHuGMm5i3Yr886/ewSdLNnLvXZ/j6u7AjDlDmi1MNLYFmGXvhVfu4LMPNvPIvG8BcHax4/5HRjFuYvM+0205Bkuze/VR3c8T74tpsM/Vy4muA8I4uesixXmluHg60WdkV7yDPNj6m1Axrr4wsuvPI6iUasbfM6KJ/ca2Ddmvz8ynJ5h8yQ/tFkjPoZ3Z/Ot+7v33FKRy4ZVmx4pDqGvEqnFzhpq8DqaYsmCMTrQAwVMmqLMfWUltI06bYz8jQSiLG9KlaaqCkC7+aLVa8jIKcPVqnid9cyhVVfBX+u52s28Kd7kzL3e976YsydtSerlGcmdADKvTLFtB6I+UrSzuscCstp/ELgPg2/5vAvDWpa/arV/6aJEwklEh3OzCnSc1EUUAHGV+RDhP4mrJxtb1rhGSmhCD1kx6y2o8RZwcbduiS2ah1Wo4kLea4wWbKFHm8XTUjzjLBLe/s0W7kIlt6Orc+pu3leuTlxfexssLb7N0N6y0kvJKBcs2H2PniTgycouxkUvpEebHvNv6M6Crfs+5gpIK1h+4wL6zCcSn5VNepcDBTk5UsDczRvdidN+GlQ4OnksE4I/tp4hNzSWvWPDweP7zpq6tR757GonY/LCs2/1HsCZ9j8XL914pTdL9vPapebrKRPX5ct4Ubonq1GR7LXuuJJrlWXK9kl2Vb5HzdnU2fM2t3NzYyKW8+uY0o22iuvrz5dKHTNpydLRl28FX28RWLd2jg/h6meHqCN/99kiTbfMevIV5DzYs6drc817LpMfX5dp7sP8rBtsV5wvChUgkYtycYfz6nvC8iT+bQni08GzbtvwA3kEe9Inp2sS+Mdv17dcnqLP+sJbGTH54NG/d/zV7/zmuC5nZtvyATiAYcGvrxdyA8KYe6ja2MpRt4K1prn0XT0F8y0lt+nzOThHC2BqHE7U1q1K3W7SC3TOd5+Asc7DY+a9X5oZMYHfuSfKriy3Wh6MFF3Verqa8Tj/v+1qDeV9tnqrlgz9E0mhFTKVVM+fwc23a1xYJIwqNMBm3k7gbbGMncUepKWtZrwzg7mJPRaWC9KyW5QcpK68mO09wAfP3cTHYbk36aga6D8bfLkDv/sulFylRljDQfbDe/Y05lL+GI/nr6Od+G3tz/miwTyyScCD3T6swYsXKdUqtOPHIkpUkZxUS5O3K8F5hFJVWcuxSCocvJPHve8cyLabpBG3VrtN8t/YwTvY2RAR64uniQGpOEccupXDsUgqvP3gbk4Z207WXSoSVksggLyKDvNh3JoGEjHxG940kqJG3kdluvLW2RRLuDh7Px7HGy563N0nlmWgRkjYayrfjam9n1IaTTfu6E1uaQoVlYoY7ObRPYvWOYE/2l5wu/ItBnvMY7DmPUwWrOVnwJ0pNBQH20cT4PIGzTEjyrNJUsz/3W2JLdqPWKmv2P46LGYnlE8oOcqVkJ5mVl6hQFSIRSXGSeRNk34deblNxleufV9RyOO9njuT9jJPMhwfCf6uxeYiLxZvJrhTyrFWqC5GKbHCVBxDqOIheblOxk+if09Taq2WC/yt0dh5l8PxFinSWJczX/d7JcRCTA98yOe4b3EnrhkSjqfurPb5kDhKp/vute71ny7i5w/jt/XUAbF1+gMeig0m8kEb8uVTueXEyInHdc6fWvjHbje3XIpOb93oy9Pa+ePq7seGH3YyeMZjYU0kkXUpn2hNCmWtj5zUXWwebVttorX2fYE8GjO3JpmV7AcFLJLJ3CHGnk9n62wHGzBqiC2FqD4qVZaxN39du9k1xh/8I+rt3Nd3QShPsJDY8EjaNty8ttVgftGhZm74HgMciphttKxc3LCTgIBXme7aSpvM6GbIm7VtLi4SRWi+RvKoLBtvkVp1v8+o03aP8ScsqIiktn/jkPMJDmqeO7jx4Redt0qd7kMF2GzPXEmQfbFAYSSiLZ2/uLrOFkZMFW7kj4F90dhrQRBjxtgkhrzrdvAFYsQjNe720crPx5k9bAUjOKuSBSYN49M6hiGtEiUvJ2Tz07gqW/LaTQd1CCPBq+PIyc3QfIoO8GBEdhkxa5x76y5bjfLJyLz9vPt5AGBnYLbjB/zmFZSRk5DNxaNcWJ1+tz0jvvnyXsMaiq0KV6mpyqgrxsdUvvD8zfjjBHsZDzhxt23cia2mKlW276GAOzjIH3QTleqagOomzhWvZm1PnnptQdohCRSpzOwnVRTZlvEVC2UHd/sSyw+RXJzEv7EckIv2iW4W6iI3pb5BecbbBdrVWQX51EvnVSZwtWstQzwfo5zHLZD9LlTkoNBXsyv6My8XbmuxXa1VkV8WSXRXLuaIN3Bn0Dp424WZdAytWAALCfDi95xIAvUZ00Rum0Zj6XiG7Vx9lwX9nsXPVYcGbpFG+jVr75tpuCRKpmEn3x7DsrTUkX85gx4pDgIkQmmYuGlwrvPj9wzw/cQkAnz33C2KJGO9AD+5aOI7Zz040cXTr+Cd9L9UayyQ197fz5KGwKRY5943CCK/e9MrszJmiWNON24lt2UK0yfxOt2MvMT9q45dB7xvdP9l/jNH9zaVFUmonx1vp5HgryWW7OVfwM2ptXSJTlbaKswU/kVy2mwinCW3WUYCRg+syV7/31RYqq5RmH5tfWM73f+wHhHvirSNarjzaSewoUZrvklSszMXTRr/IIhKJ0LRx4hgrbYtYfH0+RK20PwkZ+Rw4m8iBs4kE+7jx6NQ6UQSga4gPk4d1R6XWsHZ/0wRSbk52jO4b2UAUAZhza18kYjFJmR0b1mIjljPGZ0CHnlMfSRWZBvc9HDMAV3vjD9VOXm7889S8tu7WNUO5uqrDz3kjiCIAmZWXOJy3jJ6udzDS51942IQCUKhIY1vmErZlLiGh7CA9XCcyyvcpfG27AFCizOJq6f4m9qrVZVSry1iV/JROFPGwCWWg5z2M9XueUT5P0tVlHBKRDI1Wzf7c7ziRv8KMnmrZlP5fLhdvQya2E/rj86TuXy+3KcjEwvegQlXAhvQ3rHMJK81i9MxBup+Xv78erZ449Uo9hQrG3zOC8feMoDivlNN7LrH/nxO6/CP67Buybch+c5kwPwaZjZSdKw+z/58TRPYOIbRbIKHdAvW2d6lJjpqbZtmw0eayb81xMhNzyEzM4euDb7Au62t+OP4W816e2q5JV6vUCtZnWM5b5KGwqW3uFXAzMie4fcs4m6JSXU2lupq9Oafa1O7ckDva1F6LPEZ6ut8DQFblcU7mf83pgh9wkHqhBSpUOWi0KgIchtDdbW5b9pXhAyKICvfhSnw2F+Myeej/fuHhOcMZ1i8cmUx/Mh6tFg6dTOCj73dQUCQkb40Z1JmwVsTi5VXnYdMMtctd7kdGRRzu8qaK+aXiQ/ja3Zxx27kFZew+FMvxs8kAxCfnUlhcgUajxcnRhuAADwb3CWXyrb1wNpITpra07kuPj2fCyO588fMeNu++gFQqZsywLjw+LwaZVEJsYg4f/yAkhrsSn427qwMzJvVl5u3Gs5JLpRKqqgURbsX6E+w+FEt6VhFarRZ/HxdGDIxk9uT+ONqbt0o9/dFvycptmtXb0d6Gzb/8yywbjVHVlCHcuPM8uw/FcjU5l5LSShwcbAgL8mTkkM5MHhtt8HtSy4ff7+CvTafoHx3Cx/+ZgVKlZs2WM+w8cJmUzELKy6txdhJekLqE+3D7mJ7cMijSqM3GlFcq2LDjHMfOJBOfnEtxaSUikQg3F3s83RyI7hbIwF6h9O0RbHJhR6XWGBwzYPa4W8qxSym6n/tFBeoV0SIChXjKyyk5ZtuViMW4O9uTW1SGWqNpVq6Q1jLBdyhr0/d22Pn0kdnKiisyiYRIHw/TDa9TlJq2iW1vDnaSG8MLp0yVSw/XSYz2fQqAMMfB/Bh/D6DlSslOAKLdJjPK50kAIpxG8H3cTLRoSK84R5Tz6Ab2dmULJTmLFILnZ1/3mYzwfpj6vobRTKaf+0z+THmGKnUpB3J/IMxJWNF2kxv2Xk0qP4qHTShTg97FUdp0ztLPfSa/Jz1OpbqYIkU6iWWHCXfq+DLnP/7RfqUYrbQf3QdHMv1JIb/Zn59uJjMph4G3RmPvZEteZhHnDlwhPDqYpz+Z3+C4oZOE5NhObg6s/GQTmUm53LeoaX6ZWvv1bQMm7TcXVy8nRkzpz9bf9lOYU8IsE94T/mHeBET4sHHZHqRyCT7BnlSUVtKlv+Bx1fuWLi3qh0qhIu1qFuUllZSXVKLVainMKebEjgvYO9vi4GJPsJm5U/Rxeu8lXcUbe8eOux9vyTpEqcoyld56uIQzxKOnRc59oxHtGkGUUwhXSpMt2o8t2Ye5zW+IRftgjBYJIxKR8IUcF/AZV4r/JqlsB6U1kwIv256EOY0n0uV2RC1zSDGISASvPTWJR19eTmlZFcnpBbz6/lps5FJCAurcrs9dFvry1OKVXE3Opbikzi3c29OJFx65tYHdk4XHyatuOBE/W3SK/Oq8Jn0oUOSzN3cXXZ27m93vEd4zWZ/+BTnVwofxTNEOcqqEF6qLJQeYHWw8ydiNyE+rDrF01SHUav2VFQqKKigoquD0hVRWrDvBh4umE9nJeH32pLR8vvxlDyvXn9BtW7XhJACzJ/fn6cUrKSmrW2nNzCnm06W7cHK0ZcJIw3/P4pJK/rVICIFKa5TfJj45j/jkPNbvOMfH/5lBaKDplzF3VwcKiipQKNvm5SY1o5AX3xGqiaRkNFwBKS6p5NSFVE5dSGXl+hO8/8o0gv0N5waqJTktn5KyKp5evJLYxIYv9AVFQk6NgycSOHgigYmjepiVPHbrXsFl98PvtlNW0XSVKDOnmMycYs5dyeDwyQSWfXifUXu14zY0ZqDZ424u2QV1uR7+3nuOv/eeM9i2tFz/Kv/B80lsPxZLXGou+SXlVFQpqVaqUKoss/ob6uCHv50nGZVN738dRZaFE8Be66gsIIxYQoxpLzo7j9T97CTzwcs2jNyqeN227i513q72Eldc5QEUKlIpUTb0ZCpUpHKlpC7bv69d1yaiSC0eNqEM9ryP3dmfoUXDyYI/ARjj+4zBfooQMcH/Vb2iSG3f+3nMYn+OUGklvfKsRYQRK9cvD70uxPt36deJtd/t5K8vt6FUKHH3cSWqXyfGzm4aklJbQWX0zMH8880OnNwcdGKJPvv1bQMm7beEKQvGsHPlYaRyKaOmDzLaViwR8/ryf/HtqyvZtvwgFWVVuHs74xvSulLkafHZPDpscYNtcaeTeWX6R4Bw3dZlfd1i+xPvi2H/WmF+O7fbC7rtDs52hPUM5v7XptFtYNuF09UmwFxTkxvCElhDaNqW6UFjeOvijxbtw+WSJFIrsgmyb5p0WB+/JQs5jWYFT0AqaihbFCqKOV10iVHe5qW2MIcWCSO1iEVSurrOoKvrjLbqj0lCAtz5cNF0Xn1/rS6RarVC1eDlLSe/tMH/tQT6ubHk5TtxcW7oElygyGdf3m6yq7J02w7lHzDYBx9bX2YEmV9Hu4fLLdhJHNmb8wdysR27s5fjYyt4icwMfplIp/5m27pRiOzkjVqtwdZGxoBeIQBEdwnAz8cFrUZLcnoBf285TX5hOYXFFSz6YB3LP33AaFjL4ZOJFBSV8+T9o3Cwt+Hb5fvILyznn61nycwpxsHehifmjwRAoVDx+bLdVCtUrFp/wqgw8toH60jPFgSRkYM7M6RfJ1yd7cnJL2XjzvNcuppFXkEZz7y+il8/fQAHO+Mujd++K3hSVVUrKSqp5Lk3/yQ5vWUvglm5JTz2yu8UlQhqvlgkImZIZwb36YSrsx1FJRXsPXKVA8fjSc8qYuGiFfz0wTzcXY0n6cotKOPFt/8iNjGH8BBPbovpTqCfG0UllZy6HZQINwAAIABJREFUIIh6tULHxl3n6dUtgEmjDav6f248ycc/7GywLdDXlcF9w/D1ckaj1ZKTV8rFuEwuXc3k9jHGM8nXH7ehMQPNHndz0dRzD44K9iYy0LAnWqB3XV6M2uNe/noD24/H4mxvy9CeocT0CcfZwRZ7Wzn/W76LssrWuxm3hAHu3fnHgpOhLCOizMdbD+BoI+ehGMuH/FgKqbjjyxVWqi3zWWwP3OUNq0Q5Sr3IJV6X/d7TpqEXp73UlUJFKgpNw1VTQRSpuwf0dL0dY1mpwp2GsTv7MwCSy4+Z7GegQ29dqI8hfGyjdD+XKS0nZlq5vhk+uR/DJxv3nm3MY+/ezWPvmp4LN8f2w2/O5OE3ZzarHwB2ToJX8ZAJvcxKQhoY6csbK5402mb+q3cy/9U79e77YPNLTbaFdg1gc+H3ZvQWnV1z7R/bfo73H/mBEVOE94Uu/cOQ2UjRarSUFJSz7fcDLJrxMUtPvaPzKmktJwuvAJBloSpowz17E+UUYpFz36gM84zGz86TTAsufAHsyjnBvFDz8uL8mbYZgLsCxyGVNJQtqtTV/Ja87toRRixF1whffvpgHj//dYR1287qXX2uj62NjLsm9OHeaYNw1JP9eazPeMb6jNd5iLxy/v+4w38qUU6N3elEOEod8bbxQSxqnjdMuGNfwh37AugqLtzMDO0XzqKnJhIzKBJbG/2xgzNv78d9zy0jI7uYtMxCTl1IpV9P/WVPQfAYeeahMdw1QVi5sLeVseiDdSiUKvYfi2fZh/MJr7cikFtQys+rjxCXlENVtdJgP1IyCnjtqUkAjLulYW6aKeN68cbHG9i+/zK5BWUsW3WIx+fFmHUNbG1k+HrJWhXm8dZnmwRxoEYweufFqQzr33DFYNLonqxYd4LPftpFQVE5n/y4i9efvd2k7XNXMpg4qgcvPT6+gSB1x1hBAOnTPZj3vtoCwJ8bTxkURq4m5fLZT7t1v0skYp5+YDRTxvdqkI+jlvzCcuxNiEv1x21ozECLxt0cvN3qSgz2CPPl3/eONeu4nSfiANh+PJZAb1eWvnw3bk4NBdv3l+/Ud2iH0N+tq0WFkTyF4RxOq4+fZ1jkzT1ZshF3fNWdIkUpKq0aqajjRZm2pnEFFxux8CJlK3EGhEWf+tT+rtE29JrJrGyYN6g2H4khHKWeiEUSNFo1pUphMUelqUYq1u8W72/Xw6i9Wpu1qLQ3jnhlxUpz2PuXIDSOmzvcwj1pHz5a+BPdBobz0vcL9O4PCPfhnQe/IeFcKr1j2qZ6y8ZMwwvEHcH0oNGmG1lpFiJEjPLqx/KULRbtx4G8M2YLI8bQAiWq8tZ3qB4dF7huxYoVK1asWLFixYoVK1asWLFyjdEij5FT+UI8ayenW3GV608cmllxgip1AZ2cbtW7v7U4OdryxLwYHpw1lPNXMrgQl0l+YTnl5dXY2Qkr/27O9nTr7Eef7kEGvQHq42EjrLz42frha+tHhGNnE0e0jJvdWwSEfDHjb+lmtI29nZx77hzEkq+FcqhxiTlGPUYARgysK1k6sE/dZzMs2LOBtwhA1wghCZZWK4RmGMoP0rdHcBNPkVrEIhHPPjyWA8fjqaxSsmHXeRbMHYFU0v6a47nL6bpcGlPG9QJo4jlRy6w7+rFx1znik/PYdegKCwtG4mXC3dLbw4nnFow1GL50+5ie/LbmKGmZhVxNyqGiUqHX0+OXv440yCWzYM5w7rytt8Hzephwg208bkNjhpaNuzkM6lb3eTx2KRWVWmPW3z42tS6n0ag+EU28RVJziiivNF0az0Yu3MIVyrbNRxLtGqHzDFBZoNJFkaLU4L7Sqmq6+LUuFvx6x0bS8Rn6VVo16ZW5hNj7dvi52xIR4iYeIbVITXjiNK6rUev1UcsviQ82uz9VmhIcxfo/z05S43m1mqK/8ocVKzcyFaWVbFi6h+DOfvQfa9rL6npDrdJQmFOCnZEiBBePCuHDLp5OBts0hwJFCUfym1bS6yi6OIfe0GE0i+/6gIPrTvD+tlfpFWP8XaitGelteY+RlIoso3lGqtQKzhRdarDteOF5ZPWe3Wo07Mk5SqCdeblKzKVFwsjZgp8AcLeJNCiM5FWd50rxmnYTRmqxtZHRPzqE/tFt9wUa7DEUF5mr6YZmcjhvDf72nQm2b/rhv1xyiDJVEf3d27a08Y1CfTGjtMx4iUq5TIq3R91DwcFOjo1cSrVCRaegprkfnJ3qHjIVRl5C64st+nB2tGVwn07sOhRLcUklsQnZdItseeZxc9m+/7Lu50mjTU8GBvcJIz45D41Gy8lzKYw3cTO+9ZauuhdvfYhEEB7iSVpmIVqtkJS1sTCiVKnZf6zmgV3z8j9zUvPimBvT3uNuDuEBnsT0EYSZPafi+d/vu3hmZkyD66ZUqTl4Lom+UYE41VQu8nWv+5wmNirJW1ZZzTs/bzfr/EE1eUv2n01k3MAoE63NRy6WEVzzApxQnt5mds2lSFlqMOQw0M2FgvJKPUfdPNgZCL1ob+JKU657YURsNBSoeYJ2tab1lRqMlditLcdrxYqVhiiqFKz9bhcikYidqw5TlFvC8189gMhUKbvrEIlUzOAJvdi9+ih2NdVoug4IRyKVUJhTwomd5zm56yJDb+9Lp+76SxQ3lx3Zx1Br9RdH6AimBpgXkm6l+QTZ+xDmEGCRuV19DuSdZXawfo1ApVVxMP8UZ4vq5vsfXGmYNFaECF87L56MuLdN+9VuOUZkYgcq1ddnZYHxvpPa1N6R/PWMl+tfSZKL7TiY96NVGDFA/ZwwKo3xm7SLU9NJpIO9nGqFCndX+yb7pJK6CbKh6jiAWaWdo8J92HUoFhAq1XSEMHI+NgMAsVhERKjplUXveisJjSu56KNH56blpRvj4VbnfVFV3bRqRVxiDtUKYXvfGm+f1pbObe9xN5f/3C/Uhl9YuJo/d51h54k4ooK9cbCVk1NURkJ6PmWV1ax97yGdMDKqr1Di+Os1B9l/NoEF760kKtib/JJyjl5MIdjHlT6dAzgVa/zBNWloN5ZuOMrGQxdJzMgn1M+dKoWSskoFXz0/vVXjCncUJliWeHiqtRrKVZU4Spt+b+8Z2pul+07w+Ggh2Zat7LpMldUqPGzaTrhvDkcLLjDWZ6BFzn0tIhfbUV8aGeP7rEmvk8bYSSzztzSESmt8AcKKlWsBRbWK1Z9vpby4Av8wb1756VH6jTa/WuT1xovfPcxfX2xj799CLpXdq49RXVmNo6sDoV0D+NeH93Dbvbe02fl255ww3aid8LBxYbinYa9iK61npHdfEhItK4wcL7xoUBhxlNrzTOf70KJlzuHnAPi2/5vY1nu+ikViJO2Q86zdZpRlqkxk4qaT2puRMlUB3rb6PVpc5T6UKi2T8fla4Ep8NgdPJgBwNSmH7NxSiksrqaxSUq1Q6l6qzcGYd4PcxMuT1ogHsquz6c9xfYGgtkJMe5OTJ4QbaDRaRs78sFnHlpabTtJnKqSlMVo9FzGvoEz3c7CfW7PsGaK9x91cnB0EQe77f8/mr91n2XLkMmeuZqBSqfFwcaBXpD+j+kTgVa8iTm3ozDf/N5MvVu/nbHwG5xMy8XJzZPKIHjx8x2B+2XzcpDDi6eLAty/O5Mu/DnApOZu4tFycHWzpEtJ618IwxwDhh+xWm2oRFaoqvcLI7EG9yC0tZ963KwF4KGYAYV7uyKVNH5DBHtfWS2db4W3bNt+l5nKi4DKV6mrsJJbxWLnWcJB6UKSo+44G2EfjJm+bFdu2ovH6udZEuE256vpc0LJyc+HoYs/vVz6wdDc6DFt7G+a8cDtzXmjbBPL6SK3Itqg3wWjv/kiaWeDCSvPo796NHxPXWbQPl0uSTM4nRIjo5CA8U2UiGTJx+4cRmy2MJJftpkyZ0WBbavl+ypSZTdqWq7KJLV6Dn/31WU5xR/ZWVFoV4331Z8xdmvgdXZ27MdhjmFn25GI7SpT5uMubrsCXq4qRijq+woClSUrL570vt3DuSobe/RKJGFu5FCcHW4pLzXObF4uN3Ehb4V0pN8PDoX6bqiply0/WDMorTOegMIQxD5lazMnLY4r6eTJMVZox22Y7j9sQaRVnCLTvZXC/XCph9tg+zB7bx2ybnfzc+d/CyXr3LZgyhAVThgBwsuAvLhZvI9JpBACDPOfo2nUO8uLjp6aafU6z++bQ/l5PxqgwUB527JIfyC0tR6kWQhCeXr7eoI2Lbz/TLn2zNN42lhFGKtRVbMs+ymT/ERY5/7VGgF1P0ivO6n5PrzhzzQkjUlHDSWe5yvhCTHZVbHt2x4oVK9c4u3NPWvT8I7zMn0NZaRmhDn44Se0pVXXMQq4+1FoNZ4riGOxhPCT+7Z7PdlCPBMwWRspV2cSWrKVEkaLbFl+yyWB7Z3kw/T2N1wi/VjmUvx9biZ1BYaRaU8WunO1mCyOhDj3Zl7sSf7tI5DUxwyqN8HK3P3clIQ43rvufPjJzinn05eWU1azeD+wVCsD4mG5Ehfvg7eGke4mOS8zh/ud/tlRXAVAoTXut1PdsqU3+297Y2cpQKFU4Odqy+OnmhX/5eDm3U68aUl9cqapuG8HIUuM+mLuMmSHN81BpK/q6T0MqklOpLumwc3paKFyjlgq1fpf+8T0iO7gn1x6OUnucZQ6UKNu2TJ05/JW2k9t8hTAmeQes3lzLRLmM4Vj+ckDwxDhZ8CddXMY2ESMsiYOsYVJxY8KHRqvmcrF5+Y2sWLFyY7Iv95TFzu1n50mkY5DFzn9+/2X++WobFw5eoSi3BBs7OR5+bvQYJuRwm/V/k/HrVBfCXZRTwtaf93B44ymSLqRSWVqFvbMd4b1CmPzYOIZPbZ6DgFql5p17Pwdg7+ojxEwfzEs/P4GknkdsRUklKz9Yx76/jpKVlIuNnYwuAyOY+dwdAPQeZfqdUoSIHi7hHMo/16z+tTWni2JNCiMdjdnCSDfXWXRznUWZMpO/kmcC0Nv9QXztGit7ImwkrjjLAxG1cTXgyiolqzedZOKoHri7Ns/NH+DEuRQqKhWIxSKjlSzyqvMY42M4aWygXRBXSi8Z3N+Y0T73sjThRT6NfZgAu0hEiMioFBJSKrXV3N/pPfMHcQPww4qDOlHk/hlDeHC2YYFJ1YoV/raioKiCcBO5fXPz60JG3Fw6JoTM092B4tJKqqqUuuTDkg6ohtMc6ud2ScsqahObjcfd3mPOr07iaN4fZFfGsSZ1EQBTgt5AhIg1qYsIchBiYTMqLlCuKmBa8DvEle6jRJHFEK95gCCquMh86e463uB50ivOc6LgT6QiGSXKHIId+jLUa77J/u3I+oTC6jSU2ipCHPrrjkmrOMPB3J91ySaVmiqmB7+HTGzHuaKNXCnehQYNgfbRes/jIbesMKLU6BfSXpjYdnHU1zORjkGcKLxsumEbk11VwJ+pOwCYE3Jbh5//WsJdHkxXl3EAXCzeQqEilXVpixjn9xIOUne9x1Sqi4kr2UMnR0FccpI1t/JM8wiw60mdy6SWuJLdRLveQYB9dIN2WjTszfmSQkVqu/bHihUr1y5ZVfmkVlgofhYYYcHcIr+8uZpf3lwNQETvUHoMi6K8pJL400ls/WUvAA/8d3aDY9Z+vZVf//sXjq72hPYIxsPXlfT4bE7vusDpXRd44cfHALj1HtNelhq1hnfnf8ne1UcAGDVrKC/+9DjienPcgswinr/1TdJiM/EP92HwxD4U5ZVwetcFTmwTRI4nP3+ASQ+PMXm+aNcIiwsjF0sSTbapUAtRA6tSN3O5JEH3e30+6fNqm/Wp2TlGHGV+uMpDAXCRh+BtZ9i1vK05fDKBr3/dx3e/H2D25P48dk/zJshb915kw06h/NRXb91Nzy4BetspNNXYGMkGbyOxpdLAaqY+PGwCeCTyU04UbCarMgHQ0stN+ND2d5+Ai+zmKj156rww8ZJKxNwzbZDRtlm5HbdCboirSTkM6GVcGbmSUPcgiQhp34luLdFdAolPzkOpUnMhVghpi+6q/zNtKaLCfJBKxKjUGk6cE7zN1GpNq8SMxuNu7zF72IQy3v8FMuIvMDXozSb7a0Ph7gh8Tbeti/NoViY/w2CvexEhIrn8BDNC/mfyXEWKDO4N+waA3xP/RReX0bjLja+ejPR5AolIihYN31+9h6Fe89CiZUvG/5gV+hGO0obJg4sUGVwu3smMkPcBEatTXiS78go+dg2r2thKhHE5SO0oV3V8FRhLZsS/HujsFGIRYQRgRargVTDIo4cuSe/NyigfwTM2vzqJ7KorpJSfZGn8HILs++JhE4pMbItSW02ZMpf86kTyqpMALX52wqpeewsjTjIfIpyExYerpfvRomV1yvNEuYzB2yYCmdiOEmUmcaV7KVKkE2jfm4zK82i05uf3smLFyo3BYQuW6AUY7mUZYeTwhpP88uZqHN0ceP3P5+g5ootun1ajJeliGgDOHo4Njpvy2DjCokMYPLEP0np5Dld9uJ7vXlrOqg+EUF9DwkhtFSWNWsN7933JnlWHGDNnOAAv/PBoA1EE4MNHvyUtNpO7X5rCfYtnIhILx8edTOTZUa8D8MXTP9F3bM8Gni366OFivOJmR5BYlo5CozTqffpN/AoAThddYoRnf72559qSFiVfDXMSVj3tJB4mWrYtp2o+mGq1BjczEmI2Zlj/cJ0wsv9YvEFhxFnmTGaV4cRD2VVZOEodDe7Xh5PUnZHec0w3vAmorBLCiGQyidGEqQA79ltm4l+fXYdiuXuKYXe44pJKjp5OAgQPiYjQjhG6xgzvwt9bTgPw+1ohU/m1JozY2sgY2DuUgycSKCgS3P7Xbj/LneNb/vBrPG5LjznAvqnbokQkJcxxCMllx7GVOBFk39usXELu8iBdiVpPm1CKFRlGhRGVVsHurC9RaqqQiGVUq8vRaDWUqwqwlTg1EUUAChQpFCkyWJ3ykm6bQmNY+HCXO1tEGFFp1cTn5BPo7oKN9OarPGOKKKdgi51bUePN8+bFH/is7ws4tfNE5VpGWlM6eXrwh+zM/phLxdtRa1UklR8lqfyo3mNEiJF0YBjSGF8hRrtYmUluVTxaNFwu3sZltjVo52vXldsDFrMy+UkK6oVNW7Fi5ebgaMEFi5y39hkSYSGhfWWNgLHg3bkNRBEAkVhEpx7652EuXs56w2WmPTmBH19dQaqBPIq12NjJ0Wq0vP/g1+xacZBx827huW8f0Z23PsmX0jm66TQBEb7M/8+MBvsj+3Zi3HyhxPG6r7exZdke7ls8w+i5Q+x9EdckudVYaCFKpVUTW5pCDxfDURynCi8C8EzU/fRx7drufWrRsm0Pt3vo4XYP3nbRphu3IbH1VuUH9+3U7OPrCyEX4pomja0lyqkbR/IPkV6Z1mRfdlUWh/MPEOXU/n+cGxU/HxdACI26aOTvsGbLGXYftnwiuItxmfy9+TR/bz7dZJ9Gq+XD73fo8mfcPqZnh4Wz9O4WqPNk2Xf0KvuOXuWrX/YaTTCak1fK4ZOmXdfaknunDUJU7/7+2dLdbN1rOBRNqVITn5xncH/jcZsaM7R+3CKRGJW2Wm9FBxFivWGD0W6TuFKym9iSPfRyMy+TfL4iGS0atGjJq07EVW5c9EktP02VppQJAS9xi/cCtAjXwUHqRqW6RE+FCS3u8mCcZN5MC36Hu4Lf486gtwh0MOz5Z2uhCiRqrYYnf13Hko17G2xf+OtaTqcYvm/cLPR0jUDaDqXqmkN2VQGvnvvKIsLZtYZUbMM4vxeZ2+lb+rjfhZdtBLYSJ0SIkYptcJUHEOY4lFu8H+OBiOW4y4Nxl3eMuGUrccZW4syskM8Y6bOQAPtobCXOiEUS7CQuBNhHM9r3aWaGfIKNxBF3G8uJblasWLEMVWoF54quWuTcPV0j6OkaoVsY6kgUVUouH4lDJBYRM2Nwm9iUSCW4ejmjVql1//Rh72zHx49/z47l+7nt/pE89+0jiMSiJqIIwKmahf1eMd2aeJIAdOoRpBNwrp4yPd+ViaX42rrja6s/7LOjuFJqXIRXadWotGo8Oyi8+7pahsvMKQaEVeiQgOZ7q7i52OPsaEtJWRUZRvIdTPC7nROFR3n70mKGeowgwC4QsUhMRmU6+/P2oNFqmODbvKSPV0tPkFkVr0u62phRPvc0y971zJhhXbgSL4hcLy/5h/l3CTeiyE7eSCRiUjIK2LrnIkdOJ9G9sx+xCTkoDdxU2hu5TIqXhyMffCe4jh86lciIARG4u9qTV1DGhp3ndeKOr5cz904z76aqVmsoq6imolKBUimMTaPVkp5VhIN9TQiDnQ0yExVxXntqEg+/+Ksu5Oi3NUfZtv8SwwdEEODjikQiorxCQUZ2ERfjskhMzWPEwIgWCYstpWeXAO6fMZQfVx4EhGS2b3yygd/WHGVg71C8PZxQKFXkF5aTllnIyfOpRHby5qu37jZos/64DY0ZaLNxixDR2SmG3xMX4izz5fbARSaPsZO4YCdxRovWbHd5W7ETG9PfpkSZQ6jjQNzkgSg1lWzP+oT86iTUNe7tBdUpDPO+H1+7KI7mLWdN6qs4SN3xsgkDQCyScqvfM6xPe1O3Mq3Rqpgc+Aaucn+i3SbxZ/KLiEVitFoNU4P+q1v5boyNBRNsZhSV4ufi1GDbzovxTO5tFabtJbb0dI3gVOEVi/YjtjSFl899yes9FuAqczJ9gIWI8XmcGJ/H9e4b7/9vxvv/2+Cx04LeN/s8njaduMX7sWb3r5bBnvMY7DnP7Pau8gCe6mJewlSJSM6eTW4s3xgICCuz44d1ZcFjExq0mxSw2OzztxePvbWSuORctn/7hKW7YsXKTcHFkgRUWsvMtaMtGNZRlFuMSqnG3dcVO0fDaRQMcWzLGfauPkLC2WQKs4qpLK+iulKBSmE6HPGvTzex6cddiCVipi68Ta8gUktumlBRbOMPO9n4w06jdssKzUvMHmzvC0BGpeHFyPYmqdy4V80gD8EJY3/eCe4Obv9y1a0SRspV2WRUHKVcmaV3JRWgj8eC1pyiAaVlQsJOXy/nBivQzcHd1YGSsiqjJWB9bf34V+RzLEv6nj25DT98bnJ35oU+QKC9+Ssq+3P/ZFfOr/jYhJJdnYSPTSiFyixAyALf121cywZznTJjYl+OnErkxLkU8grKdKJDY3p1DWTJK9N45vVVRj1L2pNukb688q8JPP36KgAOHo/n4PH4Ju28PZ346LUZ2NkafonUaLRMffhrKioVeiu0VFQqmPXE9w22yaQSHOxteOfFKXpDv9xc7Pn23bks/mgDACfPp5CTV8pfmwxnFZdKO36V+YFZQ3GqeeB8/eteqhUq4pNziU/ObZG9+uM2Z8zQ+nGP8m06QdeXc6Q+Zap8ernpL8erDyeZJxMDXmmwTSa2Y4L/SwaOgFmhH+vdHuLQjxCHfnr3dXO5lW4uhhNM10cutqx+rtJYc40YYpB7d4sLIyCII0+e/B+Luj1IpAVDfKyY5t7bBzB6YGey80t55TPDpa6tWLFyc3HWQt4iANGulqs2p9XUvL82871Sq9Hy1txP2bv6CI5uDgwc35uhd/THyd0BO0dbvnz2Z8qLjZfD3fjDTgZP6svhDSdZfNcHfHbwv7h46l9gqO1nRO9QOvU0/pz1D/Mxawy1woglc8skmhBGeroI+e++S1jBheI4IpxCsG20kDc7uHnOCsZo0Yw3u/IMADsynkep0a9KiRDjZhPWpsKIpmaCLDaiqJlCKhXcj0x5IEQ5deG/Pd4jsTyBnGrBu8HTxoswhwgkzXRfPlm4hcn+/6KX2xjevzSXBREfo9YKL8Z/p32Em9y3BSO5fpHJJHy4aDr/bD3D1n2XSEwRlMpqhVCCNSzYkzHDunD72J6IRSK6d/azmDAS3TUAP28Xln0oVO1Yuf4kuw5dIS2zEK0WAnxdiBnUmVmT++NgZzyHhFar1eXZMBelSk1RSUWDcsCNcXd14NPXhUpRx84ks23fJc5eTie/sAyFUo29nRw/bxe6hPswuE8nhvQLa1Yf2ooZk/oCgsfQuu1nOXY2mZT0fEpKq7CRS3Fzscfb05mBvUOIGdTZpL3acRsaM2CxcV8s3saZwnUE2PckwP7aKkXWXCxZkjXS14MVR8/SI9CXSB8P5BLh3lteraCw3HT4hpuDXXt30aIM8+zFtwlrLBYfXJ/c6iKeO/MJ80InMi1glC522cq1hZuzPW7O9oT4W9Z92ooVK9cW54otI4w4Se0JdfCzyLkBXL2cEUvEFOWUUF1RjY29eeHD+/4+yt7VR/AP8+GTfa/j4uXcYP8XzywzaePFpY8z+u5h/PDK76x4fx1vzPqI9zYLi2PSRh7jngHCPbvLwAie/PwBs/poilphxJKkVGSh0WoMzhn+SRcWz71tPChVletyjtSnLYUR68zFihUrVqxYsWLFihUrVqxYsXLT0iKPkTMFP+p+vsX3DTxtu/J30ixG+b+LXOxAXMkGShTJ3BrwSZt1FMDZyZaCogqKSlqe6K2sXAjHcTBDERSLJIQ7RhLu2DoXr1JlAUEO3YCaJI4aBVKxsKI9ynsuvyQtYqDHHa06x/WGRCJm2oQ+TJvQx2Tbpx4YzVMPjDa4/6XHx/PS4+P17lv7g/6YcoDunf3Yv/p5s2za2gir5vPuGsS8u4yXGDaERCI2eL62YkCvEJOlhY3x7ENjePYh0/XPW9oehMo986cPZv70tkly1doxtwfNCVWpJcC+xzXpXWLJBJ8Lxwxh4a9rWbD0rwbbX1m91azjL779THt065rB08aVAW5dOWKhSgKNUWpU/JCwlj05J1kYOZMop2vre2nFihUrVppSrVEQayIJZnsR7hhokaSrtdjY2xDZtxNXjsWzf80xXblcUyScTQZg2NQBTbxFMuKzqTDjXdXD3w2AB96cTfLFdA5vOMnnTy4F4OmvHmrQtu8YYX54aud5VEp1E4+SluBeVr1QAAAgAElEQVRp0zEJTY2h1KjIqirA365pFUWAT/q82qH9aZEwkl8llFCNdJlMJ6exAEjENthJ3PC07Y6PXR+2pT/NqfxvGOjVdhNTDzdHCooqKCgqJ6+gDE/35pXMLS2rIjtPSFJpbrnfUlUpZcoSXOSu2Escmt1nAAepC2XKAtzlfrjKvMioukqwvSCUyCV2lKuKW2TXihUrVm5kbonqxLqn57P1fByZRaVUKZWsOXmRweHBBLg5mzZwEzDBf9g1I4zUcrUsjWdOfcQo737MC52Ej4Wz3lu5/rDki5IVKzcbcaWpFku8Gurgb5Hz1mf6M5N4a86nfP3CrwR29iOqf8PysWmxQji/q7cLjq7C+6N3kPAin3I5vUHb8uIKPnnih2adXyQW8e9fFvL0Lf/RJVYN7R7I1IW36dqEdg9i6B39OLjuBF89u4wFS+7Bpl4If22y16NbzhA9oquun8Zwk18bCdMzq/IMCiMdTYuEEZW2CgAHaV2lBZnYnmp1ie73IIcRnCtc1qbCSI/O/sQl5gCwZe9F5k4d2Kzjdx2KRVuTY6drpPG4qrjSK/yR+iupFYKCOjdkPjFeo6nWVLEiZTlDPIcR6Rhl1nlDHHoQW3qMYIfudHYayPr0z+nvPhGAhLJTeNtak9VZubbYERvP1bwCHhnatD57Y06nZ/LD4RN8dpf+bNFHktMYFGKZ2vRWrn9CPFx5OKbuc7jpbCyzB0UzroflkrVdSwx074aPrTvZVY1LM1sWLVp25hxnb+4pJvoPY1aQ4EHlLr8+Ba207CKmP/cjP705lyVLd5CYkc/cif2ZNkYodf3ix2tJSMtj3JAuvHD/GMQ1GeL3n0xg4/6LXE7MJrewDFsbGV06efPgnUMA6B3VMKl2lULF8o3H2XboCln5JYhFIrzcHOnfPZh5dwjfA2/3usmsMfuNbbeE9rRfXqngyxX72HUsDoCyCgURwZ48NnM4NvKm09NqhYpf1h9j68HLZOaV6Cq4DeoRwoK7hhLg03D109C1BHTXsyOvpRUr1yqW8hYB6GTB/CK1xEwfzOWjV1n98UaeHPYaUQPC8evkTXlJBRlXs0mryXP41bF3cHQVPCGHTenPT4tXcmTjKZ4b8wYRvUMpzC7m1M7zBET40mN4F87vv2x2H+wcbXnj7+dZOFSoevj1C78S3CWAvmN76to8990j5E16l3XfbGf/mmOE9wrB3smOvIxCki+mAYIw80vcJ2YKI9fG8zirMg/cjLc5WXiBhPJUqtVNi1fMDWm7qIsWCSP2Ui8AypXZum0OUm8KFfEEOAgPe5nYjip123pCDO7bib+3nAbgt7+PMnpoFH7eLmYdW1hcwdKacqEAA3uHGmybWJ7AR7FLkIqldHPuwcWSumy9NmJbUiuSqcqpNFsYifGejVwsJAEc7DmV7KpEtmf/BICbzJcpgU+ZZceKlY5iTOdwxnQON93QDD7ec5Df581sE1tWrHg7N89T8EZHhIjZweP4JPYPS3dFLyqtmrXpe9mceQiA2/yGMD1wDF7XgAtvS1j81SbGDOqMXCbh+78OceSc4E7dJdQbP09n/t55luF9wxjWW0j2/Num4xSVVBLTPwIfDyey80tZu/scz/3vbwCWvzsfH4+6l/M3vt7MnhNXuSOmB1MDelJeqRDK1h65wiPThzbpjzH7jW23hPayr9Fqef6DNZy6nEZMP6FUZ3RnfzJyi3nxo7W4OjVMnKxSa3jqvdWcvpLOqAGRTB7Vk/yaZOYb9l3g4Jkkvn1tFp0CPHTHGLqWgN7raWqsQKuv5/VIXl4p27Zd4OTJJJJT8imtqeqoUmmwtZXh6elEUJA70T2DGDQonKCg5nmIabVw4GAs+/bFcvFiOoWF5ajVGlxdHegSJbw0jxjRmVGjuiIysyTltu2CF90776wD4N13ZzJwgPCdLCqqYMuWc+zdd4Xs7GJKSqpwdbXHx0d4SezTJ4TRo7oRGtpwBXvL1nO8955QAdDV1Z6VKxbqCjqYw+Yt51iypO54wKQNfdcGaHB9mntt9BFXltriY1tLp2vAYwTgkSX30G9sNOu/2calo1e5eioRW0dbPP3dmfaUsJjtE1z3mXDxcuZ/2xfx46sruHQkjstH4/H0d2P8fSO555VprPpwfbOEEQCfEC/+s+JpAP7vtrf575xP+PTAmwRGCt8DJ3dHPtr9HzZ8t4NdKw5y4VAsKoUadx8Xug8VihYMmzIADz8TKkMNTlLhcygVSSzmMQSQWZVvcN/qtC0ALE9ZT4i9P8kVGYTaB5BVlYdaq+ZW32Ft2pf6wojZ3ygPG0EQyKg4otvmbRvNpaJV+NsPxkHqRXzppgYeJW3BkH5hBPm7kZpRSElZFQsXrWDRkxPo3T3I6HGxCdm8/vEGcgvKAPB0d2T0UMOixrqMv3GWufBKt8U4SZ1ZcHx+g/2dnbpwsui42f12l9d96eViW2YE/9vsY61YaQ8WrFjDkNAgTqQJZbJyS8v5cc40HORyfjt+htVnLzA0NJjnR9fFWr63Yy/pxSWkFQmeYYUVlbw2fhRu9nbkl1fw5F/rySktx9/FiQ+mTiQuN59vDhzlQmY2C1as0dn5euYU3WqqFSvNZd6wPoR6mvfQv1m41WcQK1OFzO2ZlXkW7o1+FBphlWdt+l42ZhxgpHc/pgeNIeQayIrfHPp3D+bhu4YyemAec//9s64a2XPzR1NRpWDroctcSsjWCSMfPndnkzLu3cJ8WfSF8IJ05Fwyk0fW5RY6dj6ZQT1DeOmBsQ2O0Wi1eu+bxuw3tt0S2sv+/pMJnLqcxu23dOfVBQ1zhMX0j+DJd1fjWC8X3F/bz3D6SjqPzRzO/MkNvYVnjuvD7Bd/4u3vt/Hdf2brthu6lqD/epoaK9Dq63m9sXLVUX78cS8KA5XxysurKS+vJjk5j/37Y/nyqx3Mnzec+fPNy9OQkpLP2++sIzY2q8m+7OxisrOFBdY9ey+zfPkhFi++k8DA5ofm5eWVAnDo0FXeeXc9ZWVVTfbXtrlwIR1vL+cmwsjImC589tl2KiqqKSqq4MiReIYNM99zceuWc7qfx40TvACMiSLGrg3UXZ/WXhuA2NLkFh3XWkSICHa4dp4B/cdF039ctNntg7sEsPjPZ/Xuu3fRXdy76C69+xavfs6gzR7DuwCwsexnvftlNjKmLrytQZhNa3GVO5FXXdRm9ppLTrVhj9dt2QcAeCJiLqO9B3Pvkf/jg94vodSo+CRuGb62bRuC0yKPkXDnCQBcKPwdlaYSqdiOKNdpxBb/w7qUebp2/TyfaJte1iAWiXh+wa088/oqNFot2XklLHxtBVHhPvSPDiHAxxV7OzlV1cIELCu3hFPnUzlzKa2BnSfvH4VMajhpTXxZHKO9x+Ek1e9i5Cp3o1hhuQ+QFSttgVwq5fO7mrqfze3fC0dbOXE5dQquUq1mV1wimx+dT3GVMKGY9+ufjIoM43R6Jpklpfw09y7kEglzfl7J1dx8Ont5sGTyeMZ+mcG3s6Z22Lis3NjMHdLb0l245pCIxNwbIjyXl1z+xcK9MY1Kq2Z79lG2Zx+ln1sX7gwcRV+3qOsir0StR4JfTbK9LqE+un32tnLsbGWUVyp02xq/aAN0C6s7JiuvpMG+7hF+HLuQwu+bTnBHTA+dOGBITDZmv7HtltBe9g+fSwLQhSLVZ2CPEDzdHHVzORA8PGRSCbNv69ukvZ+XM2MGdmbj/otk5pbo/jaGriXov57tfS2vN/755yRff71T97udnZyIcG9c3YR8e1qNloLCcpKS8qioqNa169cv1Cz7V65k8n8vrqC0tE6kCAn2wD/ADZFIRFpaASkpdfOQhMRcnlj4M598fE8T0cIUeXllHDkSz6LXVqPRCDH1rq72uLk5UF5WTV5+qW47wKBBTT1mbWxkjBrVlQ0bBM/1LVvOmS2MZGUVc+ZsXbjKhAnGX76NXRugyfVpzbWpVFeTWWl4xb498bJ1w0YsN93QSrviLHWwqDBSqCg1uK9AIYijXZ2F76RYJEKhUSIXy7g7+HYWX/iMSX4j26wvLRJGghyGN/gfwFkWxLjAz7hY+AcaVATaDyHSZXLb9LIe/XoG8/SDo/n4h51oahKGXInP5kp8tokjBe6fMcSotwiASqvCVmJrcH+VuhKpuOkDtKUsS3yZ+Z3ebjN7VqyYQ/8g82OmZRIJg0ODWLh6nW7b/IF1FYW6+nohlwhio4eDPeUKRRMbVqxYaT9GevcDYGPmQc4Xx1u4N+ZzovAyJwovE2TvwxT/WxjjMxBbybU7UbaveXmWSoSV3to8F7VIxOIGL1ipWYWs3n6Gs7EZ5BSUUl6poFpZt/peO4+p5dUF41mydDuf/LaHr1cdYETfcO4cHU2/bvo9Y43Zb2y7JbSX/eya1Xl/L/3h0H6eTiSm160ipmcX4+3uqDf3CEBwTXWHlKxCnTBi6FoCeq9ne1/L6wmNRsvPvxzQ/T5nzhDm3TsMuZ7rr9VqiY3N5sDBWOKv5tCjh+mcYqWlVfxn8d+6F/8uXfx4/vmJhHXyatAuLk7wlnjr7XWkpORTWlrF4tf/5ttv7tfbF0OcP5/Gn38eQ6uFqVP6Mu2uAQQG1HkeKpVqjh9PBODixXS8vPSHTE2cEK0TRg4fuUpxcSUuLnZ629Zn67bzuhyH3boFEBLsYbCtudcGhOvT2muTUpGFFst8vr1trN6f1wIycYvkgDajUGFYeHaWOta0KcbP1gtvG3fiy1Lo6hyOncSWYqVhUaUltOmV8LLtTozfm21pUi/TJvQhwNeVj77fQVqWeQqXp7sjC+ePZGyNi5Ix/Gz9iSu9wnjfiU32adFyrvgMIfZtV4YwteJSm9myYsVcmhuPml9ewXMjh9PJo+mDTCLS7w4qEomoUqkMuoFbsWKlbaj1tniq82weP/EeSo1+1/drldSKbD6/uoqlSesZ4zOA2/2GE2TvY/rADqbxfdPYfe381UwWvr0KJwdbZo7rQ0SwJ86OthQWV/L8h2v0HuPp6sCSZ6aQnFHA+r0X2LT/ItsPX2Fk/wjeflLw8BOLRS22by7nrwrJBtvLfu2LmEhs/nPBqDZRs6/+n8PQtQR017MjruX1SF5+qS6fhZ2dnAcfiMHQR10kEhEV5UtUlPkhEb8tP0ROjvAyFBzswQf/uxs7u6aCaGRNoYT3l8zm/ge+o6JCQUpKPlu2nOOOO/o0aW+I48cTEYngtUVTiYlp+h4gk0kYMkTIdVP7vz66dvUnNNSTpKQ8VCoNO3ZcYNq0/ibPv3VrXRiNKW8Rc68NCNentdcmpUJ/qE5HcL3mmrrRsLQwUmBEGOnuInhlHS84TzfnCAa49+SLq78xwe8WThddIsi+bZP3tuhKaNEAkF5+mPzqSyjU5bptjRno9XTLe2eEQX06sfyzB9l/7CpHTidxKS6TguIKyiuqde6QLk72RIX7MKBXCKOHRCEzs+bzLV6j+TV5KatS/yDGaxQAGq2GjMp0NmSuJak8kUfD/2Xw+JSKi2aPQ6NVo7FgwhsrVuqj1mh4ad1W4vMLKKuuJqOkhH+NGIK3kwMarZbXNm1HXCOCVCqVLJlsPMZRLBIxoWtnpi/9nQAXYRXPUPUaK1astJ5AO29mB4/jl6SNlu5KiyhXVbI2fS9r0/cS7RrBRD8hsdowz15IReY9w68Vft90giqFiu8W30lkcN1q76lG4b36CPF354nZI3hkxjC++GMfv286wZaDwiLKhOHdWm3fnL4D7WbftyaJaUZuMS6OTT10s/IargL+P3vnHRbVlffxz/QZGHoHQapYEHuPXaNo1CSaxBQTY3qvu5u+yb6b3nvfdI3pGruxt9grKKKI9N5nYJj2/nFxABn6yIDeT548ztx77jm/OUw593t+JSzYi6Mns6muMaG2sxuenlMCQI+Axjda588lYJvPzpjL7ohcVvdZq6qqISenlOBgx9zEGgxGm9cFwKJbxzV5438OPz83pk6NY9myAwCsXHW4TTf/ADMSBtgVRdpKQkI8H38shBitXXu0RWHk6NEMsrOFTVy1WsHECX2abOuMucnQt87j/kLgK3qMdAmcLYxUmQ0YLSa7dswPFZwUNLWRHLODJ3NGl8W3aX8QqPblgZgFDrWlXTPxd/4bAJwsE1R0uVSDFPsLlgsljICwazJuRAzjRji2bOM4vwlkVWWwPm816/NWA7AkvS5ue1rgDAZ7Nf1F+HXqEw61R0TE0TSV80MmlfL6nMZix1e7DzA6Iowbh9TFg7+5aQcHM7O5Kr5vA7HjfOHjuWkTHWS1iIhIa5gfOpWDJcndKqTGHkdKT3Gk9BQA7gpXpgYMZ1rgqC7pSWIPs1nYMKpfEhZgxdZj9ppjNlswWywoFXVLM7lMypSRvViyej8FJZUd6r89tl+o/of3D+e3DUf4fcNh+tx+eYNz+5MyKCipbJATZProPhw8nsmPq/ezcM6IBu1zCsrZsOckfaMCbaE5zc0l0Gg+L+Rcdke8vV1tnhEATzyxlEcemc6gQR33lj6WmIVOJ+QkUankzXpo1GdAfJjt5j8lJQ+93oBLvfdIS8ye0zg/TXuYOiWOzz/fjMlkIeVUHqmp+QBERtovOLF2bd17aML43ri4NC10OGNu0p0ojIgeI10DpcS5wgiAzlyFp7RxCFuQpuHnSi1T8a/ed1wwO9o1E2cq1gMQ4TaVUf7/QiFtuVZyd+P6sAUM8x7B3uLd5FXnYsFCgCqQET6jiNb2avH6h2K/QELLZbwsVjPvnbxwf2CRrsU9I58h9aiQgOs/vzzKiITukUhyYkwEz63awLbTaZgswgLSS6Ph7jHDnGyZiIjI+UglUp7ss5D7D7zWbFKz7kS5UcevmZv4NXMTfd0jmRY4grF+g9DIWn9j1NmMHhjB5n2nePq9FSSM7UtVdQ1b959GX11jC+GoT1GZjuv++TWjB0QQEeKDh1ZNQYmONTuOo1LKmTAspkP9G2pMZOSWUFlVQ2GtKJBfVMHfR9LQuqhw16oJC/Sy9Q20qf+2MG5IFANiQ1i++RilteVfB8b2IL+4gtXbk4gI8WkgXMwaH8fmfaf45OcdJKflExcdRHG5HoAVW46hkMt48raprZpLoNF8tnUuLwXuu28KTz75EyaThcysEh57fAlRUf7MSBA2SCZO7GMrO9sWjh/Ptj0OC/VptTe3j29dqXar1UpuXrndvBv2UKsVREc5plKmp6cLo0bFsG2bEJZ1Tvi4555JjdoaDCY2b6kr2Zowo3Gy4fo4Y26yqwpa1e5C4Cd6jHQJnO0xAqA3GfBUOL8certmwksplKFTyTwuSlHkHNHaXq0SQc5HJXPBQ9H6L2C5pOsmmhMRAQj39uLbm+Y524xLEovVQo3FRI3FiKG25GmNxWj732Cu97jev8Zzz83CNQ2O2WljsDTuB+h2uSpEBLyV7jzReyFPHf0Qs9V+qGt3Jak8laTyVD45/Rtj/QYyNWAE/Twiu1xVm9kT+lOuM/D7xiO88uV6PNw0TBwWwz3XjuGu/yxt1N5dq+HyUb05cDyTbQdSsVgs+Hq6Mqh3CAuuGGYTLdrbf+LpHO598ecGxw6eyOTgCSFcxNvDhVUf3m3rG2hT/21BKpHw5mNX8tHSbWzaK3gF7TqSRq8wf15+aBb7kzJYuvZgXXuphNcfncP3K/eyamsS2w6ctnmUDIvryZ3zRjeYn+bmEmg0n22dy0uBIYPDeeP163nzrdVkZAiJcE+fzuf9D4TN0Y8+3sDwYZEkJMQzZkxMq/OWFRfVCV4pp/KYNPmVdtlXUV7V6rZenq5tzqvWHAnT423CyF8bEgG4884JyGQNN0S3bU+2Vezp0cOb/i0kpnXG3BQYSto1hiN4IfFzp40t0rXQm6vtHn/o4H9bvPbdQc84zI6WXRpERERERERERERERERERERELlIkVqstz7c9KdVuDvAqs6Acb85+EoXUFW91LEqpq93QkX5eNzjKVoeTU5WFr8ofhQNL7wIYLHpUbfCkWZ3zKQlBd7W6fZouh3v2t09F7ii3R85hbo/G7oIiraO7htKItB2jxUSpsZJSYwWlNRWUGiuoNFVRadRTaRZ2c3SmKnSmKqrNNVRbaoR/zQYMlhqbJ4jpEk3O/Fy/2xnl09/ZZnR71uft5q3kxc4244ITqPZhSsBwJgcMI1DddCnMi4F8/SZ0NaeI8GxdGG5x9R4AvNXDO9yXSMfpbms4s9nCxk3H+e23vSQn269gEhTkyaJbxzF5ct8W+3v55T9Z/1dim2ywx+uvz2fI4HC75871//LLfwIQGurNN1/f2eExz2GxWJl//UcU1ksS/OJ/5zXKCfKPf/7I/v1pANxxxwSunz+y2X47Y27qU2asZP6upzs8nohIR3l9wIPEeUQ1Ov5j+spGx6otBs7qsjlRkcqdkdcx0X9EozYtcL7mYdM72hVKk1z6OwD51UL5qSz930227crCyMen36e3e19uCLu5wfGPTr3L9MCZRGpbl/TofNoiigBtEkVEREScT6VJT05VIdnVheRUCcnp8g0lFBpKbf9XmPROtlJEBKYGjEBvquaT078525QLSm51Ed+fXc0PZ9fQz0MI950cMIyxvgNxlWucbJ1j8XeZCC6tT2p9quQ9AIYHfd/hvkQuPWQyKVOn9GPqlH6knilg3Vph7b9hYxJFtaEfOTmlvPjScnb9fYqnnpzVbF4Wdb0qK35+bsT1az68pCm8vVzbdZ0jkEolXH55HIsX77IdW7P2aANhpKCgggMHzta1nxrXYr+dPTf51cXt6l9ExNE0FbY9P2xmk9f8lrmOQ6XH2yOMNEm7hJHEUmH3KUAzgBF+j6NVBCHtAhlt20pRTSHeysY7S4dKDzDCZ7QTLBIREelKlBorSK3MJl2fy1l9Dum6PDL0uaLoIdKtmBMyHpVUyfunfsJykeUbOR8rVls1nmNlp/n41K8M9+7HpIChDPPu26klfzMrfqbalEu01wMAnCx5Gxd5GD3c5pJU+DwAOuNZzFY9vprLbO0O5N2Dt3oEpYaDGEwFDAn8HLnUlfRyYe2VVfkHPuqR9PJ+tN5YP5FTuRorZrzVw4j2eoDKmhRSyz6n3JBk6xdgUMCHSJCSXr642b6ABv0BpJZ+RlHVLsCCRhFKnG/L8d8iFw+REX7cfbfgcXLHHRPYuTOF77/fScopobLJxo1JREX5N+sZ4VUvYWtoqA/PPjvnwhp9gUiYHs+SJbs453e/a9cpKiqqcXMTyopu2JjIOaf8ESOi8PHRNtWVjc6em3wn5hcREamPuR3e0SN8BvBz5hqH2tEuNcNTGQ5AoGYIXqrGbi+djdFoxmo/6qdF2vOHaDtWDpdsZG/xSopqspEgwVsZDMBQ7wQGek3GfiSTiIhIZ1BlNnC8PA2AExVpnKrIIKUyg0JDqXMNExFxENODRuGtcueV499QZTY425xOo8ZiZHvhIbYXHsJd4coEv8FMCRxBjDb0go8dpL2CXVnXEOV1L1ghX/cXo0J+BaC3j+C+LpUosGJma8YUor3u59xaQCpRMdD/3Qb9hbkLHrhyqRuVNSm243pjBjmVKxkW9DUgYV/uIsoMx/BQxdHf92W2VQtlPAcHfNyov+b7olF/2ZXLiPd/A3dlH6xc3CKbSPPIZFLGjo1lzJhe/PfFZWzeLFRfWfHnoWaFkT59gm2PT5/Ow2oFB+ZF7TRCQrzo3z+UI0cyADCZzGzecoJZVwgh0ps21atGkxDfqj47e26Ka8ovXOciIm2gPUniCw0lKBzsmNGu3kb6/wOAbbn/wWApw1MZgVzqYjcjfKTbtI5ZaIfsvDKWLNvL3sNp5BVWYDS1T9yY8d8ebC3YRLhrBCHqHsjrlSuqNldTaWq+zKFW3rqyQlvyf2R7wS/EeY6jv+cErFjJrToDwMrsjyk15jHB/8Z2vQYREZG2U2nSc6g0hcOlJ0kqO8MZXXa7xVURke7CcO9+vDXwEf6b9D+yqvKdbU6nU27UsTx7G8uztxHuGsSUgBFMDhh6wUoEyiQafDQjKNBvwYoFH81oZBI1FquB40UvA2C26pFKlBgtFVitFiS1Hi1e6sGtHkdnPIXemM6+3Ntsx8wWXbtsttdX/f4GBbzPmbIvqTJmEe5xK34u49s1jsjFg1Qq4aabxtiEkdy8UqxWa5NVYAYMCEOtVlBdbaSsrIrdu08zcqTzN1nbw4yEATZhBASPmVlXDCQ7u5SUFCEfi5eXK6NGti40v7PnptRY2XIjEZFOoKl8evZyjADozFVsLdjLYK9+DrWjXcLIivRFtsdlNWnNtnW0MLL38FmefPUPqg3GDvc1K/gqPjr1Lu+efKPRuW/Svmjx+s+GftOqcfYVr2Jm8D0M9JrS6Fy4axx/5X4tCiOXCN1xV+RiwIqVkxXp7C5KZH/JcVIqMkQhROSSJNw1iPcHP847J5ewteBgyxdcpKTpcvgi9Q++PvMnI3zimB44kiHefQAcWvY31G0+KSXvAhJivB4CoKhqN0aL4I020P8djJYycitXNbjOXjL7pnBVRKOWBzEk8HMkyLBaTSCpvV4iwWwVyiBasbTYb/2+BDsa9qeRhxLn+yJGSxnbM69gYti2VtvZGdy4+Gf2pGcik0g48a+HnW1Ot8VkMiOXtz7sTFdZV2pTq1U3WxpXrVZw5Zwh/LhUyE/43vvriIlZ0KpQEwCrVUgIK5c7v7Dm+PGxvPe+UL5Yrzdw5EgGJSU6tmyt8xaZOjWuURnfpujsuSkThRGRLkJTa/JdRfbXKRqZmkn+I7kmNMGhdrRLGLk6/CeHGtFaKnUGXnhnZYdEkcgwX+Jig4mLDaa/Rxwv9HuZA6V7KTIUUWOpAWBX0XZ6u/fFV+nnELtrLNWEuvSxey7UpQ9G66Xj1twa8jOKWPPNFg5sOEbOmXwqS3W4eWkJjvJn+PSBJNw6AQ+f1u/wLX51Gd/8R3Bf/jH1fQC8AjwAOCLW8ykAACAASURBVJOYwaovN3Foy3EKs4qxWq14BXgQERfKsKnxTLt5HNJW/KAd2HiMtd9uJenvFEryy3Bx0xAaK7hEjp87goSFE1Co5ChUba+AVFNt5K/F29m18iBnjqVTWlCOUqXEr4c3gyb2Y/rC8YT3bX2Crs6YD2dzLo/CodIUthUeZHdRIiWiy6iICAAamYon+yxkmLdQQeKjU79cUuE19TFZzewoPMyOwsP4qTwBmB40mumBo/BWune4f60yBrO1CpCgVQq7xh6q/qSWfQrAgby7Ucn8cFPGNtuP1WrmWOFTAFQaUzFZKqk25xDleS+uighC3a9lX85tSCRSrFYrgwM/RiZRI0FKoKuwcPw7+zo08hAG+r9j66+5voAG/UklSvbmLkSKErDYQntELj6WLT/Ipk3HmTqlH8OHRxIU5Nlk26SkbF5/Y7Xt+bBhkS32f8MNI9m+PZnMrBJyc8u4866vWHTrWMaP741Wq27UXq+vISUll/3709iwMYmnn5pN377BdnruXFQqBZMmCev7FSsOYbVa2b0nle3bT9ratDaM5hydOTdlNc17xouIOJt3Bz3TqeO1SxhxUzS8Cas05lBuFFzJ3BU90CouzJfVuq1JlJYLSQ8lErhicn+mje9HsL8HcrmUK+/4BIvFykv/FJIVxUT4U15RzcHEDBYv20NxqZ5RgyO5Z8E4W5/+6gCmB17RYJx9JbsZ7zeJIV7DHGJ3L7fhnNUdw0cV0uhcqu4QMW6OGae7Y7VaWfzKMpa8vhyjoWF24pL8Mkryy0jclcJPb67kzleuZ/otbXfhLcoREk15BXjw/Uu/8/3Lf2C1NFQpqyqryT6dx6lDaSTcOqHZ/kxGM2/d8wUbluxocLzMUEFZYTIAx3Yks+LzDTy/9GHc2phF/dCWJN68+wvy0wsbHDcaTOiS9KQlZfLHx+u46j7BM+uOF+e3Sbhw9Hw4m+SKs2zM38e22p3wEvFHX0SkSaYECOVb4z2ieTdlKQdKTrRwxcVNQW1Ooe/SVrH47BpG+vRnVvBlDPDs1aF+hwZ+2eC5UubFiKAfmmx/fi4QAIlERn+/V5u8Jlh7JcHaK+2e6+PTuBxnc/0111dzdotcRFitJCVlkZSUBYCnpwuhoT54uGts3g+VldWcTS9qULJWq1Vz223j7HZZH61WzYsvXsM//vEj+QXllJToePOtNbz19hr8/T3QalWYTBYqaz1RzlW/6YokTBeEjxUrDgGwedNxTpzIBqBv3xB6hrWtfHhLcyO0qZufjsxNmbF9IXciIhcrHcpYUlpzhl15r9jK9p7DV92XUf5P4K1qX7nbpvj7UJrt8T0LxnPDnIaCglIhp9pgxNVFBUCQvwdB/h7ERgUwdWwf7n1mCT/8sQeNWsHCa0Y1OY6nwsuhdkdrB7Mm53NOVx7AVxWGBROF1YKQlKo7wkif2Wwr+Il6ZZQZ63edQ23oDrx19xes+77OLdc70JN+o2LQerpSXlTBsZ0nKSusQFeu5+17v6QoR1jE3vhE67N2F+fWLnxf/J3vXxLKTqtdVYT1DkHtoqIop4S8swWYjGZGTB/YYn9v3PkZm36qK9fmE+RF/8ti0biqKcgsAuDozmTOHs/iiVmv4h/a+h/IXSsO8N8FH2CqEUQijVZN/zGx+AR7YdDXcGLfabJP52G1WPnt/TW21/fk1/e2egxHz4cz0Jmq2Ji/j9U5Ozmjy3a2OSIi3Q5/tTcv9r+HDXl7+Sz1d8rFxTJmq8XmSRLmEsjs4LFMChiGRqZytmkiIhccF5eG7/PSUj2lpc1XY4uI8OOZp2cTFNi0d0l9QkO9+fTTW3n7nTVs25aM1SqEguTllZGX1/R17u4atNqu8zk8lzA1PNyXtLRC9uxNtZ2bMaNt3iLnaG5ugCbnp61zozNXtcs+EZHO4v4D/2nzNR8Mfq7d47VLGKkwCgry6oy7MVtriHJPwEMRhhUr5cYM0io2sjbzXmaGfoG7Mqzdxp3Pmdpdcw83DddeMaTReaVCRrXBiKGmcS1kHy9Xnrh3Gg88t5T/Ld3J2OExRPX0tTvOlIBpBKqDHGb39sJf0Cq8yDekk29Ib3DOXeFDUvmORtdcSsLIn59tALCJInKFjHvfvJkZt05AIq2LUzWbzPzx0Xq+eOZHLGYL3/6fEA4SFR/GyBmDWjXW2u+EMXYs24dvsBd3vHQ9l105DLmiLpZWX1HFrpUH6dm7ec+nXSsONBBFrv/HbG5+9upGHhvlxZW8c///2LFsH3lnC8/vphHn2rx2+6c2UWTm7ZO4/b/X4eKmadB2w487eee+L6mpFsLLNv/8N/Fj+zDztoktjgOOnY/OJqeqkD+yNrMubzfV5hpnmyMi0u2ZHDCMET79+PrMClbl7BTz8NSSrs/lg1M/81XaChICRzMnZBy+qtbd/ImIdEcSEuKJjQ1k+44UkpKyyM4upaREh8FgtJWn1WiU+Pu70ysmgDFjejF6dHSzuUXs4eGh4fl/X8WZMwVs2JjEoUPp5OaWUl5ejUSCLXQkONiTmJhAhg4JZ9iwSBSKziu73VpmJAzgo4832J6r1QomTrAfRt8ampoboMH8dGRuLtUQSpHuw9welwPweerP9HWPJswlCLlURoY+lyOlyVwRPAGFVG77XmonEmq9E9oljBwqqk3KJZFwZdhitIqGIsJA79tZkbGIg8VfMD6w7UpPU5RVCMpmr0h/5HbCBVRK4eXo9PY/6IP6hdIzxJuzWcWs2nSUBxbav3mc6N84SWpHuC+msVusiEBVZTVfP/9zg2P3v3MLCQsnNGork8uY++B0pFIJn/yrzp33w8e+Y9jl8chakShs+x97AfAN9uL9bS/gbWdnw8VNw+T5o1vsa8nry22Px109nIXPz7Pbzt1by9Pf3sd9Y57jzLEMu23q81XtfOhr3+/jrh7Og+8utNt28vzRlBdWNJiPH17+g2kLxiJXtvzxduR8dBZndNksPruWHYWHxRu3S4BKo4HLln9AhVH4Xl86eQFD/S58qVVnUW0WxNDLV33KGyNnMdzPcZsLrUErd+H+mGtJCBrNZ6m/c6T0VKeO35XRmar4JXMDv2dtYpzfIOaFTibStXGIrIjIxUBkpD+Rkf6dMlZEhB+33+a4CkdTp/Rr8G9nMG/eMObNc3xovKPnpj7VojAi0sU5VCqE+N7YcxYzgyY0OLc+bwfHylJ4pNdCh43XriyK2fo9ZOv3EOU+s5EoAqBVBBHtPpMc/b4OG1ifc0lXXTX23cS0roKyXF5ZTXm9DNn1iatNiLnvSLrd8yKdy4YlO6gs01NZJrhohsUGt5g7ZM49U/EPq/P2yU8vZPsfbXuv3f3aTXZFgNaSk5pP8r46d8kbWgjnkcllXPPwjBb7LckrY+tve9j62x7bsUUvXNvsNTMWTUTtqkLtKnwuinJKOLApscWx6tPR+egM0vW5vJj0Ffftf43thYdEUeQSQatQcWjuY2yddZ+zTekwZTXV6E3NJw+31v4HoJA6b1c0StuDV+Mf4N/97iDUJcBpdnRFzFYLm/L3c9/+13j22Cc8e+wTjpaJApKIiEj3Qm8ShRGRrs2e4sPsKT7MQM/G3ld93aPZXXTYoeOd21Juk+9bTW09e43Mu8k2Gpk3RotjkyW5aJRU6gxU6OyLHh5ugjCSnVfaZB+e7i4AFBY3bdvvWT+jkbkwPXBmB6wVaQ0HNh5r8HzsVcNadMWUyqSMvXIov763xnZs3/ojjJ83osXxtJ5C8tPL5gxth7V1JO2pWwT79fAmol/LO9iDJ8e12ObQliTMprpa3hH9QglqYcdG5aIkKl7YVU7clQLA0e3JDJ82oMXxHDUfF4pzpeS+O7ua1Tk7bdVmRC49ZJKuXw2pJV7Yv46E0N5M7dF0Mk+NTKhc1VWEoJE+cQz37sv6vD38cHa1LUGpiMC+4uO2f/u6R3Jjz+kM9mq+wkx346nV6/n58DFeSpjK1f378sqmbfx+NAmFTMqMPrE8MXEsCpmMpLx8/m/9ZgCO5ebhq3XlliEDWThscJN951VUsjZZ+N3akZZOckEhRTo9ZqsVD7WKSB9vxkWGM39gfzzUjStytBez1cojy1ax+oRQPWRG7168NTsBmdT+94zJIvz2/HokkTXJKSTnF1JSVYWbSkUvPx+mxcZw3cD+KGVdL8RDRMQeVqwYLGIYskjXRilVAnCiPJUQTcNNmuSKM6hkSoeOd+4XQNx6FRERERERERERERERERERueRoV46Rc+EzhdVNu+sXVB9zeNleP283KnUG0mqrfZxPSKAXh5IySUrJbbKPytr8I5VN5CEB2FG4jb7uLe/ui3SclINpDZ5HDQhv1XXRAxu2O76ndW7MMYOE6+ondW0PZ5MybY/D+/ZopmUdXv4eaD1dqSxtuuJD/fAcgPB+rev7/DCYgiY+I+fjqPlwNFas/Jm9nW/TVgJCbL+ISHfGYrWyI+8MCaG9nW1Km5FKpEwLHMkk/6GsytnBTxl/AVBcU+5ky7oWSeWpPH30I/q4h3NTzxkXnefI6aJiXt20ja/3HrAd+3afUBr9tuFDuHnJr5RV13n0ZpaW8eKGLbir1Vzdv2+j/j7csZv3d/yN2WLfE7BQp6dQp2dPeiZf7TnAV9ddTZ8Avw69Bktthr7H/1xt8xa5ok8sb8xOQNaEt+qZ4hLu+mWZ7XF9Sqqq2J2eye70TL7ee5Avrr2SCG/HVjYUEbkQmCzmlhuJiDiZhECh/PenqT+SWH6KCNceSIA0XRZbC/cyJ3iyQ8drlzASoZ0KwOHiLzla/C19va5DJhHyG5is1SSV/MjZys0M9rnLcZYCMRF+nMkopKhER3ZeGcEBHg3On6syk3hSKNmZk19GkH/DNiln8gHQqBRNjqM36Qh16dyEd5cqpQUNF9begR5NtGzI+ULA+f00haefe+sMa4GKkjpxw8u/dTYDuPtomxVGis8LA9v0064GlW9abV8zoWL1cdR8OJKz+lzeObmEE+VpzjZFpJvx9cm9fHNyH9n6Mnq4enJH75HMj6orMz199efc0VsIuduVl8a6zJMoZDLGB0bxwtBpuCnq8ld9mLiDpamHyK+qxFhvAemuVPP1+PkM8Gm98H/dhu9IKslDb6rh7u2/2I7f13cMj8bX5VQa/NtblNcIN5ZW4PNx1zIpuK7s/eqME/x5NhEXuZK1mSd4PH4ClcYaPjm+i4m17d4bfaWt/Z9nE/kwaSdnK4oJdvVgftRAFsWOaPIGsCUUUjlzQsaTECQkY16ds5OfMzZQVFPWrv4uVo6Xp/H00Y+I94xmYfgs+riHO9skh7D59BkKdXqenjweN5WKN7fuoKBSx9JDR8kqK8dNreLJScIittpk4pWNW6k2mfhm30G7wkifAD/MFgsahbAeuywijMEhIYR6umOxWkktKuGHg4cpqNRRpNfz4B8rWHPnwna/fy1WK0+sXAfAiqRkAGb3681rV0xvss+ssnLmf7+UYr0gzkslEqbFxjA+MhwvFw3F+irWnzzFxlOppJeWcuMPP7Ns0Y34ubq2y0YRkc7CLIYmi3QDrgsT8jP6q31YnbPVllMkSOPHHZHXMSVglEPHa5cw0t/7JgByq/ZxoOgTDhV/iavcDyugN+VjsZoIcR1FP68bHWkrwwaEs26rEM+7dU8K82c1zIswYlAEfLUJi0XYEXjpgzW88uRVuGqE+KNVm46RlJIDQM8eTedH8VX5UWEUd8IuNBazxVZm9hwqTetixdQuDRPw6ivs5505H7mDSrxV6+o8jpSttBlafn26Msd4RphNrfvBc9R8OAIrVpZlbeHL1OWYrOJOhkjb+C5lP+8c3crzQ6YR7xPE4aJs/r1vLSaLmZti6sq7P79/LQCLYkfw2+ULydaV8+jfy/kwcTtPDBR2Hv5IO8aXybv5ecotRLh5s+S0sCv+0sG/2DTzHjxVmsYGNMNX4+dTYzYx5Pe3eXf0lTax4/zkqgeuftSWnLX/L6/b7WtT9ileGj6DGA9f3jiymSvD+/PNhPnM3/AdAEklo+jrFcDWnFSe3rua/w5LIN47iNSKYp7csxKjxcK9fTtWZUopFW5k54SMZ0bQGP7K28PPmRvIqWq5HPmlxJHSUzx66G3G+A5gUcRsgjW+LV/UhTldVMxzUyeyYIggNrooFTz4x0oMJhMbUk7z56IF9Pave415FZV8vGsPx/PyqTIabQLIOSZGR/LGrOlc3kv4PJx/HmDhsEHM+t/3ZJSWkVZSyp70TEb1bEVVqvOEDitCrpTfjyXZjl0V15dXZl6OtBmh5V8r11Ksr7IJJx/Nnc2k6MgGbebF9+OrvQd4acMWCnQ6XvxrC+/MaTnZuoiIMzGL6yyRboCkNg3qJP+RTPIfecHHa5cwcs475PKQ90ku+520yg1U1GQB4KfuT6TbNGI8rkDSvqI3TTJ6SCQKuQyjycyKv442EkZ6hnjTNybIJn4cTMxg7p2fEhsVQFGJrkEIzmXDommKyQGXsy53FbOCr0QhdWxSF5E6pDIpKhclBn1d8idDVesSQVWfFwrl4ua4pGytQeVS9744X9xpjpYEi3OVZc7Ra3AEvYdFtc04ILRX42pRXZkyYyVvJP/AvuKklhuLiNjhg8Tt3NlnFFeGC2GQkW4+pFeW8kHi9gbCSJyX8Nl4pL+wsx3t7svsnv3YX5hla3OwKIt47yCi3H0AmNNTKPn43L41pJQXMqyN5YJd5ArbjZVKKsdF3vTvSku74SqZnKvC+5OjL+e1w5u4PmoQfb0CCHIRvL+ydGX09Qrg/cTt3NxrKLNrbQ938+b6qEEsPnWgw8JIfRRSOQlBo5kWOJJthYf4JWMDpyozW77wEmJH4WF2Fx1jVvBYbgpPwEXWub9XjmRqr7q109iIcNvjXn4+DUQRgP5BgYAgSmSXVxDl03BDSgLM6de40kB9XJVK7ho5jGfWCOFbSXn5rRJG6idBtQLPrvmLX4/UhX/Pje/HSwlTmxVF9mdmsztdeC/PHxQP0EgUOcetwwbz65FEkgsKWXPiJHmTxhHgpm3RThEBg7kCqUSBQtp9PxvdDdFjRESkMe0SRs4hlcjp43kNfTyvcZQ9zeLhpmHSmFiOnsji6ukDsVitjX7U7lkwjoee/wkAi8VKpd7A/qMNS/P6+7hx1bSBNMV4v0mU1pTyWvJLJAReQaA6CLm08VT5q8QShh3Fy9+D3LQC2/PinNZVPCg6r11bwlkcgZtnnZtsWWHrvYsqSpoPcTk/tCV2aCT3vXVz24zrZqRWZvFC4ufkG0pabiwiYodig57Cah3x3g0FwQHewbxXvY28qkoCNMJNSrxPY9HQQ6mmwlgntka7+7Iq/TjZ+nKCXdxZnyVUzVDL5DaxxFl4KjU2WwB81EKlNWXtb5TBYgIguTSfA4WZfJy0s1EfJosFeRPVN9qLVCJlvN9gxvsN5kjpKX7L3Mie4iSxrHYtJquZ37M2s7lgP4siZjM5YBhQtxvWHVDJ5QTWu9nXqpSo5XKqTSZifBt7w3hp6m5ydTXtr34RW09wKa9uXXlRrapOfHxh3UaWHjoKwDUDBOH0xYSpLc78yuPJtsdz4/u1OOa4qHCSCwoxW63sOpvBlXHNiz4idWzLf48ot/FEaC9ztimXDBZEYURE5Hw6JIw4g4cXTcLVRYW0iWSRg/qF8q97Lgfgjc/+wmhs6CoW5O/Bq09ehfa8nfn6PHnkMcqMpZisJj45/X6T7T4b+k07XoFIfXoPi2ogjKQcTGNMK0rHnjqU1uB5ryH2d3EuFGF9QmyPzx7PaqZlHVWV1ZTmNy+ixA6NZMXnG2zPTx9Jb6Z192d74WHeOPG9WDLOSUglUtRSJWqZEo1MhUqmRC1VoZYJxwB2FR7t8je31WZBDDjfynN2a2R1P3XNeWuc44boQewvzGTCnx/hplQRXOuN8fFl8/BWuTjG6HZyfjlzqZ0yxharlSqzkUf7j2duRHyj844WRc4n3jOaeM9oMqvyWZa1hQ15e6kyt+6G9mKnpKaCN5N/YF3ubgAe6nUdIZrmS7J3FTw1jXfztSol1SYTPq6NPxdyWd37zGhu/02Yu6puvWZqIlHr+bjVXvPWlh38cECISZ8/sD//mT4FoFVy1MEswftYJpHQx7/lpK9Bbm62x+cnaRVpGitWMvX7iXIb33JjEYfRnURZEZHOol3CyMGizwBwU4QQ7T7TbpuC6mMcLf6OScGvtt86O7hpW3azmzmpPwBD+vdkw44T5OSXoVLK6RMdxPgRMShayKsw2GuYQ2wVaZnh0waw+ee/bc+3/bGHW/49t9Hivz4Ws4Xty/Y1ODZ4cudWEeozvC68JTetgPTkbMJim0/GeGhLElZr8zeYgyfFIa1dTFrMFk7sPU1Oaj5Bkd1j4dwWVuXs4IOUn7v8TbczUUjlaGQqXGRqNDIVmloX/HPChSBqqOo9rv+8ocBR17auvcKOJ9z5zNz2SIvvW2cT5OKOj9qVI0XZjA2MsB0/XJRNkIs77sq2u2cfKcrmu4nXM8K/p0NslEmkSABTJ7gvSyUSenv6c7KsgEAXt5YvuED00PhzX/Q1LAy/gnV5ghCwInsb2WIuEo6WCZXU7tn/Kjf2nM41PSbbFbm6Emp5098XKnnz66rmvueP5eYBQnLX4/kF5JRVUFJdjb6mhmqTCYPR1GZbtUolPx0+xse79gDg5+rKs1MntulWMKe8AgCz1Uqf195t0/jl1a3Le9bVKK3JYHfhF2TqD2K0VOEq9yHeay4DvATP8B/TbiVKKwgYw3wX2q7bW/g1pyu3MD/8K9uxoyW/cbT0DyqMuSikLviqhDCssQEP4qUUChz8nv4ghYZTGC1VrM561nbtEJ+bGOF7WwPbjpT8ytGS36gw5eOmCGSQ93X09bgCgNMVW0ip2IBCoiG1cisjfO8AoMai42DxEnq6juTy4OdsfaWUb2B/8feU1WShVQTQ12MmA72vBbClATBYKvkyZRY3Ry1lT+HXpFZswQoM8JrLcN9FHZ5rZyOXdJ0ccyIiXYV2CSNHir+2Pc6rOsQo/38ilTRMmqU3FZCh29Yh4zpKoJ87N145vM3XXRM6/wJYI2KP8XNH8MUzSwEozi0lMyWXlV9s5Io7mi6/tOzj9eSn1y2svQI8GH912//OHaFHTBDRA8NtniuLX1nGE1/d0+w1v72/tsV+fYO9mDBPSC60celOLGYL7z7wFf/94/EulSi1o/yU8RdfnfnT2WZ0OhqZigC1Nz5KIfTLR+WJr9IDD6Ubngotngo3PJRatHINbnIXW5JLETDWJoqzFxctAe7rO5q3jm4lxNWjNvlqDv9L3sOzg6e2eawsXRnplSX4axwnKsilUnq6efNH2lF6e/ojQfBe8dc0zENQXzhpqoxpa3gobhz3bv+FmERfpvWIxWK1crKsAJPVylXhnSsku8o1XBUyAYArQ8ZzsCSZFdnb2V2ciOUSj3M3Wkx8fWYFu4uO8Xjsgi6doLW5fBzt2X0+XVTMU6vWcyAr2+55mVSKRiHHTa2itKptQkNWWTnPra3zvizQ6fj32g28POPyVvdR2YHwH5Ola4vJ9tCZivgt/QF8VVFMD/4PWrkvRTVn0Mg8W774PLL1h9lZ8AnTgp/HWxWB3lRMll5IYq2V173Hr+jxGmZrDf87NYepwc8S7ipUmJCdd09xrPQP9hR+xbiAh/BX9yav+jhb897FYjUT5zkHgLOVfzMh8HG8VeHsLvwcgF7ulzOrx+s2AcZXFU26bi+b895iQsCj+KtjKanJYHPe61hqf2OG+DQsHLE2+wV6uU1hkPd8qsylSLk41mJdXYgVEXEGHQqliXSbRlrFBsqNGUwMehm1TKzdDvBhSvM3yPa4L+bjC2BJ10eulHPvGwsA+O9NQtjSR49/j8ViZdYdk5HUC5mymC0s+2Q9nz21pEEfd758PXJl50eFXffYFby44ANAKKsbHOnPTU9dZfP4OEdVZTWfP7WEI9uOt6rfRf8Rdi32bzhKWWEFBzcn8vi0F7njxevpNyqmUXuDvoak3UIOhN2rD6Err+KxT27vyEu7oPyetfmiFkUUUjmhLgGEuQTSQ+NPiMaPEI0fAWof3BViCce28sL+dSxNPYShNlzmho0/IJdKGeLbA4DFk4Qqabf0GoZcKuPdY9vI1pcR4uLBPwZM5JrIAW0e01etJdrDjykrPwHqEqKGab34x4CJTOsR267X8tqIK3h+/1pmrvkCT6WGx+MncHWE4OH41pEtfJm82xYWBHD39l+QS6XEuPuyYnrbPtNTQmL4dOw1fJi4g4+SdiKXSIl09+HuPo4tbddWJEgY7NWbwV69KTSUsjp3F+ty/6bQ0Lr8Uhcrx8vTuP/AazwQcx0T/Ye0fEE3J7O0jGu/+7FBzpDLInoyp18f4gL9CXJ3w1UpeLsdzytg9lfft6n/Ir0epUzGA2NHs/FUKkdycvnlSCK9a0Nibhk6qMU+NAo5BpMJD7Wat2YntGn8YHfneWq1l8TS5UiQkBDyXxRSIZeRh7JHu/oyWqsACS5yH9wVQbgrggjUNM7TopCqkVqFNZNcorSNez77ir5lkPf19HIXhG5PZSjlNdnsK/rWJozIJEpi3S+n0pTPrgLBs72f5yx8VdFoFf5UGHPxVUWzr+gb+ntdRYz7ZNtr7Fs9i8TS5UBjYaSHyyD6e10FgBdh7ZqProjoMSIi0pgO3U2GacfRz+sGNmb/kxXpi5gU/DreqqarvXRHKkwVVBrL8VB64iJr3U1NvOeEes8kGC0G/i5aRoRrPH6qMGQSBYUGIXdEqu4w04PudLzh3YixVwmhS9f/YzZLXl+O2WTmw0e/ZfGry4gb3Qs3Ly0VJZUc23GSkvwy23VX3T8NgEnXOa7CQlsYd/Vwtv42jG2/7wXgh1eWseabrfS/LBaNVk1xrrDQP7bjJLpyPeF9exASHcCO5fub7devtpT0c4sfyK5xNwAAIABJREFU5Ll5b6Mr13N89ykenfJ/ePi4ERwdgNpFhaGqhuLcUvLSC7HW250aPr3pxMLOZE3OLgA+O/27ky1xDAqpnBhtKDFuwkKpl1sY0doehGj8kYk7MQ7j30Mu599DWrfLe2P0YG6MHtzk+TUJd9g9/lDcWB6KGwuA0WJm3l/fMDk4mk/HzkMllVNTm9B0ZfpxHt21jINzH0MpbfuicohvD/6cdpvdc4/Gj+fR+OZj7BNCe5MQ2hsAL5ULp+c/ZTu3fuZdjdpPDI5mYnDX/U32VXmyoGcCN4ZNY2/Jcdbk7GRPcdIl60VSZTbw2olvOVZ2mnui517UNy7vbf/bJorcP0bwknxorH3RztgOzympRMLyRTcR5ePNtQPiuOqbxeRVVPLyhi0ARPl4c1lE82FyAVotpVXV6I1GxoQL3/OyC5yfx5kUGk7hr45tUpxoC2GuI+jjkcBv6ffhr+5Nb48EYmtFDZmk9dUeq8zCOkpvKsFf3VCQ9tf0YW/RN+hMQsVJtUzIBSWX1OWkOeftIpMoMFkFD6AiwxlyqxI5UPSD3TEtVhNSSd3tUYC6b6vt7U7I2/Eb5ki8le6EuQQ61QaRroOnomuIyR3eZvdWxTAz7Es25zzF6sy7GBvwHGHa7p9AKaUimR8zvidDLwgYN/a8hfF+kzBYqlmavphRvmOI0drfNRzrd12D579kvMqUgFsY7jOrUdsDJWs5XXmQAZ6THP8iuhkLn5+HT7AXXz67lKrKakryymyiQ33UripufmYucx+c7gQrG/LE/+5BIpWy9Vchfr4op6RBzpRzRA/oyb+XPsyWX3e3KIycI25MLO9t/Tdv3Pk5x/cI8ehlRRWUFVU0e51vcNfz3DpQkswHp35ythkdQi6R0ds9nMFesfT3iKaXW5gY6nIRcqI0n+TSfH6Zcgsu8oZ/3wnB0bxxZDMlhipblRuRjiOVSBnh3Y8R3v0orilnQ94e1uXuJrMq39mmOYVVOTs4q8/hmb6Lusxi0dHsTs8AhBCzu0Y1n9ctu6z1ld/OIQFbeWA/rSsfz53NDd//RLVJEDkfWraSX2+5gXCvpsNEhvQIIbmgEKPZzMFsIRHr0B4hTbbv/liRtFPUFzxE6pAgYVzAwwz2uYETZWvYW/g1B4sFb9+rQt/HRd66dYq52cTswoaQXKqyjXk+5/KF1F1hxWSpYrjvInp72F9D1hdF6vd/sSFBgkIqx2hpew4fRxDnEcWTfRY6ZWwRkaZwSPyBRubNtJD3+Tv/dTblPMUgnzvwUDomYZ0zOKNL5e2TryGXyunrHkdS+THbOZVUTYb+LNX5VU0KI+eTUrGPCf432j3X0yWOtTlfOMTui4FZd07msiuHsvqrzexZc5js03noyvVoPV0Jjgpg2OXxJCycgFdA55bnbQq5Us7T397HtAVjWfPNFo7vOU1pQTmu7hpCa5OxTrxmJNNvGY9cKW8xQev59IgJ4p1Nz3FwUyLbl+3j2I5kinJK0JVXoVQr8PL3oEdMIP1G9wJg5IxBRPQLdfjr7AiZVfm8dPwru7khujqucg3Dvfsx2rc/Q7z6oJFdnAskkTpCXT1Ry+R8c3Iv8yIHIAVOlQs7km8e2Uycd6AoilxAvJXuXBM6hWtCp3C8PI11eYLQvDX/IHpz90xo2R4Sy1J59NA7vBh3D0FdOO9Ie9HVGAFQymXNJnUFWFGvbG576R8YwMszL+eRZasAoezvnT//wa+3XG+rYHM+V/SNZfFBoaLNl7uFDY2LWRjxVkZwonwNJquhgddFfZRSVwyWykbHiwypdttr5f4M9bmZAV7XsuTMzQCcLF/HQO+6DURBvJDYcnw0uF4hhD5pZJ7kVR8n1LWuamFe1XG0cn9U0tZ/H0uQ4KOKpsSQhlbecqWhix0XmZoyO3/PzkAvVioT6YJcvD6BIiIiIiIiIiIiIiIiIiIiIi3gsIyVUomC0QFP4amKYl/B+2gVbdsZ7yyy88p46cM1AHzwn+vstvkz+3fcFR483fd53OTu3Lnvlgbne7n15kDpPrvX2kMpVZOpP4GvqnESq0z9CRRNKPOXKl7+Htzwrznc8K85DunPkX01xdCp8QydGt9iuxEJA1mr+7bN/Q+a2I9BExsnLmsPnTEf56ixGHkx6St0pqqWG3cRZBIpw737MSlgGCO8+7WqpK3IxYOnSsOnY6/hnaNb+ThpJwaLicDa6jTjgqJ4uDYXiciFp497OH3cwwG4J2ouOwuPsCF/LwdKki+JPCQ5VYU8dvgdXo6/n54XWSx+qKcHZbnV6GuMHM7OBWBAcOPXuOTgEdYmpzhkzCv6xJJSIHh/fbRzN2eKS3h42So+u+ZKW4Ll+gwLDWFMeE92pJ3lr5TTALy2eRuPjRvTZK6RnPIKThYWMT4y3CE2dyZxnnM4VrqMtVnPM8TnJjQyT8qNORitVURqhe+9QE0cJ8qENXRP15FoFf6kVe4gtyoRN0WAra/TFVupsejwU8eglLpSUJ1MtUUIiTo/oatUIsdDGUJy+Tp8VFFIAIVUg4vcB2rDY4b4LGBP4Ze4KwJtVWkOl/zCZf73t/l1DvddyOqsZ/Eq6kmkdhxWLBQbzmBB8FiJdW995aLujkamoszoHI+RqkvIA1Ck++DwFX9fz+vwVEawJecZR3ftEIpKdRxKzGi2zenKFCb5X46b3N3ueU+lF2U1rc+gP9R7BiuzP+as7hiBmkhAQl71GQCOlm5hlO+Vre5LRKQ78dnp30nT2S/F2JXwUGiZFSws/KYHjbKV0xW5NLksMILLAiOcbYZIPZRSBRP8hzDBfwglNeVsyN/L+tw9pOtznW3aBaWkpoInDn/AawMeINQloOULugkz+/TiWG4eAPf+JlQpu3f0cPoG+COTSjlTXMyyY8fZduYsA4ODSMzLx2huHGrRVh4eJyRrTyksZP3J02xNTeO1Tdt4ctI4u+3fnD2dud8sIas2z8nnf+9jRVIyk6MjCfPyRCaVUmkwkF5axpHsXFIKi5gSE9UthRGtwp+rwt5jd+EXrMj8JyZrDVq5X4Owl6E+N6M3FQOwPuf/MFuNhGtHMy7gYVsOEQCZRM7Rkl8pM+ZgsZpwVwQy0ldIfh2hHdNo7EmB/2Jb3rssTbsNtcydkb63E+sxzXY+3utqpBIZewu/psKUj5sigFF+d9DHo23VggDCtaOZ0eNF9hV9x/6iH5BK5HgpQxnkfUOb++ruuMjVThu7yuT4UBpz4eVI1HOQau9zeN8dxaL/DovuE+R+O1p/je5jLPrFYClEIg1E5rsKJB1PjizSNO0SRm6J2dns+WCX4cwK+4Zig2NUfkei07X8QTRZTahlTX9ZVJurkLch6eJ4//l4KvzZW7yKExVCvLS3UvComRF8FwO9pra6LxGR7sL+khOszGn9D4Az8Fa6Mz/scqYFjhQTqYqIdBO8lO7M6zGZeT0mc7IinbW5f7M5f/9Fm4Ok1FjBM8c+4Z2BjwLgpez+CVlvHjqIbWfOsjMtnfxKYcf6+XUbG7UbGhrC5/Ou5JYff+VITsdFsHN+IW/OSuDa737kRH4h/9uzn1g/X67u37j6iI+LCz/fPJ9Hl68G4O+zGeSUV/D9gcNNjqGQdd9qQj6qSGaEvNTkeaXUhSlBT9k9V9/TIlw7mnBt6ysGBmniuDb882bbxHnOsZXmPZ8ot/FEuQmFH9QyD+6N3dTg/A0RDT11e7qOpKfryGbHU0m1jfq52HCVOe8mu8oi5hhpDmvNXiwVbyHzfAcU/cBcdOFFEUsZSJSXtPhywXzEtYogtIqgC9V9u9FVtfxBDFIHk1KRzLTAGY3OWbFytOwwPV3aklxWwgCvyQzwmtyGa7o2u9cc5t/Xvcv4q4fz5Fd3O9ucLkXGyRzuGPZ0o+OjZg7i34sfcIJFnY/BUsP7KUudbUaTKKUK5odN5eoeE1FJW186UEREpGvRyy2MXm5h3BV1FdsKDrEmdxfHyk472yyHk19dzAuJwo3jawMe6PZCrlIm43/XXsWSQ0dZnngcgJTCIqqNJjzUamL9fZnRuxfXDIhDKpEwKCTIIcLIOTQKBZ/MncPV3yymWF/Fs2v+IsLbi0Ehjdetfq6ufHf9PAB2pJ1leWIyBzKzyNfpMJjMaJVKeni6ExcYwLjIcCZGid5mIt0DD4Wr08a+EB4jFxNW4yEk8nAk6pnCAVn4BR/TXPEfpKrpSNSX7ob9JRc8r9M3V/pLYJzfJL4/+xU/Z/zIeL+JAFisFrKrsliZs5w03Rnujro0bnBF2o5viDf/+PR2yoqEXbCUg2lsslPC92Lmh7NryasudrYZdhno2YuHe11PgNrb2aaIiIg4CKVUweSAYUwOGEaGXgjRWJO7i/W5u6kw6Z1snWNIrjgLwBvJ3/NUn1s7bdyXEqbyUoL9hfKuB+5q8rqBwUGkPPFIk+dlUik3DR7ATYMHtGjDM1Mm8MyUCS22++GGa1psc44QD3d2P9i2jZ0x4T0ZE959qy6KiNTHS2k/ZUBncME8/NpZcrrLYSkGSWcKVxashh2gsl/G+lLhkhNGKvUtK5Tj/CaQVZXB+rzVrM8T3CeXpH9nOz8tcAaDvYY2dXkjDGY9WwuWkqk/TrXZ/gLtnpgPWt2fSNdG46pi8vw6F9J9fx29pISRAkMpy7K2ONuMRkglUm4Mm8b1PachoXGiPRERkYuDc7k47oi8klvCZ7Kl4AArs3fYhIXuzraCQ6zw2M4VwZc52xQREZFujDPD8mosRnSmKlzlDg7bsOgxlz6A1bAZJBqkLjci1T6ILZCuNgmwKX8wcr9tWCrfxVK9BrAidV2IVFsn5lqr/8RS+RFWs/DbIZEGI3G5DqnrIkAImbOa07BUvo+1ZjdYipFI/ZG4zEfq2oLoatVhLlkEKJF5fQYSDeaShVhrDtWeFzZXTbnRwtiaOcg83mx2TKDRuBb9t1j132M1Z4LEFYm8L1L355DIo2xtzMXzsRqTwKrHXHqP7bhUey9S7aOtmfWLhi4jjLz7v8axpReCxJM5rWp3fdgChnmPYG/xbvKqc7FgIUAVyAifUURre7VpzFU5n3C64gBxnuPRyFpfb11EpDvybdpKaixGZ5vRAC+lO0/2uYX+HtHONkVEpFvT74m3mzwXHeDDskdu7kRrWkYpVTA1YARTA0ZwsiKd5dlb2ZJ/AJO144k8ncnnqX8w0KsXPTT+zjZFRESkm+JMjxGAAkOJw4URi/4bpG7/Qqp9GKvxIJby50DWA6lmbqO25tIHBMHB9Y5aD426/EBWwzbMZc8g8/g/UNRWnTSlYi57CjAhdRUEBInEFYk0AKnH2yDzx1qzD0vZU0jkfZCoxp83Yq04Y63EXLwIpB7IPD+A2uqkMs+PAavwOirfwVrzNzLvH2uvrbtlb2pMoMG41po9WCpeEcaQx4ClEKthFxJZwwpgMq+vwGrAlD8Umec7SFSTas9075DN9tBlhJGfVx5wtgmNiNb2arMIYo9TFfu5OvQxorSDHWBV10IiFXfeRerIrS5iY37rS1l3Br4qT16Jv58QjZ+zTRER6fb4ublSqhdcoB1RJaQz6eUWxuOxN3FbxBxW5GxnZfZ2p5Wq7Cg1FiOvnfiOtwY+jFzSfZN9ioh0Rd74zzI2r0ukT/8evPz+TcjlF0l4xnk4uwJfvqGEcNdgh/YpUY1B6nKj8FgeBTV7seq/BzvCiEQ5CqnLgtpnUQ3OWSrfR+qyAIl6dt1BWThSl+ux6BfbhBGkfkjd/lnXp6YnVv3XWI2JjYQRiURTK4osBFkQMs+3aXAr3iDpqQKQgsSl8YtsYkyg4bhWHSABqR8SWSjIQpEoBjXuT6IRxgJAZX/MS4T6wogVRP/y87FYzVSahIWTVu6GtB2xa2arCXfFxXlTplDJSUvK4qsXfiFxVwrGGhMAkf1DufbhGYya2fgDWFpQzvofdrB77WHSkrKoqqwCwMVNQ1T/MGbdOYkxs4Y0uGbfX0d5Zu7bPPbRbcSN6cXXL/zKoa1CwjZdmR6fIC/GzB7CgqeuROOqajTm6aPp/PDqco7tPAlARbEOq9XaqN2Sk2/jFeBh106AqsqqZu3sKHnphSx5YwUABzYkUpxfhpunC/GX9eb6f8wivG9Io2vqJ3u99fl5XPfIDFZ9vYUVn28k83QeSpWC8L4h3P/mgkbX6yuEuf/5ndVsX76f3LMFqNRKYodGcs3DCQwc16dN9v+WuQmL1dKel35BCFB780r8/QSqfZxtiojIRcHmp++0Pa401FCqq2LO299SbTQ50aq24aV0Y0HPBK4LncJfeXv4LXMTWVUFzjarzaRUpLM8aytX95jobFNERC4arFb4a9URLBYrh/enkZdTSkjoxZmTzNm51goMpQ7vUyJrKHAg7421ep39tko7IkEtVlMyVuMBLLpPmmhhAuRg1WPRfYnVsBGrOQuwgKUCicre97Icc8ndWM3ZyL2X0G7/hCbGBBqMK1GNR6qZh7loHhJFPBKXa5Cq59g8VEQa02U8Rs4R1dOXqJ4XTkQ4fbaA02cLW2yXrk9jWdZvnKg4jtEiJGxVSJX0duvDnJCrCXMJb/WYvd1Hkli2lQn+N7bX7C5L3tkiHpn6Ip6+bgwY1wdduXCjfWT7CV644X0efm8h028Z1+CaPz/fyA+vLkfr4UJ4vx541woR2an5HNp6nENbj/P4J7cz5frGpd72rD3M588uRSaTEj8mFoBqvYFjO0/y2wdrST2Szit//qPBNSmH0nhs2ssgkZBQa4t/Dx+O7znF9uX7AVj43NVE9Q/Dzbsu1Ol8OwG8AzxaZWd7OLH3NE9f/ZZtDmOHRNB3ZDRFOSVsW7aPnSsP8PQ39zIyYWCTfRTnlvLpk0tY8eUm+o3sxajYYHJS80jafco2z3Vty/jnFa8CkJmSS3CkPyOmDaCsqILDW49zYGMiD7y9gBm3TmiV/TpTFWtzu0YuFU+FEDf72oAH8Vd5Odma7o09AVFEBECrUqJVKZFIuueeilKqYEbQGBKCRrO94DA/ZgiL59TKLCdb1noWp69lSsBw3J1YXUJE5GJCIoEpM+LZvC6RwSMiCQq5eNcQgWofJEiw4pzf+YLqkgvQq53X0tRvVJMCgQWsVUi1j9gNwREQbqHNZf8A0ymk7i8iUcSBRI25aLbdK6ymVKQuY7CaUrFUvILU/dnmX0oTtH5MKVL3F5C63o2l6lcsle9irfwUmc9SkPq2a+yLnS4njCRMiGP+7NYnNm0rP/yxh4+/29psm9OVKbx18lWMFiNhLuH4qnyxYqXQUMDRssP8P3vnHd9kvf3xd0ZHmu69J5TSsqHsLUs2iIIIuL0u9Lq315/XddWr14kDcbIEAQVZssqGsguFDlq6955pM35/PJ00adImJYB5v168aJJvvs85T5s83+d8z/mcSxXxPB3+AmH23Q06Zoi8D1tzviat6jy+su5Yi9vW043xvLNT/pibcwcvMfuRifzjnQWtymrO7L/Iy7P/y1cvrmb49AE4ujUHHGY+dAuhvQMYMrkvUuvWf4LrP93O8td+Zf2n27QGHA78foJh0/rz0oqHsbZtrn3LSy/k0RH/4sz+i1yKvUxEdHPE+Od3NlFXW89rvzx2VYbHZD598ke2/hCDvZMd0ZP6tDqWMXZ2lLqaOt5a8iXVFbW88tOjAIya1fw5uBR7mZdmfch/HviGb2Pfxt1X+4V6/8ZY5I4ylp94B6/A5i+9opzSVr8DgI+Xfk9mktD+cMEz07n71TlNv8OkM1d4Zsp7fPncSvqPi8InWH+wck/+ietCW0QiEvNy5D0A1zwosjHrN2IK9vFu7/f5LfNXTpWepFZVi4eNJ+M8b2GMx9g2wq916jq2527lWPFRihSFyCQyIh2jmO03Fw8bQT/gyTOPMdxtJPMDmr8nzpWd5dOkj4ly7M1T4c8AUKgo4MW453gk7DEGukQb5Uvj79JcCyYLFq4VIkSM8ujHKA8h6Hy06Dw/p229IQIkVcoaVqZv55EwXYt3CxYsdJRnX5/Fs6/PMrcZXY612ApXG0eKFGVmOX6+wvSBEY0y+arH8Yg63OpWjMgqAo0yCa7S42hzPEUMYofnEVk3rNk1dWiUGdpjLhJ3xI6vIpLNQlW8EKRhiO0WdtA23ccEHbEeiQ9i+8cRy+9HWTgRdc0mxPIHWo8RSRAKR26sEllTY3Bg5L7bv+jw5CvWPdbh9zg5mlid+Crs7fSnD23IXIdUJOW5nq8QLG/djz61KoVPEj9gQ+Y6not42aBjHi7ciLOVJ9XKCpIrtGup3KiBETsHGQ+8eXsbrZF+o3syYsZADmyKZf+mWKbf35za5eTuoLMEZc6jk/j+/9aToUMkVyIV8+Qnd7cKigB4BbozZu5gtv4QQ+LpK60CIxePX0YkFjFkSttMiyG39mPrDzEknW3brcAYOztKzIZYCrNLGDVrUKuASCMR0WHMeWwSq97fzO9f7+L+/9PekrAkr4yXVvyjVVAEwM3HudXj9EvZxO48h1+Y0L1hySuzW/0Ou/cLZtJdI9myfA87fznI3a/O0evD9ZItcn/oLLOKrFYqK/hv4vso1UrGeoxHIpJwpOgwv6T9iJVIygj3UU1jVRoVHyd+SFJlIgNdBjHKfQzl9WUcKjpAXFkcL0a8gq/Ml2C7EDKq01sdJ6kiETuJHSlVyWjQIEJEesOYYHmo0X4oroMglwUL5mCoWy+GuEVxsOAsP175k6yafHOb1C5bsw8x12+c2dPiLViwcOPhY+tutsBIXm2RyefU1B1BXf0LIuvhaOpPoan9E7Hjmx2eR2z/JKqSR1FXdkNkO7nhWTUoE0GjQiSbDYBIEoBGcRBsp6BRV6Ku/B9CmY1uRFa9kTh9gKrsKUTSIETWIzpkm6HH1NRuR6OpQCTtBWJ7qD8P6jJE0mAts0oRSYJQ12xELO0BIhEikR2I/14C3wYHRibc2mI3veH+SVFbz4ZVR+k3KISgUA+kVhLSUws5HZvCo890rg+ycxcHRuQGBEauVKcy3nNCm6AIQIg8lFEe49iTr71eTRs3cyvesL6BbbIpGuk7OoIDm2JJPJUK9xtWAy2RinH2cKQopxSVUo3kKsGrsD5BOHtoV9H2CBB0JBpLURpRKdVIJGLEWoRiG21XVNcZZJ+hdnaUcwcvATBoYm+dYwZP7suq9zdzem88/J/2MXYOMvqMjNB7vNMx8QBNY8WStvaHNJQPJWsJGl1NVk0+lysz9Y7ravo5hzPHb6y5zQDg1ch/IRUJf1+jPcbywrlnOFh4oFVgZF/BHpIqE5nrN4+pPtObnh/vOYHXL7zMj2kreCniVYLlIcQU7G01f3JlEiPcR/JX3k6ya7Lwk/mTUZOOg9QBN2vjNVUUqo59JixYuJlozCIZ7t6HP3MOsTJtG+X1VeY2SytKjYo/svfzYOhsc5tiwYKFGww/mQfnyy6b5dipVdlNGzumQuL0AeraP1FX/AdEtojlD7VTDqMbkc0tSFy+Ql35BeqqZQ3PShFJQxHL/9E0Tuz0H9Tlr6EsGAtiN8TyBxAZEEwQ2U5BrLqCqnQpEtd1rdrn6sPgY4qs0VT+hFqVDigRSfwROzyDyGaC7nkr3kBVNB3Ezkjsn0Ekm2uwXTcDN6fMsgULFixYsGDBggULFixYsGDBggEYnDGy8L5RbZ5766X13P/4BGbPH9zq+a2bTnHy6GUmTuvbYYOcHLo2Y8RBS8eSq7EWW2Mvtdf5ulxqh5XIulPHV2tUiG+i1npOrrrPk6tnc3eXqzmxK44Dm06QEpdBcb6QwldbWYuith5lne4UtKtLQlrSlPVwlVhkeP9gzuy/yLlDCW26rJzee6FpjDZa2glQnF9mkJ0dpTBbqLP08NedCu3hJ7xWkFWsc8zVJTS6aJxj248xrf7XRmWp/l3SQ4XnDDpuVyIRiXmk2/VRZ3+L58SmbBEAB6kDPrY+FChap+THFh9HKpIywWtSq+fdbdwZ5BLN4aJDFCoKCZGH8GfOZkrqhL8TBysHrlSnMtN3NrHFx7lceRk/mT/p1WlaM906g0J9c2SMvP7bX/wWe57xkWF8tmRmU/eUlYdPs+1sIhlFpag1Gvxdnbglqht3jxqAg63hiu1KlZpNJy+wIy6JxNxCSqtrcLC1oZuXG5N6CTpU8wb3xlpq2Pd+YYXweVt95CwHEq+QWVxGTV09LnIZfQN9mNm/J+Mi9e8safNbm89Ap/w2Ne2dR4BJvbp36DyaColIzEzfUYzzHMj3qZvZnnPkutTd2ZF7lEVBtyKTWLoNWLBgwXBM3S63I9SoFGTXFOInM03TDYm7kM0vaSp90YJYyDqXeifrHtOAyGYcEq3dZVqMseqDxO13vXOJ7Ra3aA3c8Jz8YcTyh7WPd3gOeE7ra4YeU2QzHonNeL3jmsZbD0Tittng8dcb37ywkvUf/9n0+JMDb9JzSMdK640SXz12KIm7/zG2zfN9+gex7KMdHZrrtSenAhDk37VtNQ0ppenvPJBLFReZ7D2tzWsaNFwoO08/lwEGH1OjUXOo8DdOFG+jvL6Qf/ZYgaOVcAN7rnQvVmIbejqaprPJtaa9hhWNi8eWHQs0ag3v3PsVBzbFYu8sJ3pi76aWvg4ucmzlNnz1wqo25TCNSLSUfOhj0UuziDucwDt3L2PWw0L6mLuvCwknU9n+0358Qz3bdM7RZifAsGn9DbKzs7TbAMSA7iBSK8NuGjRqYa6wPoEAhPYK0DnWJ0R/SuCRojiDjtuVzPAdRaBd+yJZ1wovW682z1mJrVFqWgfTChT5uFi7YC1uG2j1shV8yVPkNmmGZNYIATpZnQylWkmQPIgQeSiXq5IY7TGGjOp0RrqPbjNXZ7jZNEaS84oorKjivm9/A+Byfuva5sTcQhJzC/kt9jzLH5hLmKf+a9GVwhIe//F3UgtaC8iVVNUQm5JJbIpQXvbTodMsu2c2IR7tiwFvPn2RNzfuBqBtuQmNAAAgAElEQVS6rvX5zyurZGdcEjvjkhjePYiP7ppmUCCjpd/afG78vyN+mxp95xEgNiXT4PPYFThI7Xii+3zGew7i48RVZNfo7253LalS1vBX7jFm+pnm82/BgjF89NZmtv9xmuFjevDGB/NRKJRsWnsMgJi/LpCdWYJGo8Hb15kRYyO4beEw5PaGBfUmDRb0It7+ZCHRw7qhUWvYu/M8OzafIS21gPKyGpyd7QDwD3Ineng3bl80TOd8i2d9Ql6Odo0Nub0NG/e80BHXW1FdpWD7H2c4dTyFlKQ8KsqqEYlFOLsIXaRc3R3o3S+QgUND6TswRGfzFAClUs3OLWcAOLD7IqnJeZSXVSO3tyU4zJOR43oydfYArKw7FjwOMWNgBIQuYKYKjFiwYCxGBUZkMmviz2USENx6lzo+LhPbq8Qx9TF5dKQxphiMh5s9owa3Hz2aFzCfjxPe59uUZQx1G45rQ71+UV0hRwoPUlpfwu0BC8it1S686W3r0+rxkaJNHCvazEDXKezPX9PqNbFIwqGC9TdsYKS0sG02SCNFOUJ/8paaIAf/OMGBTbH4hHjyv12v4OTu0OZ9y55fZVIbew0P54Xl/+Cde5ax+gMhEqpWa3D1cuLWu0ez5JU52F2VqXSt7fRs0EcpbCcbpKAxq8TPeIE9d19hjohBwg330o+XdHqualUtiRXp+gd2IdZiKxYGdU7XqCuwERu+a6sv3CVChLOVM05WzmTXCF0yRCIR3rY+2EnkhNl342DhAapVVRTXFRNiAuFV4LrVU+gsmcVlPPLDJlILhM/YlD7hjAwPxkUuI7esgo0nLnA+M4/88koeXL6BP565G3sb3ZmB2SXlLF62luKqGsQiERN7dWdUD2G+4qoadl9IZt/FFAAyikq555t1/PbEXbg7aG+r+sepi7y8bntT/NNGKmX2wEgGhvghs7Yiu6ScP89c4lxGLoeT0rjv2/X88sh8bKTtX8Zb+q3NZ6BDfpsaQ84jwL6LKQadx66ml1MYnw94ni+T17Mr77hZbNDF7vzYmy4wciwjgyEBzYH70zk5LI89wRczZ3Ronu9PnmJD/AWmdA8H4LGhQ1q9vuvyZZKLinh48GBtb7fQSa6kFFBcVMkLj/5MWmpBm9dTk/NJTc5n2++nee/zRQSFGH6DXFxYSU11HW88t5bTsamtXissqGj6v6Za0W5gxMXNnpKiKupMmAUMsGd7HJ+9v5WqSkWb13JrhPVxbnYp8ecyOH44ia9Xac8cAMhML+L1Z9aQmdZWrLSstJqzJ69w9uQVNq45ylsfL8Q/yPAAd6i9n8Fju4KUqsymjmAWLJgbowIjM+YN4tP3/+Tc6TTCwr0RiSAlKY89O+KYd5fuLyFz4uXuyLsvtC9Q9vr5lyivLyOt+gqxxdo7bbwV/y+d7/9m0I+tHp8q3skMv6WEO0S3CYx42gRRqLj+WwLq4vLZdBQ1ddjI2i6kz+4XBEXDBzSn9jeWpIyYMUBrsCE7JZ/qCtNmYZQWlLPshVUMndqPl79/BKBNV5urudZ2DhgXyY6fDxC78xyTF7ctWwM4vuMsAP3G9NT6ekfoP1YIRJ6JuQiAsl5lcLbJ1Zwvu4xaozbaJmMY5zkQB6mdWW3oDN62PiRXJlGnrmuTNZJXK7RS9mxo2RsiDyFPITxXp66ju4NQphFm343fMteRXCncQAbLg01iW36t7iDdjYhaoyE+K5//LhQyAaf0CW/1+h1D+vDCmm1sPZtAXnklX+8+xjNTtX8WAV5et4PiqhokYhGfLp7J2J6tA1JzB0Xx00GhC9l/tsRQWFHFe5tj+HDh1DZz5ZRW8Oam3Wg04CIXgrQ/PHR7UxlJI3cN78//dhxk+b5Y4rPy+XjbQV6cMdZgv7X5DHTIb1NjyHkE+OngKb3n8Vohk9jwTI+76O4QyFfJQgbS9VBek1iRTn5tMZ43UXeajw4dZu2C+UbPc+/AAdhIpZTUaL9uTwgLY0KY4eKHFgwjJ6uEV59aTXpaIWMmCOuOQcO64eRsR0F+OTs3nyEhPpuiggpeevwXlv/6KHYGlLwDFBVW8O5rGzgdm4qPnwtDR4Xj5eNMbW0dWenC9ev44SQGj+je7jyfrrgfgNoaIUuvrLSal59cScaVzmeFbfr1OF9+uL3psW+AK4OHdcPTxwmNWkNBnrCpePFCFonxWdw6S3cWel5OGU89+D1lJdVN3QNHjetJ9HDhPJaVVHMo5hJHDySSnVnCsw//yJe/PISrm+5S95Y4SO1ws3EyW2ea5BugLbqFvw9GBUYWPTAGLx9nNq+P5XCMcBPs6+/K489NZcqMGzf6N9xtpEnnK6svwN1Ge0RWJBKh1ty4PaNrqxV8/eJqHvvv4ladWc7ExHNk62ls7WxatZ9t7ByTnpDdZq6q8ho+/edPJrfxwtEkSvLK8Ap0R6Uy7Ab+Wts5YuYg/Lr9zqHNp4jZIOxCjpnbvHOVcDKVjV/+hY3MmhkPGl4vqIvgSD+GTevPkT9PA/DVC6t46O35WLcIcCnrlMT+FUfvkT2wd9IddDhflmK0PcYyw/fa3ciZkiGuw0iouMRfeTuY5tO8A1qoKORESSwh8lDcbYQdtGB5CBfLhW5CFcpypjSU+gXZBSMWiTlZcgI3azccpNq7NnWUPEWJ/kE3GMO7B7UJDjQiFol4ddZ49l1Mobquno0nL/Dk5BFItZTvnU7LbirxuGNInzY3840sGSksdjeeuEBibiE7zyeSVz4aL8fWC9afD52mpqF05rmpwo7/1UERAJEI/jl5JIeT0ojPymftsXM8MDZab/aELr/FDXnbhvptagw9jyCcS33n8Voz03cUTlbCuf/w0i8or4Nr+aGic9dNZy5jSCwsZNnx45zPy+OBjZsA+Gb2LACKaqp5fPMW8qsqAfB1cOTjaVMRAa/+tYvUkhJq6usZFRzMUyP0Z+P+fOYMv52/wPCgQJ4fdWNeS65XNGoNyZdyeOWdeU2BkZZMnzOQ9/61kb07zlNYUMHKFQd4cKn2jhlX88evsRQXVbLkobEsvG+U1s6DarUGRa1hZaG2MquG/52w6uRGEQgbxF9/3KB1IRHz6DNTmD53YFNQ42qKCyuR2enO0vvwzd8pK6lGLBbxxgdCkHDoqNbf55Nn9mPDqqN89b+dFBdVsuyjHbzytuGaa+H2gRxRmKck+nJlhlmOa8GCNowKjIhEMGl6XyZN77jI6vXMXP87TDqfq7UP2dVJuFq3reO7WHYEb5lpxBLNwahZg9i77igndp+nW78gahtSBs/sv4hapebh9+7EsUXUesT0Afz01kaO7zjHc1PfI6xPECX5QuT89L4L+IV50Wt4OOcPJ5rMxn5jIgnrE8jvX+3i9692tXpNJrfBO9iTKXePYuZDtzTpoWizE6Akv1yvnQc2xVJRWk11mbAzdTlOKDNJT8hh9YdbkDvKkDvKiBgUil83QUdCaiXhtZ8e5cVZH/LuvV8B8NtnO/AL86I4t5S4w4mIxSKe//YhgwVW9fH0F/fxSvZ/Adjy3V4ObT5JaO9A7BxkFOWUkHYxi6ryGn6Me7/dwEiymS9qPRyCCLP3N6sNnWWk+yhOl55kY9ZvpFenESoPo1xZzqHCA0hEEpYE3ds0NkQews5cQbupVl1Dd3thYWQttibALpCzpafp4WB8NlEjN1vGCMAtUe3vCDvZ2TKyRzA745IoqarhYnY+vQPa6tZsPZvQ9POcgVF6jzuqRzCJuYWo1BqOJWcwc0Dr39OOc8L3iNzGmlv79mh3LpFIEHN9c+Nu6pQq/jqfzJ3D2r8Gm8pvU2Pq82gOxngIwS+pSMLb8d+bPXPkcOHNERgJd3fnwylTGJe1guVzWmf5ZpdX8NO8eVhLhJvXBWvXklxURHc3N/41fhxWEgkqjYbR3y7nnyOG620EurhfPxxsbEgsvL50Y24WBgwJ1RoUARCJRTz+3K0cPZBITXUdOzef4d5HxiOV6g/MFhdVMmVmfxY9oLt8TCwWtRt06ApW/3CwaRPu3kfHM2PeoHbHu7rrDvBeOJvB2ZNXAJg2d2CbgEhL5i4cyo4tZ0hNzufA7ngK/zkJd4+2Gc/aiHQKMZtWXEldBVeqBGmCYLmPntEWLHQtRgVGWlJUUIGNrRX2DrammvKmYZTnHWzJ+oJ8RRoAZ0t3k18r3CzHlx9iQeCr5jTPKKY/OJ5FL83i+zd/49z+S001muH9g5n/9LQmYdVGnNwdeP/PF/jhzd+4eDyZSydScPcRhPQmLx7FXS/MZP0n200WGKmtVvDtq2vJSMql94hwPAOEoIJYLEKj0VBdWcvFY8kse34V1RW13PnsdJ12Arj7uOi18937vkatJTMlKzmXH/+9oenxvW/MY/5TzengwVH+fHHgDVZ/uAWA49vPkhKXjr2znBEzBjL/6al06xtkkvMCgtjtf3e8DMDW7/exd/0x4o8lo6xX4uLpROTQ7oyYPgA3b92dgEAQzjIng93031Bdr4hFYh7v9iTbc7dyuOgQZ0pPI5PY0dMxitm+c5oEWAGC7EKoVgm6H85WznjYNNdih8m7caUqlRATdaQBKLgJM0a6eekPKkb5ebEzLgmAhNxCrQGCs2nCIk4iFtHDR39NvLdT8+I0rbD1ec0vryS3TKiHj/TzNKjrSr/A5sXjqStZegMjpvLb1JjyPJqbEe59eaTbbXyZvN6sdiRWpKPUqJDeRN3vribS07MpKALgJrOjsq4OhVLJm3v3UV1fh41ESnltLWq1Gom467OfLOhmxNiIdl93cJQxaFg3DuyOp6y0mssJOfSIMkz34s57TZvhbSzKehVH9wsBX0cnGXPmD9HzjvbZ99f5pp8nG5CJHz2sG6nJ+ajVGs7EpjJhah+DjhPpaN4N2pMlQtWBJTBiwRhE7akXG4jRgZHN60+w8rv9FBcJKY0eXo4seXAsk2feuKU0pqaX02hkEnv256/BWixjX94qvGyFL6E7Al+mu0P70eTrkSFT+rK9bEXT4zdWP2HwewN7+PD6ysd1vr7opVksemlWq+cGTejd6njamP/U1FaBBoDlr/7K9h/38/ovjzN8hvYazpK8MhZGPM2etUeaAiOdtRNga/Hydu1sDzcfZx7/7yLhQeP/eggI99F7bnRhZSN8Bcx6eEJTx56OUFJXQVl9ZaeObSoGurS/6LqWzPG7jTl+2tNXX4x4RevzEpGEaT4zWpXSaMNeas/yQT9ofe3OwLu4M/CuDtmqj+yatkJ5Nzoucv2Be48WZSklldVax+Q0BDJUag19X/mkQzaU1dS2elxQ0Sxy2/LGvz18nJvH5Zfr//yZym9TY8rzeD0ww3cUSRUZ/JV3zGw21KnruVyZSQ8H0wXRzYVIJKJWqUSt0TSVfQFIdCx+j2RkUFZby+czplNaW8uWhEvXylQL7RAcqj/o2T3ChwO7hVLRlOR8gwIjXj5O+Phd+w5V7XE5MReFQtgg7DcopMMdYq4m/pxQaigWiwjtrj9Y7eHl1PRzZnpboVZddLcPRCqSmK0c8FRDYOQ2//Zb414LslPy2Lp8D2f2XiA7JY+ailqk1sJa2dnDkcAIX3qNiGDknGgCehjW0UdZr2LnTzEc2HCc1Lh0yosqkDvZERwVwMg5g5l6/zisbAxrWjLJeiEAb29+gejJfYWuTGsPs+PHGADSLmZSXlSJs7sj/j18iJ7cl9ufnt5qjs+e+J7NX/3V9Pi9rS8xYEJvvcd+Zeb7xG4/0/T4h4sf4xvWtgujLp+BTvsNkHDiMhs/2865/RcpLSjH0dWeiOgwpv9jIoMm9Wm6pzEGo2bYuukUyz/fxby7htEj0hcNkHAhiy8/2o5CUc/M26ONNtBQyitrKa+spba2HlmDsKajvS0O9tdHBkuY/QDC7IUbcw0aRHqTOy2YglN7LyC1krTJXGmJs4cjtjJrKktvri4c14LcWsMvvF2Bg9SOcIdAs9pwM1JSV0GBotTcZpgcqVj/ItW6RW15Tb32LgVVtXWdtkGlbl1qUa1orn+3sTLskmxr1byQqFTot8VUfpsaU57H64VHut1GfHkKWWYMLF4sT70pAiNikYhpPcKZs3IV/o6OejvR9PX25oujx7h/w0Y87eVEuAs35NX19bz61y4SCwupVwk3fsnFRTw7ciTe9vY8v30HycXFVNbVkV1ewRPDhhHqen3dcN/IODrrF0Z3a1FOUlZi2FrMTYswvrlp7IYD4B9ofOvzRpFWtVrD1OFvdei9lRWGB4+txFIiHIM5X3a5Q8cwFY3HrVPXYy3uWFdTU/Lnt7v54p8/oKxvHSBSKYXHeWkF5KUVELvjLD+88SurU7/A1Ud3VnVmkpAV+fqcD8lMbN3JtKywgrMx8ZyNiWfjp9t464/n8Q83PGOmOLeUmspa3pj3Eaf3nG/zemF2MYXZxdRU1LYJjExaPLpVYGT3qoN6AyOl+eWc2iWUW0UOE0q6dAVFMpNytPoMnfd7/cd/8u1Lq9C0uPYX55ZyePNJDm8+yaxHJ+ET4ql3Hn0YFRhZ9/NhHn9+KhNbpGoNGdEdX39Xfvluf5cGRtRqDYdOXGZ7zAXOJ2RTpOOL1MPVnt4RfkwZG8XQASGtdh2uJbm1KZTW5aPSaBeBinKyCH51BXJHO5T1+cQfSyZqWFtlco1aw8r3/6CmSsGgiYalHFpoJrfWvDXZkY4hliBjF5BQkWZuE7oEhQE3/C3H2FlrX6DJrKUolEocZbZ8cOetHbKhZbYHCLoijdTWGyYS2HKcIa11TeW3qTHlebxekElseDhsLq+d/9psNiRWmE736d/f7mDn0QR6d/Ph0+dvuyaivC351/jWYuP9fXzaBEhaPl5354I2c9iJxXw0Vfff13/bec2C8UgNKA+0tm6+HWnsDqN3XiMEUruK6qrm1rwyufHaJi3n6yiGNhtoZIBLD7MFRurUwu88ruyy2bKALx1P5tOlK9CoNdg72zFpyRi69Q/GwdmeqgohizIjIZuzMRe5eDSJgRN7txsUyUsv5Kmx/wdAWUE5IrGIUXMGEz2lH07uDpQVlHPo9xMc/fMU2Sl5PDvh33x5/B1c9ZSvN1KUXcK7iz/n9J7z+IR4MnS6sPnuFeRBbZWCrORcjm8/w+Bb21Zw9IgOI6CHLxkNDSYOborlic/vw8ZOd0eofeuONAWIJi3WrevT6Lc2nxvPRUf83v+bkIH5zQsrAZBIJUy+Zwz9x0UhsZKSHp/J1u/28vuXOzsUWNKFUYGRvJxSempJd4uI8iM/p+t2G5NS83nni+0kpebrHVtQXMmewwnsOZxAz27evPTYFEJNJF5pKL9lfEB8+SGcrNyRiLQvOC2Bka7hjqdu5Z17vuLFWR8w8JZe+AQLO0gikYjivDIuHEmiIKsYzwA3Hvj37Wa29sYj38w6FP522qPVFozjZg2MFFZWEU773/+5Zc2lKa722nc6PR3tKa2upaaunmHdAo3SMPB2at4pzSmtaGdkM9klzeO8DCi/MZXfpsaU5/F6YpBrJANdIprq5q81pghYaxo25bYeiket1nDyYgY5BWUEeFsyKSx0DIVCf6CjsfwEwPYai6WaElvb5jW+od1w2p1PZkVdnRJ7B1teemtuh97r6e2kf1ALBrr05KcrWzv0HlNztCjObIGR3asONmUjvLv1JXoM0i1aXppfTnWl9tbfjXx4/1eUFQgZP2KJmDfWP83Qaa1L+iffM5YNn2zlq+d+oTi3lGXP/MwrK5caZO8fy3ZSnFvKktfnsfCl2Yi1BK3VKjWKGu2ZmRMXj2bFq2sAqKms5fDmk4ybr7uL1+5VBwGwtrVi9LyhOsc1+q3LZzDcb2Wdki+f/rHpsUgs4s2NzxI9uYWu2uxo5jxxK89PepuEE8YH9owKjHh6O5EQn41/UOt0sYT47A5/IA0lLiGbp99cR00nvnAuJufy6Cur+ej1eUR2v3YCP0kVsdwT8h4BdtePFsLfhVGzo/nPFgc2fvkXCSdTiN15DhACIw4ucgLCfZn18ASm3jsGOweZma298SirM6++SIAlMNIl3KyBkYScQoZ3b7/E4GJWc8C9h4/2YMKAYD8Sc4W0/LPpOQwINkwoUBuu9nYEuTuTVlhKfFY+tQ2ZG7btlNWcTmtuI95SiFUXpvLb1JjyPF5vzAu4xYyBEeM7SjUm104dEcnOowkM6RWIn6dhO5m62BubRFlVLbPH6q9lt3DzUFpUBd3aH1PY0J0QwMWl/fbj1zMuLbowZmcY/zl083CgvKyG2tp6BgwORdKFGVvdHQJwtJJTXm++svJ9+ad4KHQOVmKT9QYxmIpiwW+RWERwVEC7Y509HXH2dNT5+oXDiZyNiW96PO3BW7QGCADmPjmVHT/GkHo+gwMbjlGYLejFufu6tmtDcW4pU+4dy6JXdQfMxBIxMh2SEhPuGsn3r68FhOz53asO6gyMZF/OIyFWCDoMmzEIex3lcS39bs9n0O731T4f+fMUxS0SLcYvGNE6KNKAzN6WJz6/j8eGatfy6wg3x/aMBQsWLFiwYMGCBQsWLFiwYMGC4TQJlxgVkpt1x2A+/2Ar+bllDeKrGhIuZPPrz4e5//FbjDfzKmpq63n9wz9aZYv0i/Rn9JDuhAV54OJkh421lNqGlLyi0kouXylg//Fk4i4JLUUrqxW8+uEfrPr0Pmw7oIRrDCM8buNc6V6sxNbIJU6IRG3jUfZSS3pqV9FnZAR9RlqydbqCcqV5BWv9ZcYLLVlojVKjIqH85swY2RmXyL2jB+p8vaSqhoOJVwBws7cjQkcL2Vv79mDN0bMAfL//pNGZDtP6RfDlrqPU1NWz5YyQZTAvupfWsWqNht9iBaE1qUTMLb30bMViOr9NjanP4/VEP+dwAuy8yKjOu+bHLq2rMJmI4WsPTua1BycbPY9ao+HtFX9hJRVbMkb+ZlxOymPAkNB2xyRdahZpDA2/cTNBu0f4IJWKUSrVnDlxBZVKbVSWR6++gaQm56OsV3ExLpNe/bpObF6EiIEuEezNP9llx9BHpbKao0XnGeVx7TubBkYIHWY0ag3fv/4rD723UGt5iiHs+/Vwq8eT7x7T7vjoKf1IPZ+BWqXmzN4LAEy4S7/Ewp0vzu6UfQDufq70HxcFwKnd5zn5VxxlBeU4ebTNhGksowGYuEi3XS391ucztPX7ap9P/nWu1ePxC3SX+nQfEIJPiCc5BshstIdRGSNzFgzh3kfGs2ntMV5c+gsvLV3JprXHuefhccy4zfQtaDfuOENBsZC6by+34ePXb+fzfy/gjukDGdg7kNBAd/y8nQkLcicsyJ3BfYO5c1Y0y96+k/++ehv2ckFUJr+wgo0t2g11NTZiO86V7uWb5H/yccK9fHTp7jb/LFi4EalUtl9j2dV42FoCiqbmbGkS1arrrxWqKTiXkcvqI2dZfeRsm9fUGg1v/763qZTltuheOjUvBoX4NZWm7Im/zEfbDqBSty90l1tWwYGEK1pfWzisH852QrrrR9sO8NG2AyTkaO9q8smOQ1zMFi78swdG4eVor3VcSxr9vhq1RtMhv02Nqc/j9cYId/MIemvQUKQoM8uxdXExNY+Kqpvze8VC+xzYE9/u62Wl1Zw4KqTpu7jKCe1+4wZGbGytGDhE0KYoLqpk66ZTRs03dlJU08/rVx4xai5DGO7etkzhWmOudufTHrwFuZNQIrLhk63c1+sZNn2+nYrijpeMxx9NAoRSFrFETGif9ktZPfybJSkyk3LJTMrVewyvQHeju7BMXDyaiQ1Cqiqlir2/av8b27P6EACu3s4MmqT7utbSb30+Q1u/ryblXHqrx90HtB9gDeltfODQ6CKumbdHM/P2aMpKqlEo6vHwcqKrGr8cOJbU9PNrT0wluq/h7eiG9A/h9Sem8vy7GwHYfyyJO2ddm3bCu/N+ZrTHfHo7j0EqNl5USqIl4+RaYa4e59eaWXu+ZJJvJI9FjDW3Kdc1jUri5kIm0a2gbaFzHC48p3/QDYhIBP6uzrz1+x4ADiReYXxkGO72duSXV7LhxAXiMoQLs6+LIw+OG9zufP+ZP4X5X6wmu6Sc72JO8OeZBMZFhhLo5oxELKaiVkFmsXBzGpeRS3JeEeMjwxjVI7jNXC5yGe/cMYWlP/1BWbVw87jgi9XMGhBJdKg/dtZWZJdW8OeZS5xNF3ZWQzxceWG6/h2Zln5r87nRPkP9BppanlbU1lFVq0DToNRZp1SRWVyG3MYaB1sbgzqYGHIeATKLy/Sex+uNaNdI1qT/pX9gF1Cj7nw3i67g+PmbMwutM/zd1nCXzmexef0JZsxru2GqUWv4/INtTUKlU2b171IdjWvBgntGcvxwEhoNfP3xTuRyG8ZP0Z0lpaxXkZFWREi3tje5vfsHMWBIKKeOpXA4JoHln+0C4N5Hx+s8TwV55Vy5nE/0cP3ZhFcz2DUSW4k1tarOt1I3lpMllyiuK8fVWreGR1fg5OHIe1tf4j/3fElmUg7Zl/P48umf+ObFVQxr0MqY+sB4BhrQwbIgswgQxE8BpsoXG2xHpaHtqn2N3xgcOVu4D/7UwZaailp2rzrI7MdaZwheOp5MVrKwRhh/54h2s2ha+t0Rn0G736X5zQF+iVTSrq4LYHBHn/YwmbqNUqnCTm7TZUERgPQcoQOGj6cTI9pRC9bF8EFh+Hk7k5VbSnr2teum0dNxOA5WLjhamUbQzhyiRI3UqfW3fbxRKK+vwUosQSa5cRXQzU29mf8eLIER06JBw5GiOHOb0SVoNPD5kpk8/tMfAMRcTCHmYkqbcd5ODnx7/1y9LWtd7e1Y/egCnluzjeOXM8gtq9CaldESK4nu9pJjIkL4bMlMXly7HYDymlrWHY9j3fG2v48BwX58sniGQW11W/qty2fQ73dGUSkLl62lqrYOhVL75z69qJTJ769oemwjlSK3tWbVI/MJcNO+YDH1ebye6GYfgAgRmuby5WuGOW9sriA3JacAACAASURBVEat1nA07oq5zbhu+Dut4UQi8PFz4bP3t3L8cDIAw8f0wMVVTlFBBds3nyHhglDq7uXjxIK7R15T+xpRqdRUVQrBxOoqBfX1QgBJrdaQnVmCXG6DndwGK2v93z1RfQNY9MAYfv42hro6Je+9vpFffzrMwKGhuHs6Ul+vorhQ6CyWlV7M2VNXCAv35uNv79U634tvzmHpPcvJyynj15+FUoW9O88zbHQPfP1cEEvFVFcqyMkq4dKFLNJSChg+pkenAiPWYiuiXSM5UHDtsuqvRq1RszP3GAsCJ17zY/eIDuOb0/9h58/72fjpNtIuZqGsU3Jg43EADmw8TmifIB7+YBH9xkXpnKe6vPPZ1I0tcfUhtTb+e6SxPe/ouUPY8WMMCbGXyUrOxa+bd9OYxmwRoCm7RBem9rtlRx1rmf71jo0JOloZfVY3rz/Byu/2U1wkpBp5eDmy5MGxTJ5p+vqw6oYTFGJEu92QADeyckub5roW1Ktr2Jz1BdtyvkEmcUBE2+jR0vBvDJ7PxgR1w52l3swZAqbk7XPbmOQbyS0+Fv2RzqIyYwaRVCRBKroxbpBuFOLLUimpK9c/8AbF3taajU8uAuDnQ6fZEZdIemEpGiDA1YkJvbpx96iB2NsYdnF1d5Dz/YPzOJyUxp9nEjidlkVBeRUKpQq5jTX+rsLuRqSfF6N6BDMmIqTd+cZEhLD9OWFxvOrIGfZeTCG9qJTaOiWuchm9A72Z3i+Cib26d8pvbT4DBvmtVKsprqzu0HEVSiWKSiVKPeUx+s4jgL+ro8Hn8XrBWmyFt8yNnBrj2+d2FEUnAiOznl5ObqH2z7+9nQ27v3rM4Lm27L9AXHI2SekFJGcWoqgTbsiLy6oZsuQjne9bMj2ax+5ov7ZeqVKz5cAF9hxPBCA5o5Cyyhrs7WwI9Xdn/KDuzBrXG2up7uvD29/t5I+Y87xy/ySmjYzk0zX72XowHqlUzMQhPVi6YDRWUgkJafn89+e9XLoiaMW4OcmZP6k/Cybr7ragj7/TGk6jgf/7cAH/enYNxw4Kv6/G/1vi4eXIu58tQnYNW/Wq1RoWTvuYqiqFzta6NdV13DP3s6bHUisJcnsb3nh/PlF9dXcuWfzgGBwcZXz3+S4UCiUpyXmkJHdOb8jZRc4nK+7n3Vc3cPbkFUDICvljXazO90jb+dvXx2iPAWYNjABszNrLbL8x2Jph41JqLWXq/eOZev944o8ksuPHGPY1lJjUVNaSci6NF6a8wz8+WMTcJ27VOoet3Ia62nrsGzosvfTT4wYf39OIe9zOMnHxaHb8GAMIeiJLXp8HCMGKfesE37v1CyakV/vdelr63RGfQbvf1rbNv/96hf6grqre+HsSowIjWzedYvnnu5h317AG8VVIuJDFlx9tR6GoZ+btpi1VcXOWk1tg3KK9oUU1Lk7aWw11BVHOo4lybj/K1hFMIajWWTqz2LoeUWs0HClIYZJvpLlNuaGRmDEwYc5dt5uVXfnHzW1Cl1KvVCFryIh4aNxgHjKgbMQQhncP0tsO11CcGrRGHrllKI/cMtQkczb6bYzPIR6uXHjvKZPYowtTnsfrBVdrR7MERjpT5ujmJKe4rJq6euOzCr767RAFJaZv556eW8KzH28iLadt1m9pRQ2nLmZw6mIGa3ac4qNn5hDk0366+ZXsIj5be4A1O5q1INbuPA3AwlsH8fh76ylvoY2SXVDGxyv34SC3ZdrIzq0f/m5rODu5DV+tfJiNawTtiP2748nOLEaj0eDj58LIcT25beFQ7OTXNgNUo9E0beoairJe1SQdoI/Z8wczZmIU2zad4tTxFDKuFFJRXoO1jRXOrsINs4enIwOHhjFyXPsbdK5u9nywbAmnjgkZf3t2xHHhbAbFRZXUKZTI7Kzx9nMhPMKH6OHdGDKiY8Hzlgx162X2tr3l9VVsyTnAPH/TN/LoCJHDwokcFs5D/xFa6G74dBur39uEsl7F18//wuAp/fAP92nzPjcfF8qLKqmtErKQBtzSC4kRwaqupveoCLyCPMhLK2DP6kNNgZEzey9Q2tBKW1+2CLT22xQ+O3s4kpcm6K0p65SUF1Xi6KZbV63UyBgBGBkYWffzYR5/fioTpzbXWw0Z0R1ff1d++W6/yQMjPbt5k1tQTk5e50XF0rOEvuIRLdKEuppIxxHk1qZQWpePSmN8tN6cF9XiugqTzDN823/4dPACBrkFsTc3AYDHj63m4+g7mOQbyZniDB49torDt74AwM8pR1mZcpycmjL8ZM7c130484Jad1moqK9l6Nb32D3pKT6/tI+/suPRAItDh7C053gAFh8U0rwvleVSrazjieNrmt7/j/DRPNEwDkChrueFkxvYm5uAlVj4cI/07MarfabiYKW9L7g2dmbH82dmHHKpNTuzL/LPyFuoVCr4LukgY7zC+XDQvKaxjX4COn2dtedL7u02nGOFqezOuYSVWMJITyFl8mrbtmbG8XXiAdKrivGROTEveAB3hw1DIhITX5bD7fu+BmDD2Ifp4dT8mUgoy2Xuvq/4dcxDRDn76vTNHNH8RsxdxnOzUV5fxZ68E+Y2o0u59gUN1wd/V7+vB+wkhl8rTElndCxW/OtOAGoU9ZRVCCnRT36wgSs5xR2e64sXb0epat69e+rDjeQVV+Bkb8uyl+/Q+T4XB92bVrmF5Tz07zWUVNQgFokYFy3c/A3vE4KTg4zSimpiTiZz4HQKmfmlPPLOr/z81iLcnOQ65zx0NpXismqeumss9jIblq0/SGFpFRv3xpFdWI69nQ1P3jmmSZz409UxKOqUrN1x6oYMjJhqDdcR6utV2MqsuPNeoUym8f/OsvP466YwC4lEbLK5dOHiKmfhfaNQjFFxKT2X0joFnra2LBv5EECHS7kbu/vo6/LTku8u7wVgW9Zp1o9+Wu94qUjCOM9B/J4V0yHbTM36jD3M8B2FjQm0GY2lUZR18Wu3IbO35ZsXVqJRazj65ynmhU9rM77XiB6kns9A2ZApd/FYMr1G9LimNncEkUjEhEUjWfn2RrIv55F4MoXwgaFNJUQSqYRx83V3hGmkpd+m8Dm0TyAJJy43PU4+ncqACbr1eq5cyDTqeGBkYCQvp5SeUW3b60VE+ZGfU2rM1FqZNr43e48kkppRyJXMIoJbqNkaQnxSDpkNuwxTx2lvhdgV/JbxAfHlh3Cyckci0n5BjHLS35apESux1Gx1y8V1plG6j3LyJaEsl0FuQZwuFlSHg+RunCnOYJJvJJfKcunlLPxtrU49zheX9vFK76n0cvHlXEkWb5/bSn1DevadIa0DcE/HrmN6QB/u7z6CIkUV0hYLxG+GCWn0CpWSEdve54NB8xjrFQ7QFPxoZGXKce7pNpzVox8gt0bw+4WTG/g6cT/PRk3qkL/785J4o98Mwhw8+F/8bmYG9OHbYYtZcvB7LpXlEuHk3cpPoI2vLf1869xW7u42rMm2F05uAGhl26H8ZN44u4V/9Z1OLxdfrlQU8dqZP1Cq1TwUPopIJx/6uvgD8GvaSV7r0/zlvinjDN0cPNsNigBmvWApNSrUGjViMwrZ3UxsyTlodjFdCxZuNsz1/WRMRp3MxgqZjbBWsbLq3I7f1ZkaVg07hxKJmDD/zqWK/9+3O4SgiFjE+0/OYlT/tjeHM0b3YvX2k/xvVQxFZVV8/Ms+3nqs7Y1LI1eyi3l28XhunyiUf8tsrXj58y3U1Ss5cOoyK99eTLeA5vbVBSWV/PDHMRLT86lR1Dedp45wM6zhOoTmxgvNmlKD7nRxKssS/+LtfvOJcPSjuK7yute2m+w91OyBkbL6SrZkH+Q2//H6B19D+o1tDog2ZoRczdg7hrP5611Nj9d/tOW6DoyAkBGy8m2hQcmBDcfo3j+Eo1uETLroyX31Cp9Ca79N4fOACb3ZtmJv0+M9aw7pDIxkJedy5UKGUccDI9v1eno7kRCf3eb5hPhsPL2djJlaK0MHhDBxVE8A3vl8O5U6/iC1kV9UwVufbgNgxKAwRkZ3XLy1syRVxHJPyHs8Eb6cx7ov0/qvo9hIzLPjUGSii2ovF18SyoV6y1NFGZwqyuD24IGcLRGifRfLcunVcFO+LGE/93UbwYyAPoTYuzMroC93hw3jq4QYvkpo+8U9xCOEhSGDCbF3Z5BbEP1cm2viZBJr4Z9UuCjZiKXYSa2xk1q3CYz0cvZlacQ4whw8GOHZjRGe3Zjm35vTxR3/4NlIpMwK6Ms0/97UqOq4I3gQ/VwD8JY5klVd2sZPbb62JMrZp5Vt0/x7t7Hty4QYFoYMZpp/b4LkbozxDueO4IGsvdKcFXBnyGDuDBnM5oxzVCuFFFuVRs2WzDhmBepv22bOWmkQsnosGI9So2JL9kH9Ay1YsNAhqszU0tz6OthlNSVnk7I5dVG4vs0d10drUKSRO6cMJCxACL7sjk3UW9IzZmDzenBo7+Cmn8P83VsFRQAiQ4RWshoN5BV1PvviRl/D3ex8EL+ZY4XJJpnrfFkmAXI3Jvr0IUDuRl+X679cMETuSw+HIHo4mNfWXzN2UaHsmLZVZ4lZd4SaSv0txfeubW5pGxTlr3VM71ERrW7gD28+yfKXV7crrFqQWUTsdvNpu/iGehE1XNgoPrL5FBePJ1OcK9yfTFximBxES78N8Rna93v4jIG4eDnh4iXEFHatPMipXW0F6ZV1Sj5buqLN853BqIyRWXcM5vMPtpKfW9agMaIh4UI2v/58mPsf75q6sJcfm4JYLGJHTDwLn1jBnCn9GNQniCA/V+zlNohFIuobfgml5TWkZhRy9FQqm3edo6a2nui+Qbzx1PQusU0XIzxu41zpXqzE1sglToi07CDZSzvWdsnZyoFcVZGpTDSYAkUpdep6o1NBo5x9+TbxIPVqFQnlQhuoz4Ys4PNLe6lXq7hUlss/eoyiWFFFkaKSXi6tMxd6u/jxZcI+APJrK/C0dWh6rTELwlh6ubTNhnK0klFZ3/E2iE5WMqB5MeRiI6TlWYulKNRKnX5Cs68t/bzaNseG+VvallSez5niDL5NOtBmTqVahVQsYYqfoKr9/oUdbM2KY17QQPbnJVFWV8MMf/0tyWzMvOtRUleBTGbpTGMsu/KO39SiqxYsmItqlf6FdlfgYHXtdNSuBX8dvdT08/TR+jN+h/cJ4XJGIWq1hhPx6dw6QnvZi7WVFE/X5vWDXGaNjbUURZ2SUL+2WclO9rKmn6tqO6/XcaOv4W5m1BoNx4uSucXbNJnlJYpK5FLzrVM62yx0lp/QDv79Sz+ZzpgOUl5fxdeXN/Bsj0VdfqzPnvgeRfXX9B4VQc8h3fHr7o3c0Q6VUkXuFUHn4siWk5zdFw+AXzdvhtzaX+d8L/7wGEuHvwpAXnohv364mb1rDjNsxkB8Qz0RSyVUl1WTk5rPpdjLpMVnMnzGQKKnmL55iaFMXDyaC4cTSb+U1ZSp4eBq39Su2BAa/dbmM9Ahv61srHjkv0sAeGfRZ6hVal6Z+T5T7h1Lv3FRWFlLyUzMYcePMWQkZNN9QAhJp1KNOgdGBUbmLBiCRCJm5Xf7KSkWRHqcXeTc8/A4ZtzWtl+5sfy65SRXMovIaohgFZdW8d2aQ3y3RmglJBKBCBHqdtL28gsrWPLUD5RV1KCoU6IxIMVv/7pnjLLbRmzHudLfOFm8TeeY13v90aE53W2cya299hdVtUZNWnUu3e3bVybWR29nP1IqC7hYlkOIvbCz42JtR6DclYtlOSRX5BPl7IuiUUfiql9TyxRU2VU7L6baibEz4U2/6Ko+1lfXf+vyU3hKeLKln/psU2s01KjqWNpzPHMC2n7ZSBuyYxqzZOYFDeDXKyeZFzSQ3zPOMtwzDI8WwSZdmLtdboGiBF/ZtVfwvpmoVtXy05U/zW2GBQs3JcUK8wQcHaW6dTVuROKScgAQi0V0D/TQMxq8WgQ70nPbCrU24mTfVgNGLrNGUafEVYtIv1TSfO1WqtrvttQeN/oazli+u7yX3zNiKVRUUK8WNjMdrGz5LPo+opz8qaivZfyuN9kyTtCZ+zppF3tyz6MB7gwazsPhza1cd+ScZUXyPjKri/CSOTEnYDB3BY8AmkvZMqqK+CZ5N6eKUymtq8LdxoE5AdHcEza2aZ4HjwrdIRPLs6lW1fHcqV+aXrsvbByPhHesfezS2O+JK02nSilsWEVvexmAKb79+Hff1jo7a64cZm3aYXJryvCxc2ZJyGhmB0RrHQPoHKdBw7dJe/gt/RjVKgUjPSIIkHdMdqCR0R7CTf+K1D8oVJheHsFQdufFMt4zmgEuXVuKIhKJUNTUcWLnOU7sPNfu2IAevry58VmsbXXfbzh7OvLJwTcBeHfJ55zdF09BZhF/LNup8z2maMFrDGPmDeXLp36krraev37eD8DYO4Z1yK5Gvw31Gdr3e+wdwwDISytkxWtrUClV/Pntbv78dnercXc8O4NBE/vw/OS3DbZVqy1GvRuYeXs0M2+PblJp9vByQtTZ8KQePv1+b7uvazTordlMy+q4iJix7M77mdEe8+ntPAapidJb3W2cTTJPZ0itzDL6ouolc8ROYk1MXhIDXAObnu/r6s/e3AQcrGzxsnVEgwZXGznnSrMY7tmc7hpXkoW3TEit6ogQaiMSRIgQodJ0fmFjSrxljlr9hGZfO+KnWCSih6M3l8vz8ZLprwtcEBzNd0mHOFWUTkxuIu8MmG3QcdysTV8y1xEKFLoXvBYMY1XadkrMIMhnwcLNTml9BaX11/6zJRVJbrqMkbxi4Tyq1RpG3Pu/Dr23vJ2ya5t2FuTWVnqWyEZoZ9zoazhj2JZ9hlWpB/lu2MME2rmzIeM4/7u0lY1jnsXpqr/bl06vAoRgwpLQ0ZQoKlt1wztSmMQ75zfxUtRsopz8uVJVwFvnN6BsCLbc2xD4sJNa42nryFv95uNu48DZkjT+HbeBcEdfhnsI5QOfRt8DQJ1ayYRdb/F2vwWM9BS6xVh1ogPfBwMWoUbDN0m7OFGUwjdDBcFV6VUbY+vSjvJ10i6ej5pJpJM/50szeD/+D5QaFfMCh7YZA+gc92fWaX5MieGFqFn0cQnkaGESnyfsAMDbtmPrtcYNvFl+o/kupWObt6bms6S1fDXoxS7VtfvkwJvsXnWQC4cTyErKpbSwgrraOqGLkIewjg7tE8SI2dGMv3MEUgP0l1y9hc/5Bztf5dSuOPasOcSFw4kU55ZSV1uPzMEW72BPwgeEED2lb7sZKNcCuZMdw2cOYt+vR1A3BH4nLjJcA7MRV29nrT4DnfZ7/nMz6DumJxs+3UbcgUuUFVXg6GpPRHQYMx+dzIBbelFsAn1TowIjCRey6NEgvurk0vYiXF+norysGjcP/TvPNzM9HYfjYOWCo5Xpdrbdrc13Ub1UkcYkb+PbSEa5+LI96zxP9mwuu+rr4s+3iQebRD9FiPhH+Gg+u7gHP5kzvVx8iSvJ4qfLR3mx95ROH1sqlhAod+WPjLOEO3ohEglZGIZkSXQFV/sJGO3rYxFjefL4WsISYpjg2xO1RkNyeT5KjZqZAa31Q7xkjozz7sF757djI5Ey3qf91nGNeNq6dtguU5JenWvW49/oZNbk83vWfnOb0aW8edtE3rytYzt9NwN/V7+vJ65U5ZjluJ62Log6nUB/fVJV0/myFVU7mR0Sse7z1FWbfHBzrOE6y7mSdCKd/AmWC5k/t/r24z8XfielMp/+LsGtxg5yEzaK7ggSdo0b39PI8uTd3BE0jCm+wpomQO7G3IDB/JYutAZuDIy42TiwtEfzOirAzo3VVw5xqTyrKTDSKIjaGBCwFkuNyhy2bcjylYokiEUinXMtv7yHJaGjudVXyO4NkruTVV3M8uS9TQGPq8foGrcu7SiTfPow01/oZBgs9+BYQRIAGdWdy1C61Xs4a9L/MpteEkBubRErUjfzSNhtXXYM3zAvFr/WdfMPmNC73Y4qhrKzbpUJrNHNy78s5eVflppkLlP53EjE4G7t2ubq42z0+bG0c7BgwYIFCxYsWLBgwYIFCxYs/G0xKmPkpSdW8sOGpaSnFhAQ5N4qa+Tg3ov85/WNKBRKukf48PYnCwFBg6SzfP3uXcaYazbq1TVszvqCbTnfIJM4aN3JWRr+TYfmdLcxXwnDyZJL+gcZQG9nP2JyE+nfomtMP9cA0qqKmBHQLPy5KHQIUpGYLxL2kVNThq/Miacib2FuoHEpZ28PmMVb57Yyd+8ynK3teDJyPLO06HFcK1r6CRjt6zjvHnw2ZAFfJ+znm8QDSMUSgu3deLD7SK3jF4YO5r5DP3JH8CBsDGz16GXTMdFgU5NYYXxrrr8rGjR8mbwepaZ9xXALFix0jnOlpulq0VG8bTunKXA9I7ORUlevxEFuy78fmdqh93q7XX9ZyzfDGq49nn51Bk+/OkPra6H2nuzOjSO3phRvmTMxefHYSKzaZIMA9HYO1DJDM8kVeZwrSeeHy/u0vq7UqJCKJFSr6liVepD9+RfJrSlFpVFTqRQ0OMxJSV0VxYpKIp1aNw2Icvbn2+TdFCjKkYokWsdcPc7DxpH0qsKm7JlGQh2ETkqdzRiRS2XM9R/Hz1e2dur9puKPrP2E2wdyi1e0/sEWLHQSowIjlRW13DX9YxQKJTY2Ul5//w6ih3UDYMUXe7jr/tEMHtGdz97fyk9f7wPgiRd195PXR1S4jzHmmo0o59FEORvW6shQPMx4Q5pfW0xmTT7+Mk+j5nmkxxge6TGm1XMh9u5cmPVGm7ELQqJZENL+l6GDla3W9+qiv2sgv419WOtrv49/VOvzj0WM5bGIsQYfA2CSbySTfAVFfBdru1Y2brnl8VZjDfFTm22NNl1t2xivcMZ4hRtkZ2Oa56wA/W16GzF3KU1SRToaNDdd2vi1YH3Gbk6XJJjbDAsWbloOFZ41y3ED7LzNctyuxN3FnrLKWmoV9QyOCkQiubETnm+GNVxnmRs4mLMlacyO+RB7qS1eMic+6H8XLtZtN05tJLpvU9QaDbWqOh4On8gMP+1dM6QN2iBvnF1HamU+r/SeQ09HP2wkViw69LlpHDIChaoeaKuP2PjIVmxNlbJW65irxzVy9XqoM/ooVzPHbyy/Z8VQXl9l9FzG8EnSGvztPM3eRtjCzYvR4qsP/XMSt0zpzeGYBFZ8sacpMJKdWczoCVH4+rtw7yPj+eD/fjfa2BuVSMcRTT9XKIuxEtlgKzFOMT5Ibt6Fz6HCs8wPsNSv30xszYojzMGDfq6Gi7I5WdljI7ZGoe58/bcxVKtqSaxIt1wkO8iFshR+tHSisWChy8iozjObBlKovG2rebNjZOy6X7gflzMKqVeqOH85h77h16GPHeDvvoaLL8vki8H3MdA1tNNziEUiujv4kFKRh6ceYdHDhYks7TGFfg0aJnVqJVnV2psxiEXXTpzfS+aEq7U9F8oyGereven5C6UZeNkKovv2VjZax1w9DgSNlcSK1tpGKZX5Rtspk9gwz388K1I3Gz2XMdSrlbx5YTmf9n8WNzNmXVm4eTEqMCK1kjB9zkBEYhETpvbhq493NL2mVmuwthailIEh7hQVmKdl3fXCieKt7M9fS6VS6KLRKMQ61nMh/VwmdHg+X5kHMokNNSrdautdyV+5xyyBkRucGlUdRbVC9P9SeS6/XjnJv/vN7PA8/naeXK78f/buOz6qMmvg+G96JpNk0nsjpEAaVToIggiKgh2w11XXLruWte2q66prXfW1srp2xa4ICFIUpAgklNCTkF4ndWYy/f1jyEBIr5PyfP3kQyZz594zcTJz7rnPc56Cng6vwzZX7BGFkU6oteh5+uB7/WZFJkEYjL4s+MVtx473aj7k3t3UKmcjyuo6I1abvcmytx1x9qQkvlznHIHz4co/BnxhZCjncMXGagoMOoJU7a+Y156bE2bzl10fMezoL5wVmoLd4eBYfSk2u/Pz7dwI5zTkCLU/2yqOcFZoCgarmTeO/NzqNFK5REakxp+VhbtJ8A5FggS1XEmgquenZEmQcF38TN44/DPhaj+StZHsr87n49zN3DdyQYvbAC1uB3BR1ASey/qesf7DSPONZrcuhx2VxwAIUHl1K9aFEWfyQ9FvlLl5NUCduZbH97/Fv9KdI641crVb4xEGl24VRgICvSjIqyQqNpCykhr09SYyd+a6VqExm6yAs0iicPPazO60q2o1a0veZ3LgIsLVzmpvofEwAKuK38biMHGGf+emGEmQMNwrkn01x3o83o4oNJazt+Yoadp4txxf6L4D1SX8aeuHgLN7+o0J0zg3svPdo0d4x7i1MLKlYg/XD2t5LrPQlNlu4akDy6k01bg7FEEYtCpM1awr3eGWY3vKPIjV9L9pxzFhfhzJK8dud7B+xxHOnpTUqcePSYpkQmoM2/cdZ9OuY7z62a/ceolzNG5r02pKdXUcK6hgSvqwbsff04ZyDheg8mKYVzAXb3oBAKlESqSnP7cnncOskJRO7WtG8EieH3cVy4/+wn+PbUAulRGjCeTauKbTtB9Lv5in933Dog3/xk+p4cq46W0WOh5Lu4Rns75jyW+voFV6clviXBa0Ml2nuxbHTEEukfHWkbWUGGsIU/tye+I5rpVlTt8GaHW7CyLHU2Ss4uWDP9FgMzMzJJn7kp2Fk9b6sHSUUqrghriFPH3gvW7tpyccrS/gr3v+A8A/025Dq+he0UcQGnWrWjF/4VjuumE5SckRHD1czIw5ybz4zx8oLtARExfEqu92s/T6Gaz5PoPYOPfMZewPtpR/zbnhfyLd9yzXzxK8xwPgrwxjU9mnnS6MgPOqkLs+VAE+z18nCiMD2NiAaHac91C395PkE8OPxZt7IKKuKTSWkVl9mFG+HeulMlRZHTaeyvqv2xpCCsJQsTznO7c1NU7VDkcq6Xr/DZvNTr3RjN7oHMlgsTifh93uoKCsGo1agFgzjAAAIABJREFUhUatRCnvXN+CuZNGsHab84LQE++s5tDxMlLiQpHJpK5jVVTrSU8Ib3U0yD9umc+1j39MSUUtH/y4gzW/O5uITh87nMhgLTKZlHqDmcLyarKOlZBdWMmMscP7ZWEEhl4OZ7E7X0vX//4GM4JH8O9xV6KSyjHbbawt3sMjmZ/zy5xHUErleCs82DH/nx3a77SgJKYFtV1oS9ZG8sHU29vc5lSj/GL4aGrPLFl6e9I5wDltbnNJ9EQuiZ7Y7W2kEgm3Jc7ltsS5ze7ricLOjKAx/FD0G3tr3J9HZNcXAvCXzFd4Ov3PBCjF1Bqh+7pVGFl6/XRCwnzJ2pvP5BmJnHeRs2pZWlyDf4AXd93wLp++vxmVSs7f/724RwIeiKotpUSoW37TjlAnUm3p2vy/eK+O94LoDX/ossiqzSbZp+tzRIWBb4R3rLtD4JvCjaIw0gr7iSkzzx78H9t1+90cjdBVdVYDzx/6iAVhUxnnP1I0HO6ntlTsYX3ZTrcdf4xf50ZigLPoseCut9AbTTSYrS1uY2gwc/Gy5a7bCrkML7WSZ+5eyKiE8HaPcea4eM6blsyPv2VhMlv54MeWR9Tcc8XMVgsjfj6eLH9sCY+8vpKdB/Ip1dUBsGJtRqvHVXSygNOX+ksOB/RJHne0rsT17/LJt6CWnWwYOjU4idcOr6HGYuiRKTZC77k1/mLu2PVcv5mOm28o5S+Zr/DPtNsG5YpcA5HZbmFT+W62Ve7jb8nXuzucTun2/JbZ89OYPb/p8PvwSOccuNfev4nso6WEhvvhox26c8C0iiCKjEcIUDX/sC8yHkGraL5EWUckere9jFlfeCf7W54ffbdI0oewSM9gNHI1eqvRbTFsq9xPtr6wfzYddCObw86Lhz8G4Nfy1k8ehP7P4XCwrXIf2yr3EeoRwLlhU5gbOkkMIe5Hyhp0/OfI526NYXJA56dDOhwOKms6t9qExWqjqs6IqZVCSksevXkeE9Ni+WHTPg4dL6POYMJDqcDPx5kfxkUEkBTb9ujiAK2G1x+8lO37jrP6xIiRzCNFVFTXY7bY8PRQEh7kw8jYECaPGsbUUf1ztAj0nxwO6JM8LtzTeW6gkin4LHcL50eOQyKRkFtfzuuH1zBSGyGKIgPAME04l0bN5tO8n90dikuxsYI7d/2b+5KuYGJAqrvDGbLyDCX8VLyFtaU7qLcaBmSDXInD4Th1/afT3xWbrw0ldNq2yu/ZUPYRUwMvJlydgAMHRSd6jGwp/5rZodcw3n9+l/Z93fZ/UNLQtbXJe8qNcYu4OHKWW2MQ3OuxfW+5fTRCqnY4z426060x9Cd6q5F/HniPXVUH3R1KlzyacmOXTvIGq1qLnst/bzr1TS6RMT1oNAvCp4mRe25Wa9GzLPNl8g2lboshziuC18b+1W3HFzqvP+Rw0Ld53LaKo7x55GeO1ZdhtlkJ8vBhSlAiNyfMxl8pCr0DgcVu5fZdz7lt5a22LIqYyQ1xF7iWahZ6l9luYXPFHlYWb242NTBApeXDif9wU2RtarXeMXQ7ovahiQHnI5VI2VT2GXprNQAaubOKNivkii4XRQAm+CfzXdGvPRJnV/0v90fG+Y3olw3fhL4xJTDd7YWRfTXHWFe6g9khZ7g1jv6gpKGSR/e96daTNKH3WR021pftZH3ZTmI8nct/zg45g5nB4wlS+bo5uqGh1uIcadEf/t5mB4v3voGmP+Rw0Ld53MTAeCYGiv50A5lCKufepKXcm/GSa7puf/FN4Qb212bzwIhrCFcHujucQcfmsLP7xAW3DeW7+L1iLwZbg5uj6jlixEgfM1hrsDjMaBWNf6zdG7q4s+ogD+/9v+4H1k3BKj9eHHMv/koxDHIoqrXoWbr1YbfPOVXLVLwydhmR6qHb7Dmz+gj/PPBf1wnbQCVGjDTV0oiR1kiQkKodzlkh45keOFosZ9hLCoxlPLbvTQCKjBVujUUukfHhpH+IqVUDTH/J4UDkcULnfXj8Jz46vsrdYbRIIZWzKGImS6Lnopap3B3OgObAwZ7qo2ws38XmiswO55dixIjQLk95z863StfGo5apMNpMPbrfziozVfHovjd5RqwrPiT5KDSkaePJqD7s1jiMNhNP7n+XF8bcAziXrhwqzHYL/835nm8LN+EQNe0hzYGDvTVH2VtzlNePrmCifwpnhZzBeL+RKKTiY78nbCrfzX+OfE691eDuUACYGjhKFEUGoP6Sw0HTPE7kcEJHLI0+hz3VR/vFKjWns9itfJG/lrWl27g69jzOCZ0k+iF2gsluJqPqMDuqDvB7xR505lp3h9Qnur6mmyAIgiAIgiAIgiAIwgAnptL0ga0V3xDumUi0Z3Kz+w7W/k69tbpbfUaezFrO5orM7oTYYxrnpz6ReguBYo77kPJj0W+8evQLd4cBwAifWAD+mXbbkBhCeaA2l+cPfUihsdzdofQYMZWmqc5MpWmNh0zJOL+RTA5I4wz/ZHwUmh6KbuioMtfx2tEv+s1nbqNXxi4jwc3Lvwpd059yOHDmcSKHEzqq0lzDn3c+S42l3t2htClOE8ElUWcxPWgMgGjO2oJCYzk7dFns0GWxt+YoFnvHVx1ryUCfSiPGF/WSbZU/cI7yhhbvU0rVbKlY3q3CyNmhE/vNh2quvhiAezJe5KGR1zHyxAmqMPhNCxrNm9lfd/uNtCccrM0F4G97X+exlJsG7RDzKnMdH+et4seizWL6jNCuBpuZzRWZbK7IRCqRkuzjXMp0UkAakwPSRKO6NuitRr4q3MDXBev7xbSHU432TRRFkQGsP+Vw4MzjRA4ndFSAUstfR1zNI/ve6HeNWE+VrS/k2YMf8Hb2NwDMD5vKeWFTh2xPnbIGHftrcwDYX5vNrqqDFLu5V1Z/ICYb94F6q45gj5gW7/NVhlBn6d5SbRP8kwnx8Ke0Qdet/fSkClM1yzJf5rKoOVwRM09UZocArcKLWcHjWVOy1d2huByozeWOXc/xSPINJHhHuzucHqO3GllR8AvfFG6gwWZ2dzjCAGR32F1L6+2rOcY72d8QoQ5mtG8C6b4JpPvG46vwdnOU7ldhqmZVye98W7ip3/QTOd21wxa4OwShG0QOJwx0Y/2SuCluEW8e+8rdobSrylwHwMfHV/F53s9MDkxjWuBoxvuPHLR96ewOOzn6IvbXZLO/1vlVaapxd1j9kiiM9AGlVE2tpRJ/ZXiz+/TWGuQSZbf2L0HC/LApvJfzQ7f209PsDjuf5q3h1/LdXB17HtODRovGR4PcRZGz+lVhBKDcVM19mS+zOOpsLo2aM2CbT9ZY6llV8jsAX+b/Ql0/PUkTBq5CYxmFxjJ+LN4MQIxnKKNOFErStPFDZuqN2W5hV9UhVpX8zg5dVr++CjotcBRJ3i1feBEGBpHDCYPBoogzOW5wjhpfVfy7m6PpGKvDxq/lGfxanoFcIiPdN55JAWlMDEglWOXn7vC6pNaiJ1dfTI6+kBx9Ebn6YnL1xZjs4iJaR5zaY6SldzsxNrsHfJH3Lxrsei6P/htKqbMaaT3xAv0i/19IkLA45pFuHaPGUs+VWx/F6rB1O97eEqeJ4PyI6ZwZNHZQ9H1w4KDSVENpg45Sk47ShkpKG3TMCh7HKN9Ed4fnNo/se4M/dAfcHUaLItRB3BC3kEkBqQMmwdtTfZSVxZvZXJHplr/vZJ9hxGrCWXniZLmviB4jTfVEj5HuClMHkuAVRfyJaRuJ3s7vB/oKFpXmGnZVHWRr5T4AdlUdHBAjsVRSJW+Nf5BgD393hyJ000DL4YABn8e1lMMBIo/rhsbX7yN733D7KoXdFajyJcErikTvaNeI4wSvKLdfIKi16J3nGyad87XboKO4oYKc+iLA+XnWXwzEHiOiMNIHKk2F/Df7fpBIiFAnIEFCkdG5tJXFYeK6Yc+0OtWmM/596EPWle7o9n56m1qmYlrgaCYEJDPGN6nfJdUWu5Uqcy2V5loqzTXoTDVUmKsB5+iDclMV5aZqKk3V2Fq4knhv0lLODpnY12H3G7urDvHQ3tfdHUaboj1DuTRqNjOCxqCUKtwdThMOHByuy2N75X5+rcgg31DqljjivCIA+Peou1DLVFy3/R+UNHRv2l9niMJIU/2hMNKaxoJJtGco4eogIk589bf3dnBOQ8szlHK0Pp8DtTlk1eb0qykMnXH9sAu4NGq2u8MQeshAyuGAfpvHNeZwQLM8riM5HIg8rruMNhMP7nmNQ3XH3R1KjwtQaQlW+RHk+vIlSOWHn9IHD5kSpVSBSqpw/itz5pdKqQK7w4HVYcVit2Kx27A6bFjtVqwOGya7hTqLnlqrnlqLHuDEbQO1Fj21lnoqzc4iXn/rcdWWgVgY6bUx5ctueZ9/v3FNb+1+QAlQRfCnhFfYqVtFiTEbcDDKz5nMjPefj1YR1CPHuSrmXDaV7+4XzS/bYrSZ+Ll0Gz+XbkMqkbqaxsV7RRLnFcEwTQTBKj/8lN5IJV1fUdrqsGGwNmCwNVBnNVBnMVBnbXzDMVBr1VNjrqPaUk+1pY5qs/PfxjcloWvG+CUx1i+JXVWH3B1Kq/IMJTx/6CNeP7qCKYHpzAgaQ7o2AXCu3NHXKkzVHKzLdXUDb5wD6y7+Sh/+nnIzcDIJTveNp6Sk7wojwsBRbKxosWmbj0JDhDqIcHUQwSrnqAZfhRe+Sm98Fd74Kr3wVXjjrfDs9giuxvf7WqueCpOzkF1pqqHcVE2FuZoiYzl5+pJ+dTWtO5K8Y7gocpa7wxB60EDK4YBmeVxv5XBAszxO5HD9m1qm4om0W/hLxsscN5S4O5weVWmqodJUwwFy3R2K0At6rTCStSe/t3Y9IHnL/ZkZvLRXjxHi4c8F4dP5smB9rx6nJ9kddldF+fTKsgQJfkpvvOSeKKVylFIFCqkCcGB3OLDjrPRb7TYsditmuwWz3UKD3YzB2tCvh6QOdrcMv5jbdj7T7/8fGG0m1pXuYF3pDldzuUTvaNK08cR5RRDtGUqkZ3CPNJ6rtThP2IobKjhWXwjAkfp8jtblU21xbyHkVEqpgsdTbmq2VGOaNp41JdvcFJUwEDmvdOk5cGKVqNbIJFI0cjUKiRyF1PnlfL+Xo5A40xSpRIrN4bzKZnPYsdltmO0WDLYG9NaGITV/Wi1Tcf+Iq5F146Sz0dLFr1Na2nqx6J3lNzJsWM9cvBGgvLyOxZe9CsDYsbE89/wS130DMYeDk3lcR3I4oFkeJ3K4wclb7slT6bdxf+Z/KDSWuzscQeiQDhdG9mXkdXinNpsdq7X/NitzJ7vDhrQXu3sviT6HNSXbBkVjRgcOdOZadCeGRAoDR5RnCAsjZgyoBK8xCcs6Mby+kUwiJUDli5/CGz+lN75KbzykStdJm0zq/Hu22C2YbM7EznQiwau16F1Dd812i1ueV2dIJVIeGHlNiyv4pGvj3RCRMBTYHHZxlbcT7k5cQlgPLa3sqen7EXJC6xpzOGDA53EihxMClFqeHXUnD+x51W3TggWhMzpcGLn35vd6MYzBzeGws7niS/7Q/UStpYK7k5bjo3AmNXuq16OQqhjpM6VHjqWRq1kaM29ALJklDG5XxMxnfdnOAZ8U2Rx2yhp0lA3QPgQdJUHCPYlLWu3rEezhT7CH/6D/PQhCf3VZ1BwAZgSN6bF9vvPujdhsdmpqjNTUGHjlpdXsESN+3aYxhwNEHicMCv5KH54bdScP7nmNHH2Ru8MRhDZ1airNB9/ehUzW/jxgq9XO1Yte6XJQg83vld+wrfJ7xvnPY1PZp03uk0pkbC5f0WOFEYDzw6ezsXwXB9sZviwIvUktU3FX4mIe3/c2DtHHud+7efgi5oRMaHObdG08axu291FEgiA0mhY4imuHLeiVfctkUvz9Nfj7a/D29uiVYwgdd374dACRxwmDhlbhxTOj7uDxfW+TVZvt7nAEoVUdnqCq8VIREqYlMNin3a/QcF+Uyl5rXzLg7NKt4fyIO1rsMRKsiqHCVNijx5NJpNw/4mo8ZSLBEdxrgn+KWDVhALgiZh6LIma2u12amE4jCH1utG8ifx1xNZIT/wmDm0wiFXmcMOh4yz15Ov22Hh3xJgg9rcOFkY++v7tTO56/SLzwG9VYyglURbR4n0Qiwd4LDaZCPQK4I+GyHt+vIHTWNbHniRPqfuyqmPlcGTO/Q9um+4r/j4LQl1K1w3k05UYUUnGxaagRedzg9+L+9SR++QSHa8vcHUqfUEoVPDDyGnHBTOi3ut/SXBAEQRAEQRAEQRAEYYDqcGHEU6Pq1I7/vKxjVyCHAn9lGEWGIy3ed6Dmd0LVw3rluDODx3F2yMRe2bcgdFTjSid+SueqLkL/ce2wBa5Gfx0R6hFAsMqvFyMSBKHRaN9Enky7BbWsc/mXMHiIPE4YbCRIuH7YBfxlxFWopGJVLKF/EWMz+8D04Mv4ofA1ykzONd4zq9dR1uBc/jirdjOLox/utWPfnnApJQ2VAOytOdprxxGEtvgrffh76p8AeHDPa+itRjdHNLRJkHDT8EVc2IG+IqdL841nXemOng9KEASXGUFjuC/pCpRShbtD6ZKGBgsrf8zg9y1Hyc0tp7a2AY1GSUSkP5Mnx3PBwrF4ebXeP+Ptt9bz6SdbAbjn3nksOL9j07MzM/K4956PAJg8JYEnn7qkze03bz7CL+v2cyCriKoqPXK5jOBgb8aOjWXRheOIiPTv4DOGkpIavvh8Gzt25FBRXuvqtRcZ6c+ss5JZuGgsCoWsw/tr1JjHiRxO6I73jm4jTO3DOREj3R0KAGcFjydOE84TWe9SZKxwdziCAPTiVJplt7zfW7secFK1M7g0+n6O6/ehlKrZUPoxlaZCKk2FXBb9EAne43vt2EqpgsdTb+Lx1JtI8IrqteMIQnsSvKJI8IriiVRxBdSdFFI5D4y8pktFEXCuTCMIQu+5POpsHhh5zYAsimTsPk7G7uNcdcX/8dqra9m1KxedTo/VaqOmxkjW/kLefWcjVy59gy1bWh5JCzD/3FGu71ev3tvh469Zc3LbefPSW92uutrAPXd9yKMPr2DD+gOUltZgNlsxGEzk5lbw1Vd/cN21b/PZp1s7dNxNGw9y/bVv8c3XOyks0GEyWamra6CuroEDB4p4/bW13HLzfzGbrUg62T+3MY8TOZzQHR8f20mBvtrdYTQRqwnnlTHLmB40mulBo90djiD03oiRrD35ndr+qrvf651A2vDBS9f22bGGe41luNdYABw4+rSzfGNX8yfTbmVZ5svkG0r77NiCcLqRPrE8nnIzj+x7A7Pd4u5whhQvuSePpdxIqnZ4l/chGukKQu9Qy1Tck7h0wJ4g7NqVy4P3fwaA1WoHID09igkTh+Pnp6G+voHdu4+zbetR6uqMPPrwlzz86EJmzmx+BTsy0p/U1Ej27Ssga38hBQU6ItsZvWEyWdi08SAAvr6eTJrc/L2qvr4BgDvv+IDCAh0AsbGBTJ+RREioFrPZxsEDRaz/JQuLxcZbb64H4PLFk1o97v79BTz5xLfYbM7nnJwcwbTpifho1QDoKvVs/u0whw4V8+D9nyGTybBaO9d031PmIXI4oUsKDc5iSG59pZsjaZlGruahkdcBsM5/B/937Esxqlhwmw4XRvZl5HV4pzab3fWh2FE5+UNnGJW7ltvzUWh4Ou3PPLDnVQqMQ6MDttA/pfvG81jKTTyZ9S5Gm8nd4QwJUZ4hPJpyI5Hq4G7tJ0wdSKDKlwpT/7ryJAgDWZxXBA+OvLbbf5/uUl/fwD+f/M6V+0mlEv5y/3nMnZvWZLtLLp1Axu7jPPLwCgwGM88/t5IRI8IBCA3VNtl23rnp7NtXAMCa1Xu5/oYz24zh102HMBjMAMw5OxW5vPmg6JdfWg3gKopcdvlEbv7TWU1GcSxcOJbLF0/i7js/pK7OyDtvb2DylAQAoqMDmu3zxRdWuYoii5dM4sabZjUbFXLFlVN4/71f+d/7v7X5HNoicriBI7uugjcPbWFrWQ4VJj2ecgURnr5cGDOKa+InNNu+wWrlsd0r+bnwIHqrmSiNH1cMH8/iuHFNzhh+KT4MwDfH97CvuphSYx2ecgUpvmHcPnIG4wOjXdu+fXgL3+bt5VjtyfOrZ/au5Zm9a123bx0xjXtSZvX8L6CLZoecQbpvAi8c+oiM6sPuDkcYgjpcGLn35vd6MYy+JZNJiQjx7bPjrS/9iHjvcUR5juizY7YmQKXlpTH38tSB/7K76pC7wxGGsLF+Sbww+m4e3/82pQ06d4czaE0LdA5Jvzfpih6bwpSmjWd92R89si9BGMoUUjlLo8/h0qg5yCQDd6HAH77PoKpK77q9cNG4ZkWRRqPHxHDTzbN4+aXVGAxmPv3kdwDuvqdpI+iZM0fy2n/WYjSa+XnNPq67/sw2p6GsWbPP9f2pU3Ea5edXsv6XLNft5OSIZkWRRrGxgVx3/XReeXkNdruDL7/YDsA99zVdWGDvnnxysssBiI4J4MabZrYa49XXTOf3LUc5cqSk9SfRDpHD9X/byo9z8+ZPsDnsnB+dRrx3IAarmW0Vx7HYWx4p9ODO75BKpCyJG4dCKuObvL08tnslSqmMi2NPjiBbfsQ5tUtnMnB2eBJhnlqKDbV8kbubm7d8yo9n30KY2geAcQFRRGn8yK5zFkZe2r+BRTHpnBWW6NrfcO/A3vo1dFmQypen0//MutIdvJ39DTWWeneHJAx+EsABnZxK88G3dyGTtT/awWq1c/WiVzoV0UO3t78yglIhx8fbg627cvj8h50AeHt5MD49htgIf3y1nnioFK7KfU2dkdyCSnbtzaNc5/zDuuPaWVx87hjksr5LQLZVfkecV/8ZGquRq3ki9RbeOPYlPxR1/eqFIHRXrCacl8fcxxNZ77K/Jtvd4QwqcomMa4adxyWRs3t83+m+ojAiCN2R7ONcje7uxCVEeYa4OZruO7XgAHDhhePa3H7e/HTefms9BoOZdWudj73zrnOQSk/mmGq1kjNnjmDVT3soK6slI+M4Y8bEtLi/ioo6du3MBWDEiHBiY5uf8P2yLguH4+TtBeePbrPQMnVaIq+8vAaA7dtb/nzavv2Y6/u5c9OQtLFDiQTmnJ3SrcIIiByuP7M57Dy48zvsOPjqrBtJ1J4cAXZHG4/zkCn4ZOa1KKXO5ryXDRvLrJ9eYcXxjCaFkbemLAbAU950NZd0v3Du2f4Vv5Ue49JYZ6PisQHOnjQ7K062NkjyCWZeP2m+2p7ZIWcwMSCF5Tnfs6r4dxw42n+Q0G/Ee0VyYWT/GY3UUY2FkXarHRovFSFh2vY2c2nsxt1R585K7dB2K9fv44sfdyKVSrj1yhlcct5YFPK2u3zbHQ5WbdjP82+t5fUPNhIc4MWsKUmdiq87JEjQyDv+u+sLMomUP8dfSoxnGG9lf43FbnV3SMIQpVV48a/023nt6BesKv7d3eEMCrGaMJYlXclwr8he2b/oM9L3vORqboxbyOf5a6m16Nt/gNAvaeRqroyZz8KIGYD7ptb2pIYGC8eOOad2+PtrANpdzUWplJOUFMbu3ccxGJzTKbOzy4iPb1okmj9/FKt+2gPAmlV7Wy2M/LxmH44TVY/557bcdLVxWk6jESPD24wxMNAbmUyKzWanrKwWcPYxUalONsU9cuRkv4+R7ewPaPb8ukrkcP1Tpq6IAn01S+LGNSmKtOeq+DNcRREAf5Uncd6B5Nc3nbJ6ekGkUZq/87VXZKjpQtT9l5fckzsTLmdB2DTezfmOXVUH3R2S0AaFVM70wNGcHz6dET6x7g6nSxqrFw7aKY589P3dndrx/EUdW1qtM4rLanjh7XU4HPDnq89k8QUdW81FKpG4Ci//fHUV/3p9NSmJ4QQHevd4jC0ZqZ1CTn0mgareOUnpjgXh0xjlm8BLhz8lq1ZcsRfcQy6RcVfCYqYEpPPKkc9E/4oukkqkXBQxi6tjz0Uh7b3V2CPUQQQotVSaB1cS1p9JJVIujjyLc8Om8n3Rr3xbuBGdudbdYQkdpJapuCB8BpdEnYWX3NPd4fQona7eVZQICen4RaDQUF/guOt2eVlts8JBalokkZH+FBTo2LTpIHfePRe1uvnJYeNqNCqVnFlnJbd4vLLSpn8v11/7dodjbVRb20BQ0MnCSHWVwfV9ULBPu4/3D/Dq9DHbcmoOB4g8zs2On2hwmujTuV5BsV7Ne9eoZHLMpxW8cuud044/PvYHOyvzKTHWUm81YbY5t7M7BueoijivCJ5Ku5WM6sMsz/meI3Ud73sp9L5glR/nhk9lXuhktIqefY/rax3OnD01nZub/udl89vfqJO+WZ1Jg8mCRq3kkvPGdvrx82am8Nr7G6mpM/LVqgxuuXJ6j8fYkpnBS1mR/wx1Vh2RnknIJc1/l3FezefD9pUozxD+PfpOvi/8lfdyfxDNMAW3OcM/mTfGPcDb2d+wuqRjyyQKTqna4dwafzFxmog+OV6abzwbynb2ybGEk9QyFZdFzeGiyFn8UvoH3xZuJFtf6O6whFYopQrOD5/GpVFzBnzC2Bqj8eTqYkpVxwuyKo+m2zY2Tj3dvPnpvPP2BhoaLPy66RBzz2nau+TQwWLyjjtPSKfPGIGmlXy1cWRKdzRO1W7U0HDyuXt4tL+8sroD23RWYw4HiDyun+hsvyBPefuviwxdIdds+gAAH6UHVw2fwAhtMFqlmkqTnlu2fNalWAeS0b6JvDLmPv7QZfFZvrOJ7L6aY+08SuhpGrlzxa2pgaM4K3gc6b4Jg2L0I/Ticr29YctOZyU8aXhol3qESCUSEuOC2ZF5nC07j/VZYeSlQ9cDUGBovVHWo6nf9UksrZEg4YKIGUwKSGV5zvdsKt8NIOb0CX1OI1dzd+ISZgaP4+3sbwDIrhcnfq0JVvlx7bAFzAru2Ai6npKuFYURd5JLZMwNncjc0IkcqjvOyuItAPxavlucFPX2YOgBAAAgAElEQVQDPgoNc0MmcWHkTPyV7Y8kGMg0nidHcJgaOj6l49SiAtBqQWPuOWksf3cjdruDVav2NCuMrF691/X9vPktT6MBTow0OTkN7d775qPqRCEHnMsAn+rU4o7J1P7y85ZOLtPbUY0nJafncSKH61tRGj8AjtT2/KpB7x3ZitHmfI19NvU6RmhPjq7aXn68tYe12UdnoBrvn8x4f+fIsP012XxZ8AvbdPuxOzq3IqrQcQqpnAn+KcwMHsdE/xTXzwabbj+jHVuOcuRQMeYWPgyvvbVnm66UVTiHQXp1cvTKqTxPDMEsKe+7Ich/HflJnx2ru4I9/Hlg5DVcEeNshvtJ3mo2lO0SH65Cnxvtm8irY/8CwG/lmXx4/CfyDN1rWjeYBHv4c3nUHOaGTkIuabvPUm9I8xV9RvqLJO8YkrydvRdui7+YrZX7WF+2k526A1gdvXMiJjQnQUKa73DODZvK1MBRbvm7dAc/fy9XL46Sko5PgywubrptYFDL05sDArw444w4tm07xp7MPMrKagkO9sFud+YlGzccACA0zJfRo1vuQdK4n8LCKtftUaOjiWynF0p7fLUnCyWVFfWEh/u1uX11taHN+3vCqXmcyOH61mj/SELVPqzIzeCq+DNanCLTVRb7yZP+UHXTYuuXxzNbfZyf8uRrdLD1IAFI0caRoo2j3FTNT8VbWFXyO1VimmmPUMtUjPUbwcSAFKYEpLtGigxmA3dtOEEQBEEQBEEQBEEQhG7q1oiRT9/7jffeWM+w+BByjpYSlxBCcWEVVqudcxd1vgdIe2wnrg7oqrvekb+yyvnYxisNfcFDpumzY/WUxuUD/zri6hNXHdawqXy36HzeAYNlnl1/0Pi7nB40mmlBo1hftpPP8n4esiNHGkcFnB8+nTODx7r1inSkOhh/pY9oANrPqKRKzgway5lBYzHaTOzQZbG1ci87dAeot/b+1eqhJkDlbDY6M2gc88OmEKEOcnNEfU+lkpM0Ioys/YWuERH5+ZVERbV+tdxksnL4kPN93PPEVJy4uNYbVs47dxTbth3D4YB1a/ezZOlkdu/KBU6Owpg3L63NaQPpo6LZs+fk0qUZGXndHjEyPD6EP/7IAeDgwSLS0qPa3D77WM9PsWhNlGeIyOG6qKt5nFwq5alxC7h1y2csXPs2C2PSGOYVgN5q5lBNGZ5yJc+Mv6BL+54ZGs/PRc5VWe7cuoILY9IxWC2sLTqE3mpC1sqLP9rL+RqP9Qrgs5xdKKQyIjW+1FtMjA6IZFJQbJfi6W+CVL5cHXsuV8TMY4cui/Vlf7C1ch9me/tT3ISTItXBnOGfzISAFFK1w4fMyMdG3SqMrPxmF/c+fAFzF4zi4jnP8foHN2Mx23j28a8Ji2h7OGFXBAV4kV9UxYGjJZTr6gny71wjs3JdPQeOOj+IA/0GXrHCXSLUwSxLupJbh1/MxvJdrC3dzoHaXHeH1W+EegSQ7DOMFG0cyT5xxGhC3R3SoCRBwlnB4zkreDxZtdmsKt7KrxW7abC13LBvsNAqvJgWNJpzQ6cQ59U3jVU7KlU73NWPSOh/1DIVM4LGMCNoDA4cHK7LY3fVITKqD3OgNlckjF0gQUK8VyQTA1KZGJBKfC8tiT3QzDk7laz9J3tBff3lH9x59zmtbr9q1R6MRud795kzRwIglbZ+MjplSgJarZqaGiMb1h9gydLJbNp0sm+bRCLhnHmt9xcBmD07hY8+dPbicTgcrPh8O2efndrpPiOnmjAhjs8+dTYKX716L5dcOgFJG9WZ9esPdPlYXSVyuLadmsMB3c7jpocMZ8VZN/Dmoc2sKzqMzmTAS6EixsuPK4ef0eX9XjpsDDWWBgA+zd7Jw7t+xE/pyTkRI7g39SyWbHivxcc1FkzenHI5T+/5ma+OZ6K3mgny8CJS49vlePormUTKpIBUJgWkYrSZ2FKxh80VmWRUHxb9t07TWNhP8YkjVTuc8X4jCVMHujkq9+pWYaSyoo7UUc7quFQmwWSyolLJueZPs7j/9g9YdPmEHgmy0fj0GPKLqrDZ7Dz5ykqeefBCPFQd6/BtMlv556s/uTqKj0tvfR6q0DKNXM25YVM5N2wqhcZyfindwdbKfeToi4bM/FWtwosE7ygSvKJJ8I4iyTtm0DfW64+SfZxFqFviL2JD2U42lu8iqyZn0PRTCFT5MtE/helBo0nTxiPtZIf7vpLumyAKIwOEBImrF8ni6LlYHTaO1RcAsK8mm0N1uRypy6ekodLNkfY/fkofRvrEMs5vBBMDUglQdnxJ2qFi3rx0vvhsm6tvyHff7SYxKazFZqiZmXm8/eZ6AJRKOUuWTGp3/3K5lDlnp/Llih0cPVpKcXE1m3877Lp/7LhYgttZLjc6JsDVuHX1qj3k51fy8N++4IEHzyeglWV0q6sNbNx4kMmTnT2VTj/GqNExREcHkJdXSU52Of9dvonrbzizxX199+0uMna33iSzt7WWwwFDJo/rqxxuhDaEFydc1O5296TM4p6Ulvsxfjrz2mY/uzFxcpN/T/XdnJvbPNYw7wDemrq43ZgGE7VMxeyQM5gdcgYWu5W9NUfZrssCYFfVQfINpW6OsO9IkBDlGeLsyeLj7MsS6tFzPXAGC4nD4Vr0uqUSd5vvkksXvMRDT15E6uhobr/mHW65Zy6po6OpLK/j6gtf4cff/tajwR7NLef6v/zPNQ0mKtyPqy+exPQz4lttyKo3mtm84xjvr/id44XO9b+lEgnvPHsliXEhLT5G6JwaSz0Z1YfJqDpMRrUzURnIybVCKidSHUysJowYTRixnmEMO3GlPljV8yOhhJ5htJnYXXWIHVVZ7NQ5r8qVmzreCNCd/JU+jPQZxmjfREb7JRKpbn1IuSD0pnqrgWP1BeToizmuL+a4oZg8Qyl6q9HdofW6xg77w70iGeEdywifGEZ4xxLi0b3pFv2Z3e5Arze5vl59ZU2T6SYPP7KQ4fEhaDQqNBpVm0vSHj5cwj13fQicXHEmLT2KiROH4+enQa83kZlxnC1bjtCYeS7767nMnz+qQ7Hm5JRz4/XvAHDueaNY+ePJhpMPP7KQWWclt7uPxpVj7rn7Iw4dLAZALpcxdlwsw4YF4eGhoKHBQkV5Hdk5ZeTmlONwwJtvO1cXjI9vnjdmZuZx3z0f05hOJ6dEMH16Elqts1FhVZWB7duOkZmZR3JKBMeOlmEyWRg7Npbnnl/Soefe207P4wZDDgc0y+NEDiecqsZSz96aY+yrOcbB2lxy9EWDYiSlWqYiVhNGrCacYad8DYXmqR3Uas2jW4WRfz36NYFB3tx4xxw+fGcT69fs4/xLxrNzazaVFXW8/r+buhl3c+98upn3vvi9yc8kEggJ9MHfV4OHSoHJ7HxRV9UYKCmrxe5o+jSuWDSBW6+a0eOxCSeVmarIqS8kR19Mrr6IXH0RhcbyfnNFXyNXE6jUEuIRQJg6kHB1EOEezn9DPfz77RV6oXMKjeUcqy/gaH0B2fUFHKsvpNpS55ZYlFIF4eogItVBRGvCAEjwiiLRO1qMOhL6vRpLPUXGCoqM5a6TpjKTjnJTNWUNVVSaqwfMtDY/pTfh6iAi1EFEqINd3zf21hoKc6oNBhOXXfKqazpLR0mlEubMSeX+Bxe0eP+RI87pyo8/9jUlxa0Xpj09ldx97zxmz07p1PFvu+U9Dh0qRiqVuC6SeXt78MWXd6JQdPz/m8lk4aUXVvPzz3txtDNQQiqV8O5yZz4bHdPyFdZ1a/fz3LM/YrG0nuMkJobyr2cX89e/fMLRI6X9qjByOpHDCUOR3WEnz1B64uJAIQWGMgqM5ZSe+MzrL69/T5kHwR7+hDR+qfwJP9HfKlYTRoiHv+h32LbeKYwU5utQeyrxD/DCaDDz3N+/ZceWI4RG+LHs0YUkJYd3M+6WvfXxr3z41fZmBY/2SCSw+IIzuO2qMwflut79ndVho9hYQbmpmipzLTpzDTpzrat5o85ci8HagNluweywYrFbMdstWOxWV8MwmUSKTCJDJpEilzqTIA+pErVMhYdMhVqmwlPugY9Cg6/CCx+FF1qFF74Kb4JUvgSqnPMp1bKuL/ksDGw6cy3FxgoqzNVUmGqoMFVTaa6m0uR8HRpsDZjtZswnXn/OLysOh8P1upNJZMglMlQyJRqZB+BM1DQyDzRyNX5Kb/yVWgJUWgKUWoI9/AlS+YoPKmFQM9pMVJvrqLLUUW2uo85qoM6qp95idDV+1dsaMNpMNNhMJ/41O9/nT7znW+xWbA47docdOw7XVXgHDqQSKXKJDIVUjkIiRyGVIT/xvVwqw1Pmge+J93xwDpvXKrzQKhs/B7wI8QgQ7/9AfX0DC89/sUuPnTEjicf+3vY0AYvFxk8rM/n110PkZJdTV2fE01NFZJQ/EyYM54KFY10jKjrju2938fJLq5v8bOGicdx519xO7wsgJ7ucVav2kJFxnNKSWvT6BhQKOYGBXsTGBjJqdAxnzhxBYGDLSwmfqqioihWfb2fHjhwqKupQKp0jkKKi/Jk9J4XzLxiLXC7ln09+x7p1+/t1YaQlp+ZwQLM8riM5HDTP49rL4YBmeZz4Gxb6kt3hbMNQ2qCjzFSFzlxDpbmGSlMtNZY66q1G9NYG9FYDepvzb8Bqt7kKKXaHHZvDjlQiQX7i86rxc6vxM00pVeAt98RH4eyB6S33xFuhwUehcX0foNQS4uGPt9yz1ViFDumdwog7ZR0p5v0VW9m6O8fVN6Q1UomECWNiufqiSaSP7F/NC9vy9IaNvPPHTgBWXLGEMWFhHX7sX1et5oeDhxgTHsb7l1wMOLtlu8Pj637hg90ZAPx07dUkBg7txj6CIAjC4LSt/E0ydB9z+bAP8FVGd+qxdoeVz3OvJUydxpmh9/dShEJv+C7/LiobjnBdwspePc6BrYe5c0rHp6m/ses5ho+O7b2ABEEQ2tEP37darXl0q/mqOyUnhPHMgxdSU2ck60gx2XkV1NY1YDRZUJ9oyOrtpSIuKpDkxDB8fYZOdc0BfLM/C5vDwda8fApqagCI9RNzKwVBEAShf3Jei7LT9sUeQRAGn2OZuSyb/Q9GTIjn6ZUPuTscQRiSulUYee+N9UyYEk9yO+u29yatt5rJY+OYPDbObTH0NxJgUUoyPxw8xLSYaKJ8B99yXIIgCIIwmEglChYP+9DdYQiC4CYSiQRPb9EgUxDcpVuFka8/3ca4iaIg0R89O+8cnp13jrvDEAa40up/UFn3puu21vMiIgL+48aIBEEQBEEQBpfho2L5qvxdd4chCENat5pOSCQSfP00PRWLIAj9TID3bQwL+Z7IgDfcHYogCMKAIeleeiUMMKKttiAIwsDXrREj088aya7tOUTFimaagjAYyWWByGWBKOXx7g5FaEWx8QjLs+/p9eMsjLiPVN9ZvX6cniB+J0Jbjtdv4XDtasobDqG3VqCQehCoSmRc4LUAhKnTAagxF/JpzlIuinmLX0tfoNp8nHS/y0nxXcTqooepMuUQ7zMbgGkh9zQphljsBtaXPM3x+i3Y7CaCPJKYGPQnQtSpzeLJ0H3EtvK3XLejNZOZH/mvNp/Dgervyar+lirzcWQSBSHqVMYHXkewx0jXNjsq3iGr+juWxH0COBvD5tRvwmI34qMII8X3QpJ9L+D00/pqcx67dR8BUKTfhcFWhULqgbc8lETtPNL8LmkzFqDFeLrC5jCzu/IjjtX9Qq2lCLvD2mybSUG3Msp/MQBWh4mMyo85WreOOksJSqmGSM14zgi8AR9F85USO7u92a5ne/lbZNdvxGzTE6AazoSgm5BJxCopgiAIA123CiNX3zyTJx9cga6yjpGpkShVTXc3dkLfTLM5Xqhj36Eiqmr01OvNeGmUAPhpNSQnhBIbGTggl+eVDMSgBUEQhEHH6jDxec5VzAr7G2HqUe4Op1syqz6jwVrNMK/peCmCqbeUcbDmR1YVPADApcPew0se7Np+ffFTxHnPRC5RsrPyPQoMfxDkkYi3IoSs6u8AiPGaQrRmsusx64qfwEsRwmj/JTTYajlQ/R3f59/DoujXCPRIbBLPCO35hHuOocFWy6qCB9uN/7fSl9hf/TUxXlOI95mN2W7kcO0qvs27gwVRzzf5/9Ngq+GHfGeR0O6wkqxdiEyi4HDtan4tfQGZREmSdr5r+yJDBj8V3o/jxDKT8T5z8FPGYrEbKTJmYHdY2o0FaDWezvq19AWO1K5lfMC1BKuTKTNm8Uflf9EqIpkT/hgAPsoI1/Nbmb+MYuMe4rzPZKT2PAxWHYdqV5Gv38bC6FfxU8a69t2Z7R0nGuKuKniQYmMmsV7TCVWnUmcpZnXhw3jItF1+joJ72aw25quv4M8vXweAl9aTN5b9D4WHglufv4bJ54/nxT+9yW9fbycqKZy/LL+NmORI1+Ory2oBWPO/DWz9cRe5+/Mx1jXg6aNm+KgYLrj1HKZdOKHFY9dU1HFp2E1NfpYyJYkXN/69xe13rM4E4G8LnmbZu7eSNn0kyx/+hIz1+9FX6wkI92fahRO4+rFLUXt5dPt3c7p9vx3k2/9bzf4th6guq0WlVhIQ5kfq1BFcfv9CwoYFN3tM6fFyPv7n1+xcuwddSTXefhrSz0zmiocuIjaleY/KHasz+duCp5l+0UQe+az5BY5Pn/2W5X/7hGv/fhkASx86uXR4/qEibki9l+ufWsLivy5k5Tvr+O7/1lB4pBiFh4LYlCjufPUGgGbHLsou5csXf2T3ur1UFOmQyWX4h/qSPCmRWUumAjB2dlqzeAy1Rj7/93f8+tU2SnLLUamVjJgQz2XLLmD0rJRO/HaF/kCM9RQEQRAEQRAEQRAEYcjq1oiRK85/CYAD+wpavH/N9ke7s/s22Wx2fli3l4++2U5RaU2b2wYHenPZgnFceM5oVMr+sULxnpISAN7buZttBQVUGgz4engwKiyUK0aPYkZsLEqZrMP7m/HWOxTW1jb7ubdKRcYdf+5ynHnV1XyyZy+/5+WRV11DvdmMUiYlwNOTOH9/zoiM4JyEBIb7+3dof1KJFIvNxseZe/jh4CFyqqqoM5kA8FOrSQ0J4bK0VOYmdHzqhtVuZ8W+/aw6fJiD5RVUGY14q1QkBgYyLzGBxelpnfpdtvacgS4/b0EQhAHN4VxKVorCzYF03/yIf6GQNl35IUg9gnVF/wCgQL+DEdrzXPeFe45lfOD16EzZfJF7HUqpJ1OD78JiN3C0dh0A5Q2HmowYCfYYwaywv7luD/eeyVfH/8SOiuXNpsl4yHzwkCW3G3eJcS8A+6u/Jt3/ciYH3ea6L9XvQj7JXsrm0le4JPb0Bo7O0acXxrzpmuoy0ncBH2VfzsGaH10jRuwOGxtK/oXDYeeiGOfUHn9V6yN/S4x7W4yl/Xg6xmSr41DNT4zQLmBMwJUARHiOpcZSwKGaVajlfgDIT0xjyar+lmLjHiYE3uTa3hnLxXyeczUbS55jUfRrrp93Zvvj9VsAKDZmkqSdz8zQB1zbx3pN58eC+1BKRc+9gWzbj7sAOH6ggBETE9ixKoPnrn+dc2+czb7fDpI6NYkdqzN5aunLvJXxnOtx3/3fagA+fPJLvHw1xKZGERDmR+HREjLW7ydj/X7+svw2zr5qRrNjanzUPPD+7dRU1pF3oJAf317b8XhX7uLt+z9EKpOSPmMkDXoT+347yJcv/cixzFyeXfNIN38jTX3wjxV88MQKAOJHx5I6dQT6GgPHMnJZ88FGrn9qcbPHHNh2hIfOexp9jYGkM+JJmZJERaGOX7/cxpZv/+CRT+9m0oJxPRongK64ijfu+x/fv/kzqVOTiB4ZQdHRErJ+P4xfSPOVOvMOFnLHlIdp0DcwckICCePiqNPVk3ewkNXvb8Db3wtoPmJEV1zNsjn/oOBwEeHDQ5l03liqy2vJWL+PnT/v4c7XnKNTzrtpTo8/R6F3dKtK8NW6v/ZUHJ1Soavnkee/Z+/Bwg5tX1ZRx6vvbeCn9ft4ctlCosL9ejnCtr3zx06e2bgJAPuJZBOgXK9n7dFjrD16jKvHjCbKt+NDM4M0GioMBkzW5vNvu+KTzD0APL7uF6x2e5P7jHY7BTW1FNTUsiknlxd/28LmW24mWNN+UmC22bjoo4/JKitvdl+5Xs/67GzWZ2dzcWpKu6vq5FRVAXDz19+Qratqcl+V0ci2/Hy25efz3527ePeiC4nzb///+yeZe1p9zkCXn3d/UWf8mRrDFxjNe7HaipFKPAHwUKYT5HMPnqqJXdrvocIUfDWXEuL7OAD1xnXkVVyNl8dMooOcc9Ut1jwAjhRPJjLgLXw8z2sxnpZisdlrOVI0Fk+PKUQH/q+F5/UT+RU3Eur7d/y9b3T93O4wUln3JrWGb7FYC0EiRSELRaOaSoDP7ShkYV16voIw1MilHiyN+9zdYfSI04siQJNeGHWW0ib3+aliAfBWhAK4psIopJ6ufZlt+iaPifc5u8ntII8RBHokUmTYhd1hQyrpeLG+UWMRBiBZe0GT+9QyP0LUyRTo/6DBVo2H7GTyn+p3MYCrKALgIfPFVxlNnaXY9bPyhgPUWYpJ9l3YZkHk9HhOj6W9eDqq1uLM8fxP/P4bOae3ONBbyl3HAjhWtx6pREGa/6VNtvdWhBLnPZPDtaups5S4ftbR7b0VoeTrt7vuT/Zd2GT7SM14NPJALCemEQkD086fnXnvW5nPETMykv+7932+/s9PrP90M+/uewEvXw0PzHuKXev2oiupxj/U+ZpeeJszV41Lj2HSeWORn3IB9osXfuDt+z/ki+e/b7EwIlfKOWvpNACOZeZ2qjDy65fbmHLBeB766C6UHs6/7dLj5dwy7n4y1u/nwLYjjJyY0LVfxmm2/rCTD55YgZefhr9/uYy06SffLx12B7lZ+fgEeDd5jMlo5onFL2KoNfLIp/cw/eKTOd2BbUd4YN5TPH31q7y753kCI3v2IuOmFVvx9PFk+f4XCIkJcv28sqgKbaB3s+1Xvr0OY52RO/5zPeffMrfJfccyc/ENavl87IU/vUnB4SKWPLCIa/9+ORKpswh9ZFc29858nNfu+i8AY+ektzjNSOh/Ti2MOOhkY20v756fv9ae2voG7nzsc/KKdE1+7u/rSaCfFx4eChoanHNgy3X1VNUYXNscO17BnY99xlvPXEnQiepfX1t56DBPb9joui2TSrk0NZUp0VHIZVKOVur4dM8e/rc7o0Mn8o2+vGIJAAaLhSqjketWfMUxna6dR7Uso7iYR9c6Ex67w4GPSsXFqSmkhASjVXlQbzZzTKdjW34+u4qKmR4b0+HiwP2rVpFVVk5SYCAXpiQT6+eLzuhMJrblFfDtgQPO57NvP2dERHBpWvNGdQCFtbVc9smnAOgMRqQSCfMSEzhz2DD81Gp0BgM/Hz3KumPZ5FVXs/Szz/n+6isJaiPOxufd2nMGuvy8+4vKujex2SvxUZ+DQhaBxVYEQJX+E/IqrmF46C8oZM0bzrVHrRxFgyXLddtg3o5M6oPBvJPGt5YGy/4m27cWT0uxyKQ+aD0vokr/CRZrPgp507mh1frPkUjkaDUXNfl5ke4u6gyr8fVajEqTgM1Rj8mcRY3he4K07insDjYHDhUzMqntApPFYqOm1khggHvedwXhVDXmAvZXf0OJcS96azlmux6b3XzKFk0L4wqps4AslThTJqX05Ou4seGq47THaORBnM5HEUZFw2EabDV4yjt/IlBjyXd9/2nOFa1uZzytEKFVRLa4nVyiwuY4+bxrzM7Rvx0pipwaT1uxtBRPRzU+5vRC1anFjVPVWgrxkge5RpCcylcZ7YzZnO96bEe391aEUm8pc93no2j+fuelCKHKlNvRpyb0Q8HRzoUkYkY6/17SZyTz9X9+YtzZ6Xj5OnO9uPQYdq3bS2WRzlUY0Qb5ALTYR+SiO+ez/G+fkH+oqMfjlcll3P1/N7uKIgAhMUGceelkVr6zjsM7s3usMPL5898DcPMzVzYpigBIpBKGpUY3e8zGL36nokDH9IsnNimKAIycmMBFd53LR099xTevreLGp5f2SJyNdCXVPPjhnU2KIgABrVwYt5+4+KlQNR8ROXxUbIuPOX6ggO0/7SYiPpRrHr/MVRQBSBgbx9xrZvL9G2sAWP3eBldPFKF/67F5JVarHbm891uWPP3aKldRxMtTxZUXTWDu9GSCW6gAApSU17Jm0wE+/mY79QYT5bp6nnh5Ja+44QVqsdl44pf1AEhPNFZ958JFzBgW69rmnAS4btxYrvjsC9d0m87wVCjwVCg6NXXkdN9mHWgykuX9Sy8mPTS0xW0rDQb0ZnOL97Ukq6yci1NTePqcuchOay57eVoaE6MjeWj1zwD8b/fuVgsjf/lpNTqDs6Aik0j4v0ULmT28aTJ3aVoqy3fu5Kn1GynX63li/QZeWXBeS7sDmj7vtp4zdP559xfRQe8jlTQv5qiVoymovA19w0Z8NUs6vV8P5Siq6j9w3TaYtqPVXI6u7m1MlkOoFCNoMDsLIzJpAAp5ZKvxtBaLv/f1VOk/okr/IcHakw0KrbYK6o2/4KU+G5m06cmGvuFXNB4zCPN75rSI7YgWSz1j2cOf88m7N5ObV0l0lPP376v1dN2/afNhnnzuB0xmK0nxoTzzj0vw8/VsbXeD0tHadezSfUCtuQAvRQgjtQtI978cCVIc2Pk+7y5kUhXnRT7HyesTDn4sWIbNbuH86JeQIOWznKsY7b+UfP12juu3oJCoSfZdyPjAazn9ukZbxwQw2+v57xHn++EVw7/gj4rl5NRtwoGDNL9LOCPwBte+3ju6AJOtHnAwL+JpYrymdPp5Nvo891pG+V1OkWEXOfW/IZPIidJMZFrIPU2mIlSb89hR8Q6Fht0AWOxGNHJ/Uv0uId3vsnaPCf/P3nkHNlW1DfyXpE3Spnu3UGiBUspG9urNYYYAACAASURBVJA9HOBARRBRnLhfcby+fm5RcYt7K7hlKXsjsil7t0BpoXvvNDvfH7cJHWlGm3RAfv9A7z33nufce87JPc95huWUublVp1idMReZ2IeegbcQLOuMTOJLla6E9ZmWA5/W3TES2bWHZKx/xGhw4HoLd6zxuzw87D8NWp14S4Jr/W3JQsYa9qYaNsljTRZL8tiLr2cE0YrBnC5dRZAshhB5PAWqZJLL1tHVbyIyiV99mSw899rHRQ0ct1W+Zjn3b8flSHBk7UWzT/XvVFj0pcybcoWgRNOoagchbgiJh4SAMD8Ks4rR6/RIPBr/bV6XLn1jCAirPwZMCp7KGhvDTUGj0pK07ywisYhRtw21fUE1R/8VNssGXdPX4vnB113Fr28u59CW406Rsybefl70GWXbPdHEmOnDWfHFBj557HvOHjzP9XMm0KlXfWVPTQ5vPQFAn1E9EEvqzwmxvS5t4J07nGq3LG5aliYpRgwGI38u2sXq5QfIzy3jt9VPEhLmx+a1x5DJPbl6bNPStNXleFImOxLPARAe4sfnb0wnIrT+pFCTiFA/7rplMBNHJvDYS3+Qk1/GoRMXOXj8Iv1tdHpnsyXlPHmVgrntDQndAGopRUx4e3oyb8I4bvz512aU7hIlKpX5/2KRiK4hDadjDvb2Jtjb/kVOhK8vr48fV08pYmJar158k3iAtOJiTuflU6nRoJBKa5U5mJnFvvRLO2cz+vSupxQxcW///iw9fpLkggLWJ58hd/QoAMJ96u9cm9ptq83geLtbC5aUIgByqfDDpdVZjhdkCy9pXwoMn6DT5yARB1OlOUqo39OUKVei1BwUFCPaE9VlL2UosCRPQ7LIPLvhLRtCccXvhPo9g6jaLLxUuQwjOgIU9ZWdXtKrqFTvpLD8WwIV0xGLTQrUy+fD1l8azoSIB6nSl6HUl1KlK0OpL0OpK6s+Vg5gMc2lM6ioVHPrXV+i1ujMMZzeeOlmBvWPBeCbhdu5645hDBnQiQVfbOLHX3by1GMTrd2yydh6JgBKfbnLnokJk/n99tz3GRn+NKHybpRoLvJv7rsYjHr6Bd+JCDHjol5madq9HCteYl70HyteQoHqLLfG/FBrobo771OGhD7MgJB7yK06yY7cD/D1jKiVWSS9MtFqnXXZnPUKXXwn0DfoDqr0xYip/fE+u8tqdAYV359t2L3RkTp35i2gd+Dt3NzxSyq0eWzNfoNDhT8xJPRhACp1Bay4+BjBsi5MjJoHgMIjhCJNKl41LA+s1QlYbOvx4sXoDCpu6vA5wbJLsayylUcabFtjKNfm1LO8KNNm4yGSIfdoXAYTf6mgUM5UHqSddz8CZbFNlrMmvlLBQq9YY99HvL+0vctkMTE+6mVWXHycHbkfIkKMj2c4vQNvp19wfSsVf2kHcqtOoDOo8BDXtmg2WYr4V2ewcbS8j2e4+Vy5Nht5HaVMRR2rFjdtD6lXHWuB6u/UmhYZpmyRNZWUJvZvOMr2pXs5f+wCxbklVFWoUFdp0Glc8zvTkPWDeZFuQcbGUJJXik6rJygiwKFMN4WZwiZ2aHvL39Oh7QWFaX5GYdOFrENEx/oWe9ZIGBzHGyue44u5C1n19SZWfb2JLn1jmPLwRCbcObKWe5SJ/HRB7rXfb2Ht91vqna9JRXGl1fNuWg9NUows+3UPf/+5j+un9ueX77abj0skYv5ctMvpipGN20+b///fhyfaVIrUJCLUj+censTc15cAsGVXUrMrRnakXTD/36QYaYie4eFE+/uTXmo9sKwr6BJ8aXfHYDTywY5d/G/0yAaVGY5wY0I35B4NdzsREB8SQlpxMUaEuCN1FSOrk5Jq/X1rT8tWJSZGdYoluaAAvdHI7otCnIubu9fXJJva7ew2tyY0ulSKKhZRpd6PVp+FwVABgMEoBMCtaw5uL17VygyV9hRikS9Gowa5tBde0n5UqQ8QqJhpthgJUFwK0GVJHmuyBPncQ0bhHMqqVuHvLbjNlFQuxkMSgo/X2Hrlo4I+Irv4f+SWvEpe6dv4ek0k0GcWCpnlHe+2iLfEj0HB9X3866LWVwrKAX2ZWVGQp0plX+HfTZbh0QfGMH5MD3btPQvA1z/+a1aMZGYXM/bqbkRFBnD/3SOZ/+HaJtdni9bwTAAOFi4CoGfgVLr4CcHX/KXt6a66gVMlK8wLd4VHKKMjnmdT1itm94HE/G+Z1O4NFB61PyrbKfqTEDAFEMz9s6uOcrLkr1qKkYOFi2zWWZMo76voGSiMpwAs/y6KRNaViY7UGSqLZ2DIvYAQL6KL33hyqk6Yz58uWQmImNTuzVrWDibFgD11gmXFiEkZpvCo7e+dVLbOavsc5UzZBjr6DMVkcZCnOk2h+hwdFEPttsioS1x13JJTJSs4VPgz46Jeoq4FhNZQ5bCFiIlweXcUHqEkla6lZ4DQH/yl9dNp1pTHmixNlQcgpXwbZdosbotZaHZvsSZPtvIIx4qXcFXwLPPxcm0O58u3ESZPwLeGG4wj5dsrBgLCsz9VsoJREZdcMbOUh6nUFbiDr7ZxRI343jMajLw582NAiGvhE6hg0DV9GXbDAHyDfPBSyPjiqUVOs96oiTOtT6xhVgI18nPYkhLJ2nFbGHR6m2Ukno4vbwde05cfJn7E3jWHWP/jVhLXHeGjOd+w9MPVzFv5HABRnS4pSI0GQf4ufWOI7d3R6r1rXuemddMkxcjavw/x1ItTGDyiay3FSEznMNIvFDRZuLocPilo8EODfBjcN8bh6wf26UhYiC95BeUcPdW4nfGmkJR/KeBoz3Dbg6RbaGiLKEZm9O7Nt/sPAFCuVvPDwYNsSUnh7qv6cWP3BALkjY8t0y/KdrDLMJ9LHxdVFoLJHsoSgsWZlBYJYdY1w5G+l9ysUusEaa2Jqd3ObnNroUpziAt50xCL/QnyuRe5NAGJWNhx0OkLSC+Y3eh7e0jC8ZCEodaeAUTIPLsgEfvjLetPSeWf6A2l5ngmXrJ+VuWxJouv9zV4lkRSXPET/t5TqdIcRa1NItj3QUQWpjMPSRjRIT+g1p6jpPJPSpVLKVOuxNfrWqJDvgaa58OiNSCTKJBJFARyaQxmV51tshLA00PClOv6IhaJmDi2BwCffrPVfN5gMOLpKTznjtHBFBSWN6k+Z+KqZ2KiSH0egNyqExwu/KXeeYNRZ45b0dFnGN0DbuCf7DcB6B10O9GK+sGQhcCTlwiWdSa1fHutY0Xq83bVaSJc3sP+RjWAI3WGetXeGJCJfdEYLu2oFajPEibvZnNBba1OS/UCdPAZQmrFDjZnvUJXv0lojVWkVexEa1A2WmFRFxFiSjQXWJU+l2jFQNT6ck6VrEIikpoVQpdk1FKiSUdjqERTraiu0heRXpmIVKxAKvEhUCp8dEd4CRkR+gTN4GjR75ReyKSDYghSiYJKbT7ZVUcJlsUxKuLZRsktFnkwKuK/bMj8P5ZeEIJYd/WbiL80Gq2hiiJ1Ch5iL8ZEPG+Wx5IsgFPkAcisPIhc7GeO82KNbv7XkVq+nf0F31GoPkuYvDtV+mKSS9ciFnkwMuKZRpeP8RlubnNS6RpU+lIivXpTocvnbNkGAqUxVOrqB5V3c3mzY/k+ti/dCwiL3493zjPHHDHx+dyFLSCZ8wgI9UMsEVOSV4ZaqUbmXT8mjyVCq12QCjItW4QUmC1KarvamfRTBoPljbpiG5lIm4JILGLolP4MndKfgowivnxmETuW7ePjh78F4J0NL5rLmgLGdhsUZ84+46bt0yTFSF5uKe071jeREotF6HWN23m2RkGR8NHQqYN1NwdrdOoQQl5BOYUtYNZUqBQ0xhKx2C43jFBFy7hqBHl7sehWIYr902vXkVpczIWSEl7f+g/z/93OuM6dmN67N1fHWNeQWiJM4VjwRUsK5exyYWGlrz4Z/+ECu+9XVp0a2BKmdjfUZqDR7W4NFJZ/g8FYRUzoSuSetS1mlOo9Tb6/l7QvGu15DMYqvKWDqo/1J7fkLarUB8zl5J69rcpjTRYRHgT6zCKv9F3U2mRKlcsACFDcblU2mWcXwgNeIMz/OfJK36Sw/BtKK//CX3Fro9vrRiAoSEFGRhEdooPJzRfcVCor1Rw5dpHg6mCrmmpTYqPRiLQROzltESMGdAbBPW9gyH21LDpM1F60GynVZJiPlWksK+/ruv8Y68RNN9VrX50CHmL7PnQbwtE6PUW2LQhsWajYqtNSvQDd/CdXKypW8m/u+3hJ/In1HcmgkAdYcfFxm3LZQ5AslsnRH7E3/0uOFP2OzqAmTN6NwaFzzBltTJRoMliSdk+tY/mqZNZmCMoEiciT+7vWzlQxJPQhwuQJnCxZzvHiJeiNGrw9ggmTJ9DV33o2N1tEKwZxc8evOFL4GwBpFTtR6UvxFCvw92xHj8DaAa4tyQI4TZ7uATeQWvEvv6TcYj4mFSsIlscxOOQBAMK9BKtREWKuafcWR4v+ILlsPWkVu5CKFbTzHsDAkHvrWb84Ut6kNLu2/Tvsy/+a1PLtpFfuI1gWx4SoeWQpD3G8eGmT2uqm7XH+2CVL8OE3DaynFMlKyUFZ1razFcm8ZcRd1Ynk/efY+Vci42Zebdd1/cf3YsPCf0hcd4RJs8fUO79vrZAeud+Y2op5bz/h98HkqlKX4ztOWzzubELaB/F/vzzBzevv5cSu5HrnTal7D289jk6rx8Pzytlou5xp0hdqVPsgkk9l0S66dsDDnf+cpnPXhgNXNha1VvgglFrw9bIX00e52kU+f9ao0grBmqy5ktTEy7N+dOTmok+k8P7Wzb6LZSdP8ePBQ5wrLESr17P+zFnWnzlLQmgoL4wZxdAO9rskeTlhUVTRhKCnddPw1qVPZESDbQYa3e7WgLF6QWUpRW1J5Z9Nvr+XtC8Vqh3oDYWE+D5afawPIpGEsqo15oCrHpIQq/LYkiVAMZP8sgWUKv+iTLkaubQ3Ms/aO9BGqse3UY+oRsYBkcgDP+8bKCz/Bq3e8eDGbuozeVIfHnn6V7p1jeBsipC5YfTV8bz7yQaysouJ7RjCmo3HuWv6UNZuOk6MBWX65YgIMcGyzgAUq9MsZimpydGiP8lTnebmDl8CsCbjGY4XL6VXYG3lXYnmQq2/C1XnarmYmOq1p05n4ew6A6WxnClbh86otpgxpKl19gmaQZ+g+kGmb435vtbf/tJ2zImvkUVOJK31N8A9cbVdwwaHzmFw6BwARkf8z6YsQbLYeve0h06+o+jkO8pqmYEh9zMw5P4Gz9/Y4TOLx4NlXRgX9bJTZWkM6ZX72Jr9Bp18RxMm745E5IkRI2p9Kcml61mbIbizzOj0hznmh1jkQb/gOy26UVnC0fJSsYKrw5/i6vCnah2P8u7LgDrWQG4uf8JqbNReTMqsda6yVMnHj3zX3CK5hFvnXs+bd3zMV8/+TPv4KOIHdK51PuNMFgFh/ubsPQAjpg6mfVwkO/9K5N/Fexg17VLg1uT951j+yTpk3jJueKS28jS2RzSeMk/OHkrl8NYT9BsrKD6NRiN/vruC88cvOr19O/9KpPuQrgRF1s6edebgeVSVaiJi6qfajekRzbAbBrB75QG+nLuQB9+bhczrkuu/TqMjcb0Qu6r3yIRaz8ZN66VJq9Q77rmaBfNXk1b9Mbxx9VHSzuexffMpXvtguo2rHSfQz5u8wqZZe+RXm3H7+zXe57WxyKuVAhq9bf84AK2NRXxz4CmRML13L6b37sWhrCyWHj/JqqQklFotp/PzmbV4KS+MGc09/a9qNpm8PD1Q63T4V7u3LLj+OruvjfKznL2oJg21GWjRdjcVX6+xlFetI6NwDv7et2EwVlJetQGgOtZIbW230ahCrUvFYChDpxcCy2n1WVSotgFCCl2JOACph2BNI5f2qU6/W4GXTPDHFonkyD17Ul61EYW8dlyPhuSxJEtNPCQh+HlNoaTyD3T6fEL86u/y6vSCSXNK9ih8vMYi84hDIglEp8+ltHIZIpEcP2/7+42bhrlrxlAiwv04mZTF8CFCMMsbrhVizuTmlREUqODhp37h18V7kUk9eOuVqdZud1nRP0SwBNiY+SKBhR2J9RmJESNF6lQM6OnqJwShzVOdJrHgOyZGvW62KBgV8V82Z71KhFcvQuXx5ntmKA9ysuQv2nn3J7fqJCnlW7k6/Ol69dqq01FMlipGLP9+ObPOHgE3cqrkbzZlvsJV1QtWuSSQcm02WmMVsT5X26wTaHRb3bQOtuW8Q7hXT8ZF1lfS+Euj2Zz1GgCF6rO08+7f3OK5ccPwGwey8BVhM2ff2sM8PfY1uvSNoTivlMNbjtOuSyQ9R3TjxM4ki9fvXX2Q4rxSKkuVZJwR3MRzL+bz21vL8fb3RuHrRZerYi2mw21ORt02lKTEcyxbsIYnhr1I/MDORHYKp7JUSda5HDLOZvPlgbdrLf49PCW8tHguz016gzdnfszSj1bTLi6CwuwSju84jVgs4rlFj9VLqevl68XNj1/L4vdX8vx1b9FnVHcU/t6cP3aRnLQ8Js0ew4aF/zi1fb+8sYzUExeJ6R5NWMcQvHzk5F0s4PS+s4hEIma/btkq+elvH6Ig8y1Wfb2JnX8n0rlPDN5+XhRkFnHhVIY5tszP5z51K0baCE1SjIyZ1BNffy9++W47Xt5SFn2zjc5x4bzy7jQGD3dO7uyaxLQPJq+wnKSUHIpLlQT6O+ZqUlSiJPm8sMDr3AR3nMYS5OVNRmkZWr2ekirBxDrAq+HYFUVK5wdragpXRUVxVVQUz48eyQ8HD/HF3n3oDAbe2vYvo2Jj6RRkOUK2swlX+FBSpUJZbYEzvGMHJGLXZBmp2WagRdvdVAIUd6A3lFJc8TPZxc8iEQfh5yWk6wwLeI603JtrlVdqDnMhr/ZutVK9l4v5e81/e0hC6RolaMS9pH3QG0rxkIQj9bjkbuQl60+V5og5QKsteSzJUpcg33spVS5DJPLE37t+WYlY0Pr7e99EpXo35VUbAT0e4nC8ZUMI9nvUrNBx03Qmju1hji9Sk6jq3ZdvPrmL86n5RIb749cCSumWwhSX4Jr2b3Go8CcOFf6CWORBgDSavkFCVg2NoZLNWa+R4D+5VhrcGJ8RxPtfx5bs17il43fmGAu9A28jW3mUvflf4SGS0SfoDuL9r6lXr7U6HWF/wXccK1qMrjoo8obMF80uKoHSGLOVhTPr9PEM58YOn5FY8K3ZKkBn1KDwCKFvDUsPZ9bpapSqTZSWfYBY5I+/31zksiEurS+/6CF8Ffcilw1yaT2uwmDUo9QVNRhbpGawXrkkwGIZN25cjX+oH+9veQWAH178g9N7z5CUeI6QqEAmzR7DnS/ewpIPVjWoGPnkse/NsTZMFGQUsfCVxea/b507mQfftc+iyZXMeW8W/Sf0ZvXXmzi97yznDqci95ETEhXE1P9cR3iH+pZ7sT078OX+d/ht/l/sW3uIlKNp+AQqGHHzIKb/90a69LOczeq+N2cQFBHAuh+2cnxnEp4yT+IHdOLpb+fgE6hwumJk+n9vZNPP/3L++EXSkzMxGsE/xJehUwYw9Ylr6T3Scupf3yAfPvr3NdZ8u4V//tjFyT1n0Gl0BEX402NYPMNvEjYJ66aCdtN6ERlrhwWuG3PYoZDBRoMRkdh1WTz+XHWQT6sHw7Wje/DC45b9ihti3sdr2bBdyKv99APjubmB3Nqu4v82bOLP40K+7kW3Cf6yIzo2HK/i2oU/caZACGK7dOYM+kXaDlxqYvKinzmdn4+vTMaRxx9tgtQN892Bg8zfJpgAPz96FPcPsLxj8+qWrfx8WFg8r5t9l81UuDXLr7prFt3rBFd9efMWfj1y1Pz3nzNuZ0C7djQX9rbbjetQa8+SkjMaP+/raR/8TUuL02bJrjrLD+fn2lX2xnZP0zOgvp/w5UZrfiZ/ps4izm9irQwabtoG+YUP4Of7IDLpwOapr40rRgA2ZL5AWsUuEgImEy7vgVgkoUpXTLoykYzKA2bLoYnt3mhhSZuP03vP8MSwF+wu/9Wh9+jciGQFbty4ceMsWuG8ZUlZYQScFILdjRs3bty4cePGjRs3bty4ceOmDdIkV5pzSdl06XbJisGV1iIA14/tycKleyivULFu20lEIhGPzR6Nn4/1VKqlZVV8/ONWNm4XIhmHBPlw7Zimpyd0lOExHc0WIytPC2Z1DVmMpBUXm61FWitDoy9FbDcFlm0OJneLr2Ux8u3+A81qMdJS7XZziTLlSgACFM6PZeTGMSor1fz0xx5OnMqkUmk569PCL91BCZ2HQ4acbloYnS6N4rJ3UWn2oS/NQyTyIzToc8RiIVhoSdkCVGrBAtFLPhF/34dRaw5SWv4lYcFC4Ma8wvvx933YfM/S8k8BCXp9Ph4e0YQGfQaIKCn7gCrVP3hIItEb2n7q2HGRL3Gs+E9Syv8hpWwrOqMKqdiXIFksV4c/RTf/yS0tohs3bty4uYxokmLkkbu+pVOXcCbd0Jex1/TCP8C16WV9FDIevWsUb38hBIxc+88JNu9MYnC/GBK6RBISpEAm9TBnnMkvrODU2WwSj6ah1QrB2MQiEc88OAG5rPkzvkzo0pkQb28KlEr+Pim49NyQ0K2eckSr1/Py5i3NLp+JNUnJjKlOT+ttJTOOKSApQFxwcIPlnM2g9u0Z0bEjOy8I2Rk2n0vhne07eGbE8AZjjWSXl3OmoIBRsZb9GeFSu621GVqu3W4EDIZyiit/QeYZh4/88nftaO189MUmEg+mMn5Md3xtKKnduLnS8PCIITToC/IK78Hf90lk0j4AqDX7q/9NJCJ0OQC5BTORywbbvKdGc5J2EbsQiaTk5N+EVnsGRB5UqTYRGbYWMJKZ4/wsMc2Nh1jOVcF3c1Xw3S0tihs3bty4uQJokmLkq1/nsHHNUf5YuJNvP93M0Ku7MnFKXwYO7YLYRdYjk8f1IjuvlEVLhQCQGq2OHYnn2JF4zua1EomYp+4fx4iBnW2WdQVSiYSXxo7hP6vXoK8O7XLvsr+Y1qsnQzt0QCoRk1pUzNITJ0kpKqJneDgncnPtvr/eYKBcraFcozZnvjEYjVwsKQHARyrDRyZFKrGea/vlLVtQrReUT4Pat6dvVCSxgYH4yqToDAYySsvYnJLC3ovpAMQEBjKmU8MKB1fw4fXXcvMvvwGQWVbGN4n7WXU6ifFdOtMhwB8PkZhyjYaLJSUczcnhbEEh47t0tqoYMbW7oTYDLd7uKxWjUUVRxUJARKlyOTp9PlFBC7DsJuimOdl3MJWXnp3MoP7useDGjb1otGcAqhUlwjwmlfZGoz2NtE76cepkApJKeyISCWkhxeIQDMYKDPpiPD0TMHlIe3rG48aNGzdu3LixnyYpRjrFhfPQkxN58IkJHNhzjk1rj/HG80tR+MiYcF0f7ntsnLPkrMUDM0YQFxvGJz/8Q151+l1bxLQP5tmHJtAnob1LZLKXyd3iySwr4/0dOwFBmfH70WP8fvRYrXIPDhrIyJiO3Ll4qdX76Y1Ghn/1DRUaNVVaXb3zlRoNY777odYxT4kEX5mUr268kf7toupdI0KESifca3taGtvT0hqsv3NQEN/cfCMyjyZ1JYcJ9vZm2UwhO8GTa9ay92I62eXl5qCtlrClEDK121aboeXafaViMGqqUwGXIvWIpX3I1/jI2/6O6OWATqsnLNSvpcW4Irg99ueWFsGNkzApP0qqVmNyj9JojuDtNx6xyAeDQXClNRq1aLR1M1rU/y3zkHREqz0NGADQ6lJcJbobN27cuHFzWeKUVZ1YLGLQ8DgGDY+jtETJt59sYvEvu12mGAEYPaQrIwZ2YdueMyQeSeP0uRyKSiupqtKi8BZ2UoICFPSMj2J4/04M7d8ZUSvZXJ4zaCCDowUFzY8HD7E/I5OiqioC5HL6REZwV79+DO/YgbzKSts3MxrJt6dcDbR6PUXKKrPyoy7LZs5gxSkhHsuBzEzSiksoqlKi1umRSiQEe3uTEBrKxLgu3Ng9AQ8Xpcq1RahCyAn+67Tb2HnhAitPJ3EwM4u8igrUej0+Uint/f3oFR7OqNhYm9YdpnY31GagVbT7SkQi9qNr1OGWFsONBUYMjWPrv6e5d9aIlhbFjZs2g0wqZDOTy4aSkz8VMOIlH4tMOgAwIpFEkZ13g5D+3A7rD0/POOSy0WTnTcHDowOeHjEuld+NGzdu3Li53HBKul6jwcjh/alsXHOUPduTkck8GXdtL+Y8OdF5krYw+3ac4eUnf2XUxJ783/zbWlqcy4L0tALuv+XTeseHju7Gqx/MaAGJ3Li5snBGatp1m06w4MtNxHeJoFvXCAC8vKS1ytwzc3jThW0mWnO6Xjdu3FzZtMK0l27cuHFjlVY4bzWYrrdJFiMXzuezac1Rtq4/TnFRJQOHdeG5125i0PCueHi4d9NbA/m5pfj6eQEgr7NYaWlCwvz47+tTKS1RAnDmVBb/rD9m4yo3bty0Jv5cnkhkuD9l5VUkHky1WKYtKUbcXN7kZxRyYsdpzh+/QPb5PLJScijJK0VVqUZVKWRVMugNyBUyvHzk+AX7EtUlgnZxkXTu3ZE+o3sQFBnYwq1ovZTklQJw7N9TpJ68SNqJdLLO5VBZqqSyTElVuQqJhxgvXy+8fOQEhPoR2VlQqLbrEkH7uEgShnQlqktESzbDISqKKzm05ThnDpzjYlImmWezqSiuRFleBYBGpUWukOHt64V/qB8durWjQ7f2JAztSu+RCXg6kAxA4mHdJbitUZhVzLHtp0g9foHMczlkp+RSkl9KVYVKGI/Ve7cybxlyhYyAMH8iYsKI7BRGl36d6DEsnojYsBZuReukJK/UPA4Bu8dizXEItKmxWBNrfQsw968rtW+Z5i3A4txla94C7J672tK81STFyAPTv6RDTAg3Tx/M+Ov7EBikcJZcbpyATqvnvqmf8r83bwVg2Oi6Ts/e4wAAIABJREFUAd1aFi9vKeOu72P++8Duc27FiBs3bQx3Kl43rZ2kfWfZ+vtOdq/cT26afWlsK0uVVJYqKcgs4vyxC7XORcdHMWLqYCbMGkV0t+ZLFd9Ubgm9lzIrcdmuf3A8T341x+H7lhdVsOHHf9j5dyKn9iQDgiVxQ+h1ejQqLaX5ZeSk5pFkIXh+UEQAPUd0Y8DEvgy7cSD+rSyOkVqpZtufu1n3/RZO7T1jtb0AyrIqlGVVFGQWkXIkzXxc5i2j/4TeXP/gBAZe0xeRDZ9vr8sg89f5YxfY/Mt2dq/YT+bZbLuu0VWPx8Ks4lrPDyA0OpirbxnCqNuG0X1oVxdI7FxsjUNw3li01S8vh7FYE1f2LaBN9C9rOHPeAuyeu9rSvNUkxcjHP9xLQs+WDWbqpmFOHr2IWqVtaTHcuHHjxo2bZkOnEeJnbVy0jcXvr7T7A9le0pOz+H3+X/w+/y96DBPif8x88VYGXtPXqfU0NwWZRQ6VL80vY8mHq1j5+XrzLqyzKMopYfvSvWxfupcFD39D75HdueeNGS2+MNGotCxfsIY/3/2bihLH4rtZQq1Us3vFfnav2E9U53Bmz5vBmOkNW9gpAtreBqTRaGT7kj38/vZfAPUWn00lP72Q5QvWsHzBGjr3jeH2Z29k1DRhISuWtE3rdfdYtJ+a/cuVfQuo1b/aUt9yxbwF2D13taV5q0mKkZpKkcL8cmRyT3x8m18rdCGziBPJWRSXVlJRqcFHIbiMBPor6B4XQUz7EKcFXnVVGmJXcGCP7RTGbtxc7qgNStKVp8hUJlGkyaJEk02FrhiNQYXGoEIEeIplSMWCy5mvZwgBnhGEyNrT3juBKK94pOK2o+1ubdz32EK+/2x2S4vh5gph46JtLHzpD0Bwm3E1J3cLFhL/d92bJAzpyiML7qHboC4ur9cV5GfYvxj7d/FuPn7kW8qLKlwokYBBb+DIPyeoHRKveTmwQch499Gcr8m7WOCSOrJScnnrjgWs/GI9AE9981A9iyS/YF+X1O0q9q8/wjfP/kTayfRmqS/lSBpvzfyYX99cBsBjn95H3zE9m6VuZ+Iei7bZv14Yky3Vv9pK3zqw4YhL5y2oPXe19XmryVlpVi09wK/fb6eoUBiQoeF+3PXAaCbd4NqdE73ewOotx/n170Syckutlg0L8WXa5P7cPKkvMmnTmuzp6UFaSh4/fLqJk0cuotXqAejUNYLb7x7B0AbcVZSVahYv2snOLafIySpBJhPk6NazPbfdPYK+Ay1nTMnOKGLZL3s4nJhCQZ5geieRiAkK8SGhdzRjr+lNv8GdzOX37zrL33/s5fyZXIoKhPKvPf27xXuvTXwFSRM1nqagtP+dN5X4Hu34/pNNABw7mIZWq6dT1wim3T3CqW48JUWVbFx1mH07zgCQlpJHVaUab4WMzvER3DBtMMPHJli9x4nDF1i5OJGTRy9SUlSJTOZJcKgvPfp24PZ7riayXW0fcmW173ndd2jt/ZXrhB+2T5LvsirL1PbPkeB/td3tt4URIx8kTUett60VvrH9MwD09B/ttPo/TJpBld66meit0S8Q7zfUaXXWpEpfzqnS7QCcKN1GZlUyRqPB6jV6vQ5V9fMq0xaQyaX0mGKRB7GKvnT3v5oEvxF4imUukftyJc2FP8Zu3JjISsllwUNfc7jaZ7olOL33DP8Z/gJTn7ye2a9PR9bK4nrZojDTtiJJXaVhwUNfs/nn7c0g0SX8gn3pPqT5d6j1Oj0/vPAbS95fBdAsC8ITO4Xfn0cH/Y+53zxUaxfWw1OCt58XyrIql8vRFMqLKvjq6UVsXLStReq/cCoDgGfHvcbE2aN5/NP7kSvazm+3eyw2TEv3LRD6V2vvWzXnruZSZJ3YmWR13gJa/dzVJC3B2r8P8d1nm7l15lDiu0dhBJJPZvLFh+tRq7XccNtAJ4lZm4KiCl76YBXHkzLtKp9XUM5nC7ex7p8TvPHMjURHNT5wWk5WMU/O/o6AQG/6DIxFWSEsmI8eSOPVp3/nyZdu4Nqb+te6pqignGcfXEjGhQKiooMYfHVXSouFRdiR/akc3JvC489P5vpbBtS67mJqPk/c9S0qlYZuPdsTlxAFQHlpFRdT89m48jC+fl61FCMeHhI6dY2gU9cI9u04w4WUPLOSoF2H4Fr3Fzsxf/HubUl88d46c6BX07M5eiCN1xp4Lo1l5eJEfv12m9k6KaZLOEEhvmSlF3JkfypH9qfy7Gs3M35yfeXcz1//A8Av32wDoEt8JD37dqSyQsW5pGw2rT7CvY+Pr3WN6f0B9d6htffn6xEEgI9HEBW6hrX/uepUEnCeYiRfdcEupQhAplL4AHOWYqRMW2BTKQIQ6RXnlPrq1r27YAlHijeiNzrPhcxg1JFScYCUigNsyfmeAcFTGBR0AzJJ2zENdCZHT6Tj6SGhezdhPtqdmNJgWb3egE5nXSnlxk1T2bPyAG/P+sQc7LIlMegNLP1gFQc3HmXeiv8RHhPa0iLZTWlBORqVFqncckC9ylIlL06Zb164NycDr+2HqJktdjUqLfNu/5C9qw40a70mqipUvHXHAi4mZXD3q7ebjweE+bfqxUXKkTRevukdl+5QO8LGhds4sz+Fl5c+Q3R8VEuLYxfusWgZd9+yj5acu6zNW3CZK0aW/Lybx/57HROu620+Nnh4HFHtg/jl++0uUYyUVah44pXFXMyqvdAMCvAmJNAHudwTVXVcjfyiCopLleYyKRcKeOKVP/nmnTsJDfJpVP3HDqZx84whzHnqmloTw5H9qTz/yE989f56ho1OwD/A23zuo9dXkHGhgBn3juTuh8fWuu7s6Syevu8Hvnh3LVcN6VzLUmHt8oNUKdU89r/rmXLboHqypCTnEFAn4G2/wZ3MipKC3DIupOQx/npBQeDK4Ks7t5zi1lnDuf+JCQDmNlp7Lo3lxtsH0blrBIOvFjTWHp6Xoh0v/XkX3y7YyJKfdtVTjOzdnmxWiPj4efHqBzPodVVH83mjwUja+Tz8/GvLaHp/QL13aO39mYj06sLZ8sQG25OrspzJo7GkK0/ZXTZDedqpdeeqztss4+MRiJ9niNPq1Bu17Mj/g70Fy9AbdU67ryWU+jK25/3KwaI1jA+/74pM1frm+4Kv7eKFDwHw/KvLWlIcN1c4v725nIUv/9EqTLtrknr8Io8Oeo5Xlj5Dr5HdW1ocuynMKiKyU3i94yV5pTw36Q3OH01rfqGAIdc7Z2PFXtRVGl64/i2ObjvZrPVa4pfXl6LT6LjvrZkABIT6kXUup4WlsszO5ft45+5PzRmeWgtpJ9P5z/AXeHv9i3Qd0LmlxbELS2PRlPXpShqLJtx9yz5ay9xlad4CWuvcZf6AaDuRY9y4cePGjRs3bty4cePGjRs3bpxMkyxGcrNLSOhRP1Vdtx7tyMsuacqtG2T+5+vN1iI+3jLunDqIiVd3JyzEcmCXnPwyNm4/zW9/J1KhVJNfVMG8j9fyyWvTGlW/t0LG/f+ZWM+MrO/AWEaMTWD75pPs2HySybcK1jIXz+eTuOss7ToEc9fDY+pdF5cQxcQb+rFqSSIbVx7m7ofHms+Z0ih5elp+TZ3jW09ucR9fOfc8Ns7u59IU/AMVDcYQufmOofzw6WbS0+qb2S35aZf5/w/8Z2ItaxEQrFxiu9TWztd8f0C9d2jt/ZmI8upq1WIkz8kWIxkOWIzkqdMA0BrUTomdkaNq2K3ChDPdaHJUKfyd8R6F6gyn3dMeKnUlrMj8gKTy3UxpNxcAmbjp1lBtgZ+/ub/W7rxIBOuXzbUYmFqnN3DtLQuaUzw3VxA/vPAbv8//q6XFaJDSgnKev/ZN5q38H/3G9WppceyiIKOw3i61WqnmhcnzW2yHWuIhYcCkPs1Wn9Fo5N27P23xHdea/PH23/iH+HPrU5MJDA9oaXEs8u/i3bw182MM+tbpPlleVMGz419j/roXW01GFWvUHYumcQhcMWPRhLtv2cb0Xdaa5q62MG/VpUmKkbAIf5JPZdG+Y+3YFcmnsgiL8G+SYJY4npTJjuoc2+Ehfnz+xnQibOTTjgj1465bBjNxZAKPvfQHOfllHDpxkYPHL9K/VweHZejSLbKW60ZN+gyMZfvmkySfzDQrAA4nCq4FvfvHIBZbNtCJ7RIGwLnTWbWOj76mFysW7+PTt1dz9nSW+Z6xcfXNXFuazvGReHjY/1xchUQiJiBIQWF+OXq9wRxcVqPRkXQ8w6zUGDXRvkjSNd8fYPEdNvT+TER6Wc9QUKYtQKWvQC5pnHtXXdIdcI8xGIXgwdmqs3Twbnp0bXtcaZylGDlVuoNVWR+hM2iccr/GkFy2h3zVBQBmdHydAGnrUVa6iroBrH0UcuQN+EFLLZR348YZLHrlT6coRQLD/YnqEolfsA9ePkLcKqMRVJUqygrKyTyXYzZfbwzqKg0v3fA2b6x+vk1kMKibJtRoNDJ/1iecOWBb6e0qegyPx6cZ0z0ufPkPti/d26R7SDwkRHYSvg0iO4Xj7eeNh6cEVaWa8uIKss/nUpBZZN4As4dvn/uZ2F4dCAx3/vd1U9m9Yj/z7/ykSQtXsURMRGwYYdEh+AQqkHnLMOiEbxSVUk1Rdgk5aXmU5pc1ug5lWRUv3fA2n+6dT1Tn1vctXZOaY7E1jENo/rEIrulbgLl/XS59a+HLQjY2Z81dV8K8ZYkmfbHeOG0Qn723lryc0urgq0aST2ax+Ofd3PfYOGfJaGbj9ksLvv8+PNGmUqQmEaF+PPfwJOa+vgSALbuSGqUY8bMSIyMwWFjYlhRdCnyZX50xZ91fB1n310Gr9y4vr517PKFXe+YtmMmX769j9dL9rF66HxAChk6eNpAJ1/dtUEnT3FiLHWLpuTSVA7vPsX2zoBE9fyaH4sIKqpQa1GotuupMQTUpKapEp9ObZfHyti9bQM33V/NfS9R9fyYi5bYVAXmqNDoomv7RXK4rolSb6/B1mcqkZlOMRDlBMbKv8G8253zX5Ps4gyKNoBD7KfW/zIx5i2BZextXXF6sXvyE1fPTprpWGeqm8Zw8LlhaqdVarhpgOTNaa2Trbzv5Zd7SRl0r85YxYupghk0ZQJ/RPfC34zuiOLeUY/+eZPfK/ez6KxF1lWPKWHWVhlenvsene+e3qgB9lqibJvTHF39n118NWzzWpH3XSBKqs1V07d+ZiJhQwjqE4OXrhcxbhk6jo6KkksqSSrJScjl//AKpxy+SXL3h1VDw3MHXNV9MgxM7kxqtcPOQejBq2jBGTxtGv7E9kXlbt8JUllVxcncye1cfYNufuykrtB643KA38MpN7+Aps6yIbinOH03jrTsWoNfV//ayRbu4SEbeNpRB1/Qjrn8nuzI55acXcnTbSXb+vY+9qw46XG9ZYTkvTn6Lz/a9bc6U0RqpORYdGYdwaSyaxiFg91i0FsS6OcciuPuWvTRl3gLH5i7TvAXYNXe11nmrIZqkGLl5+mAkEjG/fr+d4upFb0CggtkPjWFKnQwdzuBwdZ7q0CAfBveNcfj6gX06EhbiS15BOUdPNc703mqAt+pTNZO9GKq1al3iI21aekRGB9U7NnB4HAOGdmHvjjNsWCEsyhN3nmXBvJUs+3k38z6eSWT7+tc1N3qDFU2uhefSWIwGI289v4Ttm0/iUz3pDBwWx9DR3fD188LLW8qX762jskJV7zpBBseEqPn+wLq1jqX3B+Dt4Y+fZyhl2vwGr81VnXeKYiSjsnHmc6bsNE1Bra+kRGNbKWOPosgaB4pWO0UpIhZJkEt80BnUaAyWlVqOUK4r4pe0/+PeTh/h6xls+4IrhPvvcl7GJTfO5eUXhI2C0hIlm7e/0MLS2Me5w6l8+MCXDl/n5SPnlqcmc+vcKSj8HXN7Cwz3Z9S0YYyaNozKUiXLFqxm2YerHcqCU1mq5JWb3mn1i7GCLCFNqMkU+493/rZaPjgqkMlzJjL69uG07xpp8/5hHYTA2zUD0po2M07sPM3+9YfZvWI/GWeyzeeHTG6exZiqUs1793zm0G6oidG3D2PO+3cT0s7+7zFvPy8GXtOXgdf05aEP7mbVlxv57a1llBY0vMhQV2kcVsy5koriSl695X2HZercN4Z735ghZDhx8LssNDqY8bNGMn7WSPLTC/l53hLW/7DVofeWnpzF50/+wLM/POpQ3c1JzbFoaxyC88ZizXEItMhYBHffspemzluAQ3OXad4C7J67Wtu8ZY0m2zjfcNtAbrhtIKXFStRqLaHh/k5ZAFuioKgCgE4dGp/RolOHEPIKyiksbpz1QqkVq4fCahOsgBoZb0LDhd2o+F7teeL5yY2qUyQWMXRUPENHxQNCtpmvPlzHjs2n+PjNVbz95d2Nuq8zcfS5NJYdW0+xffNJItsH8fHC+wEh5khNvnh3bb3rAoIUiMVis9WKWqVF1oD5f01qvj+g0e8wyqurVcWIKdZHU0mvalyWmYyqpitGbGXX8fcUlEreHo03p0su28OG7K8dvs7PM5RYRR86KnrTzrsbCol/rXS7eqMOpV7op0XqDFIrj5JWcZTMqmRqBKu2SYWuiMUXX+eu2HedErOlLaBSaRt0pQG4mF5Ih2i3oqg1UtnKovvbQqfRMf/Ojx3+wOo9qjvPLXrcvBBoCgp/b+56ZRrX3juOd+/5jCNbT9h9bXpyFgse+pr/++3JJsvhKgozi6gsVfLu7M8AGvzY9gv25e7Xbue6B8Y32XLVdH3fMT3pO6YnD7wzi5O7k9mw8B+S96fQIaF+LDtXsPj9FWSlOGZxKZV78tQ3DzHuzpFNqttT5snUJ69nzIwR5md/YMORJt2zOfjooa/JPm/fM/Oodqu8Z94MbntmisOLVkuERgfz1DcPMX7mSN6c8RFFOfbHN9y4cBtX3zyYIVOcv5HrDGqORWuLXmePxZrjEGiRsQiO9S0Q+pcr+xZgd/9qzr7VkvMW1J+72sK8ZQ2nOX/7B7o+8KBaK6TilDbBZ11aHchUrWlcWs9zyTkNLqqPHBAWhvHdL5nK9hsspG46kngenU7fYBwORwgJ9+P5t25j/675nDhyscFysmqzJY1a2+Q6beHoc2ks588IaZ6Gj0mopxAByEovQmnhY18m9yQuIZLkk5kA7Nx6inHX2Q4gVfP9AY1+h5FeXUgq29XgeWel7E1vwGJELJJgMBpoaJFfqSuhRJNLgLTxfpG2Aq821YWmUJ3ByswPcURRESaPYUTodBL8hgMN/1BKRB74egjacl+PIDoqekPYLPJUafyb9zNnyvfZXWeOKoXNud9xbWTr3YlyJs+/tpx3XrvF4rx88PAFXn7rb9Ys+U8LSObGGlqt3qLbYWvm17eWcfF0pkPXXHPvWOZ+PQexxLlJ+EKjg3l348t8+rhgvbbqy412XffPH7sYM30EQ29onYux1BPpvHfP5+RdrB/A3MSQKQN49odH8Au2HPTeGfQYFk+PYfHNloa5JK+UpR+scugaT5kn81b+j6vG93aaHIHh/ry5+nkAPnjgSzYu3Oa0ezubfWsOsX3JHrvKKvy9ef3v5wBBUelseo/qzse73uSZca+Sm9bwJlRdvpi7kAHX9Gs1buk1uVLHIjjWt+BS/3Jl3wIc6l+mvgW4rH+1lnkLLs1drX3eskWbStcb6CcoXxpr7QGQX+0H5d9IU1ZVlYavPliPvk4QoMOJ59mzLRm5l5QR43uYj8d0DmPo6G5kXizky/fWobagpNBp9ezZlkRFnRgVu7aepqgBs6Qzp7JQVWkIDm14Moyqdu1I3HWWxF1n7W5jY6j5XGo+m4aeS2MxBfW9mFp/YqqsUPHJWw1PELfOGmb+/9cfbuDMyfof2BkXCmq9h5rvr6F32ND7q4mtgKP56gsYjY0PLKU1qNAaVOSqLStYuvkNJ0Leyeo9MptoNWIrvkikV1yjA68ajHqWZ7yNxmDbdF0s8uCayIe5JvJhHuj8KQl+I7CmFLFGmDyG2zq8xB0d59WyMLHFoaJ1pFYcblSdbQ2tVsfLb61Ap6vdf1esPcJzryzljtsGt5BkbqxhSYHcmsk6l8Mfb9s2J6/JxNmjefq7h52uFDEhEot44vMHeOLzB7jhkUl2X/fxI9+gLK9yyBWnuUhPymTX3w3HMrjjhanMW/GcSxdiNXHGzq89/Pnu31RVOOZS+cz3jzh9cQFCoEixRMwz3z3CoOuucvr9m4rJLP7Tx+xzaZXKPXlz9fP0HtXdJQtXExGxYcxf+wLevvZ/32efz2XN15tcJlNTuFLHoiN9C2r3L1cRERvmcP8y9S1X9q/WNG8BrXrespc2lS4gpn0weYXlJKXkUFyqJNBBP+GiEiXJ1WZZnRtpUnv1+O78s/4YB/acI65bJFVKwaT3yP5UDAYDDz1zTb1ApE+/chP/l/cTq5fuZ9fW03SOj8BbIZjZF+SXcSEln8oKFT+tmouPr9x83S/fbiP1XC4xncIIi/THqzoYTl5OCaePZyASiZj9SP30sCbGT+7DHz/uYMuao4CQejY6JgS1SktlhYp3vprdqGdgid79Y8zPBTA/G2vPZfvmk1SUVVFZIXygpyQL1iDpqfn8/v12FD4yFD5y4nu2N2c+Gj4mgUVfbiVx5xmeeeAHQIj/UVxUyeF9KUR1CKZnv46cOHyhnowjJ/Qk6YSgDFn2y26euPtb4nu0I7J9IJXlKrIyisi4UMgXvz2MT41UyKb3B9R7h9beX02EuBoiGrJ20Bk0FGmyGh24U3D5oEHlSqS8C3KxwqpVR6YyiR7+oxpVP9hWjDTFYmRv4XLyVGk2y3l7+HNr9P8R7d10JVxNYn36cXfsu/xx4RXKtA3v3tRkQ87XzOn8BSJRm9I/O8y7827j2ReXMO+9Vbz4rOBq9uX321iz/hgvPTeFUcNbf1rE1oxOZyA3p4TIqECLKZEbS1tzo/nljaXo7LT0NKVLnPvVHFeKVItHP76XjDPZHNp8zGbZwqxili9YA8CdL93qatGcxuzXpzPzxVtaWgyno1aqWf/DPw5dM/Hu0Yy9Y4SLJBIQiUU8/8sT3Nf9SYdcRFyNaaGXe8G+nfMnPn+AHsO7uVIkM9Hd2vHQh7MdikP02/zlTH5oAhInWHQ3F5frWAShf9nbt6B196/f5i8HcEn/cs9brqFNKUYG94sl8WgaBoORL376lxcev9ah6z9ftM0cTHPEQOspVBtiym2DmPXgGH78fDNHD6Si1QimyF27RzH9nqsZOrr+4PT18+LD7+9jzfIDbFt/nJNH09FVRzoODPahR59oho1NqGf9cfvsEWxafYTUs7mkpxWYzdj8ArwZOjKem+8Yak4ja4mgEF/e//Yefvx8CwBnT2eRejYXXz8vuiTYDszkCOGRATz23PX8+PlmAPOzsfZc5j+/FIOFoK0ZFwpZ+MUW89/3Pj6e22cLARz9AxW89809/PjZZk4fEwLoJp3IJCTUl0k3XsXMB0ax5KddFhUjAA/OFXb1rhrSmdVL95N0LINzSdnIvaWEhPoydeZQwiNrx8AwvT+g3ju09v5qIpcoCJRGUKzJbrBMniq10YqRdKX1oKsRXp2FdMDF6xos05Q4I3qjjnx1upUSIiJspC22hEkJsSP/d5tlJSIPbu/wClFerlmIh8o6cmv0CyxMfcac5tgaheoMjpZspm/gRJfI01rw9pLy7rzbeObFxUy/R4j/YjTCJ+/OID7u8k9f7Gr+9/RvHDl8gaHD45g3f1qtczde+36j79ucZtFNweQ7veXXHXaVl3lJefbHx4BLMQ2aA7FEzDPfP8L9veaiLLNtCbLso9UA3PT4tc2e/rIxTLx79GW7ENv8yw4qSuy3RFb4e/Pgu7NcKNElfAIUzHn/bubf+XGz1GcLrVrL4vdX2F1+yOT+TLpnjAslqs81945h9deCa5s96W2LsovZ9fd+Rt46xNWiNZmJd48GuGzHoiP9yxQItqX6l719C3BJ/3LPW66hTSlGrh/bk4VL91BeoWLdtpOIRCIemz0aPx/Lu/QmSsuq+PjHreZ0vyFBPlw7xrEd5cFXd2XDwdfMf7/64R0OXe8p9eCm6UO4abr9A2P0pF6MntTLoXrq0qlrBPM+ntmke9iDRqOjY+cwh57Luv2vNKquDrGhvPLBjAbPz5ozhllzrE+UA4Z2YcBQ+xfqntUf2I6+w5pEesVZVYzkqlNJoHEZPNKV1oOuRsg74y2xHvQ0V5WKzqDBQ2xfKuOa5KsvYDA2vJsbLGuHTOx4HKLdBYsBwaLGFhMiHnSZUsREpFccw0Om2aWoAdhdsIS+gRNorCtPW0HhLeX9N6bxwuvC7kjn2FC3UsRJnKp2+Tu4v76bXFuz+mgMyz8WFAgGvX2uhrc9c4NdGRlcQWh0MLNeuo2vn/3JZlnTB+2Kz9a3+kVOZKdwnvj8/pYWw2Vs+vlfh8rf+tQUu9I8O4sx04fz8+uLa2UHaSk2LvqXwqxiu8pKPCQ89EHzJwcQiUTM+N/NALx2q33K49Vfb2z1ipHLfRyC/f2rpfoWXOpf9vYtcE3/cs9brqFNKUZ8FDIevWsUb3+xAYC1/5xg884kBveLIaFLJCFBCmRSD3Ng1fzCCk6dzSbxaBra6iBzYpGIZx6cgLyN5FN2c/kQ5RXHqdLtDZ5vbABWI0ar6XYDpOHIJT7IxN54imVoDZYXUwajjmzVOaK9HffTzK2yHV/EUcq1hRwpts83M1bRl/5B1zlcR2MYETqdIyUbKdcW2ixbrMkmteIIsT79mkGy5uGWWV/UOyYSiZDLPPHwENyGlq86xLadyebzy35+pNnku9wYM647mzYcZ8y4hsdldIdgh4OSazQ60i/a7sMtiU6jY+tvO+0ur/D35pa5jcsc5iymPDKJJR+uMu8U2mLd91u44/+mInKim5Sz+c8XDyDzvjyzbBXllHBqT7LtgtVI5Z5Medj+eDLOQCQWcfMT1zsUd8FVrP+O05fzAAAgAElEQVRhi+1C1YyaNpR2cS2jpDQFNw4I86ckr9Rm+aPbTlJenfnS1wkZFF3B5TwOTdjbv1qyb4HQv+ztW3Cpfzmrb7nnLdfRphQjAJPH9SI7r5RFS/cCoNHq2JF4jh2J52xeK5GIeer+cYwY2NnVYrpxUw9byoG8RipGclXnrQYljZALljEikZhweScyrFiXZCpPN04xYiu+iNxxxcjh4vXojfZlVLo6zDELrqYgFknoGzDRbquRIyUbLyvFyMxprXtX7XLj2een8Mz/pmAt7t3b788gPMKxNNg52SXcefvnTZTOtexesd+8WLGHibNHt7hbisxLyuQHJ/DTa4vtKp97IZ+Dm44yYFJfF0vWOHqP6k7/ibYzuLVVdq/YbzUVal2G3zQI/5DmCXZZk9G3D+PLuT+2aCap9KRMkuz41jZx46OOubs7E1M8hxE3D2K1HcEvDXoDieuEgOnjZjbOcteVXO7jMD1JsIy0t3+1ZN8CoX/Z27fgUv9yVt9yz1uu4/KOCujGjRs3bty4cePGjRs3bty4cWOFRlmMnCoWgqF9emInifnplKiVFnNt7Lv5P4TKa+/eZFSW8vnJXezIPk++qhJ/qZwhYR15rOdwuvqH2lX/AzNGEBcbxic//ENeoeV0tnWJaR/Msw9NoE9C44JbunHTVCLkXRAhwthAZpoybQEqfYUQJNUBrFmACPVespCK8oqzbjFSZb9pXk1ybGakcTT2h5FjJVvtKtlR0btRVi5NoW/gJHbm/9Hgu6xJSsUhDEY9YlHbiXhvjalT2m4atraKrSyJdTN+2YMpM1prZsfyvQ6Vv+6+cS6SxDGuuXcsP89bYveO3uZfd7Rai5Fpz9zY0iK4FHuyCNVk1LRhLpLEOn7BvvQZ3YODmxyT15ls/d1+t7bwjqHm7FAtSZ/RPe3e1T+4Scjg2BotRi73cXi59y0Q+pez+pZ73nIdDitGThTlcNtmIbCYCJjeuR9RCj8OFWSyPl2Ic/BM79F0DwwnUHop1/PhAsFMava2PyjXqukTHEX/0Ghyq8pZl36ajRnJfD5iKuPa2WdyP3pIV0YM7MK2PWdIPJLG6XM5FJVWUlWlReEtBI8MClDQMz6K4f07MbR/Z5sfl27cuBKpWE6wrD0FVrK35KnS6KDo6dB905WnrJ6P8LqkGIm0oaDIsBKrpGGMVt2AxCIJ4fJODt3xYuVJSrW5dpXtEzDeoXs7Az/PEMLkMXbFhVHrK0lXnqKjommBlNsCBYWC24Nc7olPG1h4Xw5IpR7I5Y7HzFK08vdjNBg5tPm43eWj46OI6dnBhRLZT2h0MAmD4zi154xd5Q9sOILRaETUij5SgiIDARh4TetU2DiLk7vs+80zZTga0ILuDH3H9GrRBcb+9UfsLjtkSn8XSmI/CYPtd+NN3m+/m1BzEhQZeNmPw8u9b4Fz+5e98xYIc9eVPG85isOKkY+Ob0etF4KbfjniFiZFx5vPvbB/Hb+fO4yfVMboqEuLMZVex6O7hGwFFVo1n4+YyrXRl9K3Hi7IZNY/v/PknhVsum4OEd72+UF5SMSMH9GN8SOaJ3+1m/rUzdbjxjqRXnFWFSO5qvMOK0YybClG6liMWKNCV0SpNg9/zzC76y/W5KA2KBs8Hyrr6HCmm7MV++0qJ0JEZ5+W+ZGM9IqzO2BuxmWuGPl79WEW/b6bouJLqePCQn25Z+YIrpt4+ba7pQmP8CeokcHcJBIxsmqFilplXyyf5iT5QApldlqEAgy6rnVZMg25vr/dipHS/DLOHEghfqDjKc1dxfCbBgJCGuLLlezzuRTllNhV1vRuWjL4Ze9RzWsZWZPyogrOHLSdntRE39GOfce4irCOIcgVMlR2ZPBKT84CoKpChZeNbJfNyfCbBl7W4/BK6Fsg9C9n9C1H5i0Q5q4rdd5qDA4rRg4XZCKu3tWoa90xLiqO388d5kRxTq3jqy+cIkcpfOBcG92tllIEoF9IO+7rNohPT+xk0Zn9PNd3rKNiuXHTJoj0iuO4FReRPHWaQ/cr0xZQpi1o8LyvZzAKjwDz30HSKOQSBSp9w7nPM5XJ+Pvbrxix5UbTmIw0qRWH7CoX5dUVbw/Hgk46i0ivOI4Ub7SrbLaqde5EOYPV64/y9Y//Mm3qQBKq06QajUZOn8nm06+3oNZouXly61q0Xi78uvixJl2vqP5Yao2KEUd2xAD6jOrhIkkaR+/RjslzZOuJVqUY6T/h8g30aOLcYfsDnvccHm+7kIvp1LsjIpEIo9H+oIvO4ui2kw4Fe4wf1Dr6skgkIqxDCBdPZ9osa2pfelImXQe0niQNl/tYvBL6Fgj9yxl9y5F5C1p+7mrJeasxOKyC1BkNiEUixCJRPbNPT4ngQ1+l09U6vi/vgvn/NS1JajImSujou3LSHBXJTQMU5PSgouzVWsc0qi3kZ7WjtHCm+Zhef5H8rHaoq9ZUl9lEWfGDlBU/SFHuUPKzYyjI6U5p4XS0mn3m64yGMgqyu1BadFeDMqhV68jPakdVZdtK1+QqbGVncTRlb7rypNXzNa1FBETmLDUNkVllPWZJXWxmpHFQMVKlLydXlWZXWUeta5xJiCza7rKNTcXcFvh9aSJPPjKBe2YOZ8jATgwZ2Imhgzpz750jmPvoBJb8fbClRXTTAH8sf4I/lj/Bhn+eb2lR6pFyNM2h8vGtLNtcl36x5swY9nDWwY9dV9NjWDw9hrW8MsCVpCdl2V02tldHYnt1dKE0tpErZER2Dm+Rus8dsb9/+gQqCG0f7EJpHMPkFmYv+emtK4355T4O3X3LMRyZt4Aret5qDA4rRnoFRaIzGNAZDCTWUHgA7MwWFki9gyJqHc+pupRuL9Lbz+J9TcezlGWOiuSmATw9+6DT1naz0GoSEYn90GoPQnXgSJ1WWFx7SAWttLLia3Tas+i0Z5F6TcLH7wXk3rej1RyhtPBuDHphUIrEfsi8pqJR/YNeb9k9RKVcDCIPZF5TXdTK/2fvvOOjKLc//Gwv6b0HklBCD1VAQBRBpIgKNhDF3nu7V/3Zu9eC9XpVBAsWRJQiKgJKld5LCJ30kJ5stu/vj00CIVuT3exuMo8fPyQ777xzdvPO2Zkz53xPYBGnTHcowlmiO4HFYsZiMbs0n1N9ERtBEGdCqO7qjDgLjLibMWKdz7XIcqQ8ya25PYlS7HoJQ7XhNK6+p0CjsLiSHt0TbG7L7JZAUXFlG1sk4CpisQixWITED9O0j+w64XxQPRFxYW5foHobhUpOSqbr/sndp4DeJDI+nPDYMMJjfZON11aczHbtSS9AWp9U0vr4XsMmqUu880FewJ3zMTHDNzbaQx2icj7oLIpP2s/CbWsazsX2jLC23MMdvwV0aL/VEtwupXmwz0g2F58E4N71i7ix22AS1CHsKs3n+yM76RQSwTUZ9kWC7N0auNLd4ZbHv0KEiI9evha5rEUNdRoxmy1s3XOCg4eL0OkMREYEMaC39QlwWkp0q+b2F6Tyfmhrv2rymkG/GaXqGupqP8VozEYqzcRo2IdYHIVEYu3YExY1D5EoqNl8MlkWVeV3o9f9jVJ9HQCqoJvRar5BW/s1QaFNnzqazafRa1ehUI5FLI700rsMLKRiOTGKVLsZBEaznjK9NfAUpXDeQcmpvoiq+VNUZ4GKIu1RjBY9UpFruiBFdfZrQ6UiObEK96LV7mRXRCoS3ZrbkygkrncCMVmM1BgrCJb6182bJ4iNCeXgoQJSk5uf4wcPFRAbYzsYLiBgD4vFmnLsKoldbAfmfE1Sl3iO7z3p0tj8w4XoNDqf1oI3kNTNd361LSk4Uuh8UD3xaa6Xl3qT2FTfXJ8e2+36zWtMiv880QeQuylOXVnqPw9oO8K5KKwt93DHb4F/+C5f+a2W4HZ0YXBMCu8Ot7aNum/9Ij7Ytw6LxUKMKphrM/rzUN9RBMuafrEnnpUlUmgnI6RBgyTRTkYJQPYRa5eK/KJKOrcilSqvsIIn3/iZIydsR+4G9e3Ek/eMJzbaNRFYf0Uqy8Jsfg+zyXoSicVRGA27UIc8gk67GKN+W31gZG9jtghgMyjSMB+AyZR71muZyORD0Wq+JSjkURCdcRI6zULAiFJ9tRfeXeDiTLSzocOLs8CIzqyh2EnJSfNSGucZIyaLkcK6IySrezgcB6AxVVFtLLO7PU6Zhljknps5rXPtRgIgQu7DwIjY9nlijzpTVbsMjEy9bCDvfvwnxSXVZHazPhWwWOBAdgHfLdzEHTdd4GMLBQKNypIqDDrXdU8S/TRN1530YYvFQkluGcndfB/kiU5sf37KFq4KGAaHB7n9ZNhbxCS3/Q2G2WSm+JTrT7rXL9rMWPFVXrTIu+jq9L42oZH2fi4Ka8t93BFe9Rff5Qu/1VLcDoyUamt5YZtVcPDipK68f/4VKCSOpxkRn8aCo9b+4Kvzj3BVenMhodX5VnHCYXHOny7nF1aQFB/O9r2nOJlXhslkJj42lEF9OxHs5GmLVmfg4Rd/JM/Bwtq6+wT3Pfs9/3t1BmGhvl9QLUVWH8hoKKcRiUOwWPTIZH2Qyfpj0G9FqZ6B0bAPpfraxv1MxmPU1c4DwKDfgtmcj8Vcg8XSoLzctMxDFXQTVeV3oNMuaVIyo9X8gFgcjVwpiOmeTYKyKzuxL9pZpLMGRnrguN95nuagw0wrtTSMUFlzZxQqiyZIGk6t0f45kFd30KXAiKNsEWiZ8GqVocTlse9l29e38TcMZteUywONaVMGIpGImDd/I+UVZ0R9I8LV3DJzJFMm9vehdQKByOk8+8FWW/hbGU0DUfHu2XU6t9QvAiPhce07db+BChfL/CITwp0PaiNCo9r+gV1pQblb4piBjt6PAiPt/VwU1pb7uOq3wH98ly/8VktxOzCytSSXEq314jc5KByTC1oIl6Zk8m6INc3691MHWXpyP5NSz7Tv2VWaz5zszagkMmZ2G+R0vp//2MWrH/1OeWXTFqEqpYzbp4/kqon2OyAs+XNPY1BEqZAxblQPYqJCyM0v569/rK31dHojeYUVfPjl3zx573in9vgrYkkcYkksRqP1fYkQIZF2QSQOQyofiFbzPRZzJWZTPjKZ9ebFoN9OZenViMRWZ6wKuhmprAciUQQW82kqy2Y1O45CNR5xVQJ1tV82BkaMhl0YjQdRBd+OO8usSFvBvsqTFNSVU6QtR2PUozMb0JkNXlM0frP/TV6Z1x4JKsfip66WkjjXF7EvRpio6kZO9Wa72/M0B8GFpCxnHWmcZafYotrgX8JnnsJo9p+LLU9zxaQBXDFpABX1PlmnNxIbHco5+twCbYBGo6e8rAat1uCWrE1GV//JuijNL3drfJifXnSFupl1WpLrH75P6QflPN5GV6d3uc1mSETLWmJ7g+Bw10s4PYW752OgY9AbnQ9qI9r7uSisLfdwx2+B//guX/itluJ2YGR4fGd6RVgvoOYe2sLcQ1sat6mlclKDw7kmI4sbug2i4ZpYKhbz0QjrDfP1q7/l/vU/89mBTXQOiaREW8Pm4pOIRCLeGTaF5CDn0dEN22zfjNVpDcyeswp9/cKbccWQZmPWbMpp/PnZBycy8qy2T9dfaR1/z9PfUVWj5be/93HrdecT66cXXa4glWVhMlo/L4ulDpnc+h5l8oHUVr2CQb/VOk7eF4C62v9hsdQRHrm4fv8zASyDfqO9o6BSz6S2+g2MxmwAtJqFAChV1zi0r9aoZVHuPwAszt1MXp1/XBh6k1hlGhKRDJPFdqp4sYuBkVyN4+4xjgIjCaquDgMjuXWuCbB6WngVoMbYPr8oTfjPxZa3MBqtgfIgtUIIirQhvy3bxaKfrN/FRw8X0ZIY8p9rnvKwVS1HU6VxPugsQiL94+LvXNx9SlZb6d779hZyhWv6UoFMXXWdy2ODI9wrm/QmQeFtb0tlif9obrQJftRWtL2fi8Lacg93/Bb4j+/yhd9qKWcHRpxexmqMBl7ZsZIjVdab1yGxqSSpQxGLRFiAWoOebadzeX7bH9QYdNzT6/zGfbuHW8Vflo6/hQ/3rWdVXg77K4oIk6u4JCWTO3sOo3eEe6q1keFq0lKiUShkHD91mvwia3rRp9+uA+CCYd1Ijm+aRnSsvlWSQi5l+MD0JtsaRFfvmnkBr3/8O2azhXWbD3PlpYGbCi6TZaHXrQXAbC5FHXwPAFJZPxBJ0GmXIZEkIxbXl1xYrDdvYknzdF6t5nu7x1EGzUBT8y46zSIAdNqlSGV9kcoy7e5zuLqAf+2aR0Fd+7wRtodEJCVW2ZmCuhyb26sM1npLrakGpcT2Bb/ZYiKvLtvhcRxlaySpHLd/qzaUUmU4bbMU52wKtfZLaeRipUsCsueiN2vd3kfAt/y8dAfzvt1AWfmZUprYmBBumjGCCeP6+NCy9s+bry7h9+W7fW2GR9FrXdcXAZAp3BPAayvcFebzF20Dkbj9RzUNOtcD1QqV/9ycyuStazzQEnSa9lkGGgi093NRWFvu4Y7fAv/xXb7wWy3FLUtf3bmS74/s5OORUwG4JLn5zVWJtpZhP7/Hz8f3NgmMNBCnCuaFQZfwwqBLWmiylRunDWXWVcOQSc+0Pl26cg+vf/w7RpP1qeXiP3Zx9w1Nhf+qa603XTFRIXZbFF5yQQ/e+WwleoOR3QfzAjowIpX3Q1P7CQAWcw0yxWAARCIlUmlv9No/kCmGN46XKy9Cp11OVfkdAChVV2Gx1KLX/o7FUgPYbjUrFkejUE5Gq/kOALO5BHXwfXbtqjJoeHTHF5ToOmYrzwRVF7uBkQaKtcdJDeptc1uR9igGJwEERxohiaruWGOh9qPXeXUHCZWNsLv97A46tohXdUHkPN56Dha7mTQC/snS33bxyRd/c/WVg+lRr49gsVg4cKiA9z9ZiU5v4IpJ9ssbBVrOujXZzYIiScmRpKXHEhXln1kUruB2YMRPL7rctcuftA3aO+6I+0r9aH1JZbavwbyJu+ejgICrCGvLPdzxW+A/vssXfqul2I4MCAgICAgICAgICAgICAgICHQA3AolrSs8hlQsZmyS/RT9KIUapURGpd576fBZPZO57brmT7InjenDzv25/PbXPgC27z3VbIypPptE7SDFVS6T0rNrPDv353LcT8TQWopU1g+L2ZqVIZbEIZGc6fojkw+krnZnYxteAKV6OmZzJVrNVwBUVz6GWByJQjmRoNAnqDh9hd1jqYJuRltn1RZBJEOpsj92wcn1TrNFFGIZ4fIgFBIZcpHUhWKvwCFR2Y3tLHc4pkh3zG7GyCkn+iIR8gSCpPbVqJWSIKIVyZzWNT9HGsjTHKRHqP2MkSLdMSwOxJdbIrxqFLJFAo5vf9zMg3eP5ZIxvZq8PmxIBsmJEcydv0HIGPESy5ftbPz54ccnAnDpxKyA13cxGU1ujZdI/fNplETm3tM6g6H96xD5C+6IIPrT+nJ3TXkCd59SCwi4irC23MNd8VZ/8V2+8FstxS1LQ2QKjGYz20/nAjAoJqXJdrPFwvv71qEx6hmdaF/4sbWcP8j+3MMGpDUGRvKK7LcjdVa3lxQfwc79uZSU1bTMSD9BLI4gJjHP5rbgsBcIDnuh2evq4LtQB99lc5+ImBV2jyUSnxHXUSjHIRLbvzFfU7LP5utZEWlMTRlO77BOxCrbb5syV0RJS7TH7W7LddKRxpVWu0mq7g4DI7kaxwKsRXVOOtIo3Rdedb/0RsDXFBZX0qO77Rajmd0SKHKjtZyAe+RkFwIwZmxvJkzKcjI6cHA3/dfopwEFo5sXsXK5f2qltEfcuWEw+1E7UZ8EPQM90irgvwhryy3cDXT4i+8KpD+zW1cfd/YYxn3rF3H9qvkAjEpIJzU4ArBqi2wtOUWBpoqkoDD+lXWRx40Vi0SYLRbiY0LtjomJPKMCX9sKUZ+QYGuLLK1Q/+Yy2rrFjT8rVdc6HFtoQ3B1ZExPXs26oUPcHMcoUpGK5Q5buBbrTtjdlueka0yKuqfD7QBJ6h7sqvjT7vZC7RFMFiMSkW03Uaxz3D2nJR1pJCIZIkRYXOgzKhZJHGbF+BtSkX+IYHma2JhQDh4qIDU5stm2g4cKiHXgrwVaR1V995Z+/Ts5GRlYuCsY524Aoq1w9+me3E+E8joCMoXrl78mPw28tRXuno89h3UjuVuil6zxPr2G228aIOBZhLXlHu74LRB8V0tw6xOekNqDSKWaL7KtbQF3leazOv8IIhGEy1V0CY1mVvfBXJeRRbDM8723g4IUVNdoKa2otTum/Kx2d/JzUnd0blykNIi6GgzupfR2VCyWarS1XyORWm+G5coLHY43mJt/rlekDOsQQREAkUhMnDKdPAdZGSVa24ERjbGysXONPZJdCIwkqx07aJPFQJH2GIl2AhzFDjJaVJIQwuXudZlqQCqWYzA7D2qGyWK5u+unLTqGgOeYetlA3v34T4pLqsnsZv2bWyxwILuA7xZu4o6bLnAyg0BLCQpSUlmpISxM5WtTPEqgdnM5F3fFVP2lg0BHwJ1ORu4GuLyJL4KA7q7L0deczxX3T/CSNQLtCWFtuYe7Hdj8xXf568MLW7hd9DM0thNDY33zdCo+JpTqGi27DuQxbYLtmvU9B8+UjRiMJrKPFNE9Iw6AU/lnshTq6hxngtTVZ4oo3bxA60hYLFrqauciQoS27ifM5hLCIt6t3+o4wNE5OJbsqqYlPuIOEhRpIFHVzWFgRG+uo9JQTJgstsnr+VrH3WyUkiBiFCkOxwBEK1JRiNUA6Mwam2Py67LtBkZKHGS0tCRbpAGlOMilwIje7F4/dwHvMG3KQCQSEfPmb6T8rKB1RLiaW2aOZMrEwO3q5e8kp0RSWakhL699tTwPjQpxPugsqkr9s+S18nSVW+ODI4KcDxLwCMog1x/e1VbY/n70BXW1bd/e1J3PCqCu2nsagy1lR0EBH2/ZjEQs5rSmlqTQUN4ZPwER8PTKPzlWUY7GYL3uH9WpMw8NG84ra/+mzmBke0E+4zK6sDwnh2dHj2ZYSirf7tnN0kPZmMwWzktOBuChYcMdWCBgi/awttoSdz8vf/FdvvBbLSVw1FCAvplJ5BwrZvWGbFYN68ZFw5u2C96fU8BPv50RozOZzDz84o/cN2s06anRfDJ/XeO2otNVWCz2655O5FlFVyPD2/5CZdzPnzOhc3cezLIvfOlp5h3Yzsd7/uGfq+92fSeLnrqaT7BYKpFI0giN/AS5wrWnw5OThpBdtajJa9vKjzA4quU31IFGgrKL0zElupPNAiOFdYcd7pOs6oErSrUiRI0Cqcdqd9ock1eXzSAmNXmt2mA9N7Qm+5lbLRFebSBEFk21sczpuDpTDRYsHSbLyJ+5YtIArpg0gIr6jD2d3khsdGhA1ZUGIqMv6sm+vbms+G0P064+DwCxE/2sQCA6qXlZliMqS90LQLQV7gZs3H3fAi1HHaJCrpS51C60yo+05rQ+uMGITIhwa3x1ebWXLGkdB06XsPLGm5BLJFyz4HsOl5bSNSqKZ0dfiEwiwWSxlvCO/PwzHqwPcoxITSUtIoJqnY7/u2A0a0+cICk0lMXZB5k/7WpEwPULfwRgd1EhfeNalinbUWkva6utcMdvgf/4Ll/4rZYSUIGRSWP68NNvO7BY4Jm3lrDot510z4hDpZBx7FQpazbnNBGaOa9/Gpt2HOOl95t3/9Dpjfy1MZsLzwmugLUcZ9d+azZDRqdoj7+PSr0WmdhaqqOWBm5GikgcSlT8jhbtOyVpCKuKdrO97EjjawtOrmNETA96h7Wvenl7uJJVUarLpUvwoCavFdQ5zhhxRXi1gaT6chp7gZF8TXaz10p0J53O25qMkTBZDPl1h5yOM1uM1BjLCZEKNxP+QniY2tcmdCgmTxnA78t3czinkLdeXwrA/Q9fisLNOmR/IybFve/d0jzngVRfcDrfva52QmCkbQmLCaXklPO/UWWJ/whIV5a0fRAwNtW987HYhc/UF/SKiUUusV57R6nU1Oj16IxGXvj7L2oNehQSq9+s0mkxm60d9yJVaiq0WhQSKQqpBJ3JRE5pGScqKphZHxBpoFbvnyV9/kx7WVttiat+C/zHd/nCb7WUgLp66poWy7QJA1iwbDsAO/adYse+5l01htd3rXntX5fz3NtLWbXhzM2dWCzipquH8/l363nn81Wo1QrOy+oMQFWNNUXrxdm/oq8XrBnaP93j7+PZf1YwobP1hnRcasfJkDgbsUjMG1mzeH7Pt6wtsXZY0ZoM3Lv1E6alnM/kpCF0CorxsZXeJUqRjFysclgSUmqja4zzwIhzfZEGkpzojJTpC9CaalFKzmROOepk00BrAiPuaJNU6AuEwIif88AT3zL79et8bUa7RCqT8OY703n6Xz/w+/LdAGzfepwx43rRo2cSUdEhLpeDdk7zH3+rDFIQGhVCValrTwfzjxR52aKWUeCGXSKRqF0FRjQaHVfP+Jja+ieF7709gz69k31sVVMi4sJdusEoK6xorJF3t2OSp6nwQZevoDA16hAVmmrXyleLT5R42aKWIbaRwrjx1CkqtFo+nDiJCq31HmBp9pkSZ1tZj12jIkkMCWHelVORiEQY64MotuYXcEx7WVttiat+C874ro7ot1pKQAVGAO676ULEYhELlm232YZozPmZPHnveMDqpJ5/eDKjzuvKll3HkcukjB/di17dEvhrYzZHTpzmkRd/RK2SExMZTH79H65BcDUyXM2Y85tnlLQGs8XCuoITjYGRjoxKIue1rBtZUWjNVvjsyB/kakr59sQavj2xhlhlGF1DEolXhhMpDyFYpkQmkjZm23iKCYmDnA/yAiJExKsyOFm71+6Y07rcJr/XGMsdlpmIRRK3yliSVA3rWwQ2O8FYKNIeoVNQ38ZXSvWOAyMh0shWBSviXSgxaqCw7ggp6l4tPpaA99l7wHa7cIHW8/jD8zl54jSnS84EEEpKqvjum8pPY5oAACAASURBVI1uz/Xnmqc8aVqrSe/XiZ2r7PvGs8k7XOBla1pGXo7rdiWkx6JQe1603leo1QqWLnqQoqIqrp35sa/NsUl8WiyHth5xOs5itjQ+qU6s16zzFafzfZMdlZKZRPYWx2W8DRzfdwqL2YIoAMr6+sXH88HmTdz8yyJi1dYHQJkxjoPEqWHhXNenHzMX/ohYdKaL3mdTrkAlDbjbKp/TXteWt3DVb8EZ39VR/VZLCLgzWCwScd+sC7l8XBZrNuVwPLcUg9FEUlw4FwzrRre0pnoMIhFcPCKTi0c0DUQ8evtY7n/2BwxGE5o6PSfOScUVi0X8665LUHtQJf6q5d+wv6yYWoOe21f91GTbvX2H8eiAUY2/a41GHlyzhBWnDiMXS7ggKY0Xh44DIERuvXg6VlXO7J3r2FR0ilKthjhVMNd1y+LuvkMb5xn38+fc3nsIABsKTvD7yZwm8zXMdS61BmtK4I0rFiCXSPhszFSvlf0Mi7benFcZ6vjv4eVojNYnTMXaSoq13o8y+iowApCg7OowMFKqbxoYcZYtEq9MRyZ2/eJaJbGKHEYpkig9Jwhz5piHmwZGdI5vdBNaoS9i3d/1wEheXTaDW3U0AXfZs8/2OrGFyWTGaDR70ZqOzfatjltmBzJd+qe5HBipKa+l8Fgx8ed8//sSTXUduW4ERjKy0rxoje8QS/z3Bialu+ttP0/UZyf7+gbDnWCbJ+k6MN3lm1dtrY68w4Ukd0vwslWu0z8hgY8mTW78/eyff7zmWpv7PDnSqpk3KDGp8bWGn6f27MnUnq5n5wrYJ9DXVlvjjt8Cq+/qqH6rJQRcYKSBlMQIZlwxpMX798lM4u1npvHu5ys5cqJp69NuabHcO2s0A3qnttbMJswbezU6k5H+377H+xdcBsBFydayn4a6xwbmHtjG7b2H8PPEmRTUVvPg2iW8v3sDAE8OsrbCDZbJiVeHMHvUZcSqgthanMsT65fTMyqW0UlnSoCe+WcFALf2Gtxsvoa54EzKYI1Bx40rFgAQJlfy8YWXN9ZeehILFr49voYvjq0EaAyIdCTsdXxpQGOsbFLKUuBMeNWNMpqzSVJ1txsYKdQ2jUyX2RnXgLP35IwIeQLB0ghqjM47bRyt2S4IsLYx9z4239cmCNQz5QrfBXW9TVc3y1gPbj7sV4GRnG1HsdjIarVHRr/O3jNGwCYp3ZOcD6rnyM7jAAy7zLfnXO6hfJ8ct9vADLfG71mzv0PfvAq4jrC23MMdvwVW39VR/VZLCNjAiCfo3yuFeW/PoqSshqrqOiLqhQO91YlGLZUhqY8+NAQagmS2M1L6RifwcP+RAHQNj2ZKWk+2FTd9Uh+jCuJfg0Y3/t45NII5+7eyt7SoSWCkd5RVs8HZfEqJjBqDjpl//EBiUCgAs0dNRioWt/QtO+SVfT/ya/5Wr8wdKLiixVFhKCReYv3iKNI6Tp9zR3j1bJLUmeyuWGlz29nBGL1Z67RjTGv0RRroGjKEHeW/Ox1XZ6rmZO2eJhktAt7nh7l3utT9xGg0c+3Nn7SBRR2T+x66xNcmeI2si3ojEomwWFwLLuxcvYfR1/hPu8ydq13Ldmmg7wWB8fQ5N6+ceV+tY9fuU1RUaoiOCmbihCxmXDvU+c42WLhoKz/9sg2A4uIq4uPCuOaq85g0oV/jmJtu+5xrrhrCjp0nWLc+B6lMwpBBaTx4nzWLNuisFpZfzd/AsuW7KC2txWi0lkUHByt489VryOze9GYqo5/rQu8HNjvO1mwLygorKM33TWvuXjYaFThi64pdXHrrGC9ZI9CeENaWe7jjt8D3vsuXfqsleOeOV0BAQEBAQEBAQEBAQEBAQCAACNiMEYOpDIO5DLkkBqk4rFVzxUQGExMZ7CHLPEO/6KZPNsIUSqr1TUtNag16Ptu/hZWnDpNbU4XZYqZar2ssz7E3l735ZGIxt638ifzaKn64dDqA17JFVhft6fDZImAtG1FKgtGa7PcaL9cXEK9syBhxrCnQ8lIa+2LA5fp8DGYdMrGCMr1zIU3PZIyc51LGCMCO8j+EjJE2JChIQVxsqMvj5T5WQxcITCLjw+nSP42c7UddGr95ectax3uLTb9ud3msOkRFz2Gt02ZqK9QqOdHRITz95GVERQaxZ28ub769nC4ZsZw32L3yp58Xb+eLL9fxwL1jAcjsnsCBA/nM/mAFJpOZKZP7N46d/cEKrp46mI/em0lxSTUvv76Er+Zby4vvvM1aErxi5T4W/LiFD2ZfT0pyJIuX7uTj/63im7l3EBqqanb8Tr1SCI4Ioqa81qmte9ceAMBkNCGRelYA3lWyN7umw+ANUnskkZgR53IHqC3Ld6Ct1aEMaj+CwgLeoWFtgWsdxjr62nLHb4HVd3VUv9USAu6KtVK7hSNlL1Crt35JdYl6gYSQ6ZjMGo6Wv0Rs0BWEKQNfjjFI5lzo9JF1y8ipKOW14ePpEx2PUiJl4uK5LZoL4EhlKSMSO3OksoxXtqwG4NnzLnbLblf5Ofcfu9vSg+M5P6YHmaFJxCkjCJYqkYul7VZHIkHZhWO1O+1uL9dbRYt0Zg2VhmKbY8Jk1i+VlnaDiVV0Qi5Wojdrm22zYKFEd5JEVVfKdY7rBMPl8Y2Crq0hPXgAQdJwao0VTsceqFrLaP31brX5FWg5C+bd5db4SZcIQSuBljFkQn+XAyMlp0o58M8hegz1fYCh4GgRh7e7LoybdVFvn120uktkZBB33Dq68fekxAgWLtpKTk6R24GRL7/ZwHVXn8fYMWc6i6UkR5JfWMGX36xvEhjp1jWem260lgN36hTNmAt7sndf00D9vv15dO+eQGpKFABjx/Tk3ff/4PjJUvraaBUsEonoOaw7m10IYjW0E9277iD9RvumE9q2P3f55LgNDJ08iJ/eXebS2LoaLWsX/sPYGy7wslUC7YGhk60aGK6sr46+ttzxW2D1XR3Zb7lLQJXSVOt2safoBrTGk0SoRjTZJhGrqdHtp6D6Kx9Z5xoSkRgRYDSbG3uft5S/co8yM7M/g+OSUUqk6E0mTtY4v5G0R4wqmGeGjOGzMVP5Lmc33+Xs5pts7zyFO1jVPPNALpbyYt8ZfDXsIe7sMp7RsX3oEZpMijqaOGU4scowr/zva5xlWJTrCwEo1h63OyZF3YOUFuqLAIhEYhJV9us8i+szVcr0jpWlWyu82oBEJKVf+FiXxpotJlYXz/PIcQWcE6R2r1PXA3d5J7gq0P4ZM2OU80Fnsfxz2zpJbc1vX6xyWRsF4IKr/EcbxRl1dXq+/Ho9d947jyuuep/Lps7m6LESdHqDW/NUVGooL6+le/fmGa09uidQVlZLaemZTMpz9UFCQpTU1uqorT2T+dq5UzSHDxdRXFwFwLoNh1EopKSm2H9g0P/C3m7Zvfq7dW6N9ySbf/VtVtSoacPcGv/jO0vdOg8EOi6jpg1za301rK2Our4Ev+VxGp+8B1Rg5ETFe8glMQxOWkXvuLnNtocph1Ct2932hrmBVCymc2gEi47sZdGRvRyrKuNYVTnFdfZLKeyRGhLO2vxjFGlqOFpZxsNrl7Y62ALQNzqet0dO5O2RE3lu00rW5R9v9ZznojPrm712S8ZYLorreE+XnQVGKhoDI/afQCare7a4jKaBJLWDwIjuOGAtq3FEYitb9Z7NwMgJiEVSxCLniW37K9eSXbXRY8cWEBDwPSndE+l1fia9zrdf6nc2q+avo6yw5Q8HPIG2Vsey//3p8vjg8CBGXHmeFy3yLK++uYyVqw9wz51j+O7ru1i88AEy0t3vBqTXGa0/2LixaXhJoTiT7apSOc98nTwxi4EDOjP9xk+YMu09FizczAvPXEF4vbC+LYZf7l53w79/2EhdTfPMSm+zb/1BCo66VsbiLXoN7056X9eFH4/uOs66nzZ50SKB9kKv4d3dWl8Na6ujri/Bb3mPgCqlqdZtJzH0RmSSKJvbFdJ49CbbpQb+xJsjJjS20B3/yxdEKFQ8NmAUU7u4FwF8c8QEntr4OyMX/pcoZRC39x5CrNozWimXdrLeJD/cv5y7//qZRRNnkhFm+3NvCUmqKI7XNv1b9QlzT2m5veAsy6KhfMZxxkjrOxo40hkp0Z4AzmSv2CNB6ZmMEYBQWQwDIy4FYEvZEqfjl+S9Q6QikRhFx1xHAh0Xs9nCrp3Wc/RwThE11XWYTO4FyW+94yJvmNZqJt1uzRzbt/6g07G6Oj3fvbaIu9+9ydtm2eWXD5ZTWVLl8viLpo9ArnSt3NUf2LzlKLffMpo+9aUpBoOJ/AL3g1ExMaGEh6s5kF3AoIFpTbYdyC4gNiaU4GD3NQQOZhfwn9euIatfqkvjEzPiSO/biaO7T7g0vqailuWfreTKBye6bVtrWPap68E2bzL5znHMvvtTl8d//PBcBl2ShSpY6UWrBNoL7qyvjx+eC9Ah15fgt7xHQAVGzBY9EpH9VrpGcw0ikXtp3p7knxV7OXmokKvvcZw6Pig2mV8vs3/h9sfltzR77cGsETyY1bR8qF90Aksnz3J4rD8uv4V/VljbBv7w4Z+Ntp073409BnBjjwHWn4c9z7yNzwJwV5+h3NWnZW34HDE+cSD/zVne5LXTOtcvJtsTobIYh3oaVYYSLFgo0tnOGFGI1cQoWx8MSFLbD4yc1p0CoNxgv5RGhIh4lXv96J0xIvY6AHZXrkJnciw0pTNrmH/8aa7r9CKxys4etaMl1JmqkYkVSH3okwTaP0dyinjh2Z/Iy3XcRtsZ/hoYufC68wH46oUfXBLmW/zR74y7cTQAXfqnOR7sYYpOlPDNywtdGtugKTL1ocneNMnjJMSHs3XbMS4Y2R1NnZ4589ZiNNoPwjVsOzdQJxLBzOnD+XzuWuLjrCWtmd0TOHCwgB8XbuHeu91vx1lUVEV+QTnRUe49IBozYxRHd7tehv3ta4u45KYLCXKQieJJ8g8Xsmq+71Lhz2bsDRfw1QsLAFzKzio5Vcr7937G43Pv9bZpAu2AhvXl6toCOuz6EvyWdwioUhq1LINK3RY7Wy2U1/1FsNw34jIAQ8f2dhoU8QVDx/b2O9uuTR1J73MyRH7K3YjZ0vpSoEAkQdnF7jaTxUiNoawxa+NcktTdEdX/1xrUklAi5M3rvQFqjGXUGiuoNti/+YpSpCAXN1f+b61NakkoF8fd7NL4GmM5Xx5/gv2Va9lfudajtriC2WIip3ozC0+9yuzsmdQaA6d3u0DgUV1VxxOPftuioIhUJiGzRyKZPRK5cpp7abltiUQqQSKVMOPpaS6NNxlNvDHrA96Y9QHaWp3zHTyEyWjiPzd/5HK68pjrRzLm+pGN3RgChScencDp0hquu+G/PPrE9/TplcykCf2ajXvvwxVcMuktpt/wXwAeeuxbxk54kwcfnd845srLB3L7LRcw96t1zP1qHTff/jlffr2e2265gEtbINocGRlEp9RoZt78KReOe50x499g5s2fsnbdIYf7XXrLRShUrgewK4ormfP0t27b11I+fPALTEZTmx3PEQq1ghueu4YbnrvG5X1WfPk337/+sxetEmgvNKwvd+io60vwW94hoDJGEkKmk1P6NMfKXiU+xPok2WIxoTHkcLLiQ6p1u+kR+0GTfb57fwU712VjNltI6BTNQ/+x7rf8mw38vXg7JpOZvkO7MPPRCY37PDvrf/Q7vyv7txyjrLiSl7++m78Xb6ckv7xx3BevLSGxcwyXXGvNplgyby0rfthM1ohu3PzvM0+Adm88zFdv/YpEKkGr0fHqt/egClKw/Btrmzl7Ntjim3d+A2DrXweITYpArzUw7a4xSCRiFn6yiqc+sd48vnzHHKbecRGZAzo32gW4bNvZHD+Yz0f/t5CH355OfIrnSmlkYglvD7iZV/f/yOqiPQDsLD/GU7u/5uHMKcQofC+K2pYkqLpyuMZ+++ITmj3ozXU2t7VWW6TpXD0au+Ccy5GabYB9oStPCa/aIiviEg5XbyG72n43owZ0ploW5b4OwN7K1VwUN4tohWtp1e6iN2s5pbFmZB2t2cH+yjXUCMEQgTZi2ZIdVNS37EtIDAfguhnDSUuPJThEyS03fEJwsJI335mB0WSiqLCS1Sv3s/bvg3TtFs/r9d+H6gBoe3jx9aNY+O4yju467nTssT0nAXjthvd45odHEEu8/wzog/vnsHP1XpfGypUyrncx0ONvZHZP4H8fzXI67v57xnL/Pc4FtKdM7t+k+4wtvvi0eRbtrJkjmDXzTNar0Wjinge+YviwLrz0/JXI5VIMehOr1xzk5deXsOS8B5HJbHf+CYkM5qLpI1j++Sqn9jaw+MPfGDCmD+e7WevvLks+/sPl7hNtxaW3WLPLFr23jBP7c13a57N/f4PZbL1+uO7fV3jNNnfJyykgNCqEkEjPlKELtJ5Lb7nIrbUFZ9aXP64twCvrS/Bb3iGgAiPxIddSqz9IbtXn5FZ9DsCRsucbtyeH3Ua0enyTfVYu3My/PriRjN7JWOqdcsGJ06z+eRuv/3AvIpGIf1/3IYd2naTbWTWpcoWMp/935in16MsHcv/E/zDjofFYLLDht918sPyxxu2TbxxJUIiK49lnbirNJjNvPfwNby96kKj4Mzf6DccHHNpwNrlHitn05z4AZi95GIvFwh1jXnX6mTXYBbhkG4BMJiF7hzU74dv3/+D/Pr2FkHDPp14FSZW81Pd6tpTmADD32ErWFO9jQ8lBsiLS6BWWSkpQNLGKcMLkaoIkShQSGVKRGLHIc617g6WezXJoCc4EWLeXLbe7zRP6Ig0kqbqzp8K2k91Z/rvDfZ29h9YyMekBSo6epMyJAOzZ5FRvJqd6C2nBWfQNu4iMkEGtaCdsocpQymndKXI1+zleu4u8ukOYLcYWzicg0Do2bzoCQGRUMJ/MuQ0A9VldgxQKGUaTmYyu1qyE7pmJjBrdgyW/bGf2W8t56onvAXj7vZmIxP7dDl0sEfPoZ3dx79B/Y3ZRP2X9os28dO07/Pvr+5EpPK/jYTFbeP++zwBY+t8/XN7v+qenkZAeWJki/s6RoyUcPVbCh7NnojxLs2XokHQ+m/M3VVV1RDkosZn+5FRWfLUGo951f/7q9e/x6vKn6DOy5R3hHLF+0WY+fGCOV+ZuDQ2Bxkfn3MODI552+anwnKes2ULH9p7kwf/ejjrEN9deOo2ODYu3svzzlexctZePt70hBEb8CLFE7PbaAuv68se1Bd4JjIDgt7xBQAVGADKiniMmaBIltUupMx7HYjGjknUmNugyQpWDmo1/5rNb+fHjlRSeKmXqHRcxZEwvTh4qJP94CU9O/6hx3Lnpr70Gpzf5XamW0294Vzat3IfFbGHAyO5OU5hKi6oIjVA3Czw0HB9waMPZ5B8vIS3TWuYgElvLJjp1s1324Ironj3bALR1et59zJpudeEVg7wSFAHIqc4nuyqP7Gpr616N0Zr2bLSY2Fp2mK1lh71y3HNZP/b1NjmOI5wFFU5p9tl83VmbXXdxpDNySrPf4b7eDoyoJCFc1+kF5h571K4ei20sHKvZwbGaHYgQEaVIIV6ZTrg8nhBZFAqxColI3hjg0Jnr0Df+r6XKUEypLo8yfR4Gc9ul5nsCg1mHzmzNKNCZNGjNtehMGnTmWnSm2kbtGFc4XLMNvUWLUhyEQqJGIVajkARZ/xWrkUvUrS7nagsa/oa6+s/C258J4LXP5dQJa431ZZcPbBIQaUCukFJT3fx7ZfKUAaxfm83WzUcBWL5sJxOcPLX3B7oOTGfaw5P44c3FLu+zduE/FB4v5t9fP0BK90SP2VKaX84bsz5g+5/udcJL65PKVY9N8ZgdAlYS4sNQKKQs/Hkbl47rg1gs4sTJUj77Yg3dusY7DIoAxKfFMvnOcSx671eXj6nT6Hhywss88tndjL7GMy2XLWYLC99ZCsD/nviq8YGeP5I5pAsznprKl8//4NZ+q79dx+6/93HLKzO4+PpRbRKUrSmvZesfu9jwy2Y2LtnapmV2Au4jrC3X8Be/BWd8l7/7LWcEXGAEIFQ5yGYQxBYJnaJ56K3pVFdouOPCV5i/4yVSu8UTmxTBy1/fhVgixmg0IRE3TbW1dTJNvGEEX76xDERw4+OTnB47IjaEqrJaykuqiIgJBcBisTQeH3Bow7nvoyHjo2HB5dYL0amClVSctrb7NRpNHD9oXyDTmW0ikQiJRMwHvz0OwIu3f85fv2xj9JSBTud0l1n/zPb4nIFKsDSCEFkU1YZSt/aLU6QhF3tOjTtOkYZMrMRgdq+tl1gkJU7pfaHDcHk813V6kW9P/J+bwRErFiyc1p3ktO6kF6zzPnWmagB2lf+B1qxBZ6pFV//vmRv8M6+bLZ6r79xX+Rf7Kv9yMELUuBaVkiDkYrXNYIFSEkSUIoUeoed7zLY6U7XffiYAcrHSK59JdX0wPSXVdpmjSiWnskKDRqNvFji5eFyfxsDI6lX7AyIwAnDTS9PZv/EQe9c571LTQM62o9zZ/1Gm3Hsp1zx+OWHRLc0asz7AWDT7V374zy/UVmrc2lcVrOSpbx9CaqekQ6DlhIaqeOn5qXwxby3zv92I3mAkOiqEIYPTuemGEc4nAK7/v2n89f16yosqXT6utlbHy9e9w8YlW7j1teuJSW55yfGuv/Yx56n57N/oWBPFn5j+1JXsXX/Q7QBhQ2Bx3nPfM/nOSxg1bajHsqjKiyrJ3mzNRN67IZu9aw9wYFOOy5lmAv6BP64tOLO+/GVttdZvAR3Sd9kjIAMjrmIxW3ji6veRyaWYzRYmzRoJWIMME2acz7+v+xCxRIzFbOH5ubc7zQDp3D0BbZ0eEdCpWzwApnrF9bcf+YZTOUVoarSU5JUz46HxJGfE8sAb1/LSHV8gk0sxGUw8O+fWxuMDLtuQ0iWOQaOtaU8PXf4OccmRhERYO/Skdo0jOiGcR66cTWRsaBPbGuwCXLItOEwNIhESqTVI8+RHs/i/G/5LREwo/YZ7NyOgo5Og7Op2YCRZ7dlUOJFITIKqCydrXauVbyBW0anNuq/EKdO4Me1Nvj3xjF09lPZKjdEqsrmy6AsfW2ILS6MOjj09nAZSg3p7NDBSYyzz288EaMxAckRLPhOJWIQRENt5KhYapqKwoIKS4io6dY5usi0lNbLx52NHS9w6ri+RyiQ8++Oj3D34icauBK6g1xpY8J/F/Pz+coZdNogRlw+h3+heRCZEON23uqyG3Wv2s3HJVtYs2OiywOrZiEQiHp97L516Jru9r4BrDBrQmUEDOrd4/9CoEB7+35383xT3s0hXzV/HmgUbGXXVMC68dgRZF/ZG6US7x2Q0cXT3Cbav2M3q79dzZOdxp8fJPK8rtZUaTh3Mc9tGbyCRWs/Hhy54xiX9n3MpOl7CZ//6ms/+9TWpPZLIPK8rXfunE58WS0xyVGMHDblKjlgswqA3YtAZ0VRpqCqtprKkiuKTpyk8Xkz+kSKO7j5BRbHrN4gC/os31xbQuL5cXVuAX66v1votwC3f1eC3AJd9V4PfAvzGd9kjoAIjeVVzsVgMJIfdZnP7odOPE64cTmzw5YA16+OtRQ/aHHvxVUO4+Crb4jPPz73drg2vzL+7ye8NAYTHZs+0OX7AqEwGjGpentBwbHs22KJBnLXh31fvngtYL7ie+OAGm/vYs8uRbQ2tesEqEvf6D/e5bKNAy0lQdeGQC+KiZ+NJfZEGklU93A6MeLuM5lwi5AnMSn+LpXnvklO9uU2PLSDgL4RHBFFUWElBge3sqdjYMA4dLOBQdkGzwIjJdCbVtabacdDG3wiPDePlpU/y2JjnqDxd7da+Bp2BNQs2smbBxsa5EjPiCI8Na7wYFIlEaDU6qkprKDhSSGl+ORZL61KDb3l1BiOuPK9Vcwh4n6GTBzHpjrEs/WSF2/saDSZWzV/HqvnrEEvEjU+pEzPiUIeqkSmk6Ov01FbVUXLqNIXHitFrDS7PHx4bxvM/PcZ3b/zsVzcX6lAVryx7kkcufJa8nJY/rDh5II+TB/L4Y+5fnjNOIKAR1pZrNPgtwGO+yxt+C/w/MBJQ7XoFBAQEBAQEBAQEBAQEBAQEPElAZYwU1/yERBxsN2PEZNaQX/1VY8aIgH9zf/fJzgd1IBJV3dzex5OtehtwJMBqD2+26rWHWhLK1anPsKV0MX8Vf4neTV0UAYFAJz0jlqLCSvbtyYVrm2/P6BLLujUHWfnHXsZe0qfJtsOHCht/lnuhY4u3SeuTyhsrnuHRMc9TXVbT4nkqiiu9nhp980vXcc3jguBqoHDPe7eQm1PAzlXuZU6ejdlkbnzC3Zon3Q1IpBKemv8gkQkRpPfp1Or5PE1UYgTvrn2RJye8Qs72o742R6AdIawt17jnPWtbc0/5ro7gt2wRUIERrTGPxNAb7W4Pknenosq9UoRA5t8fzfK1Ca3imlTXBNE6Cu6Wo4TKogmVRTsf6CZJLehyk9CCoI6nGBx1GT3CRrC6aB67K1bRoOvgK0QiMRlBA+gXMY5QaYxPbRFo3wwYmMbG9Tls23IUbX1q69mtSs8b1oV5c9awdctR5s1Zw7UzhqNQSDmwP49vvlrfOK5zZ8/7kbYgvV9n3v7reZ6+7DWKjvufTopYIubO/9zIFQ9M8LUpAm7QoGPz2JjnObzjmK/NQSwR8++v7yfrot4ApPf1zxuM8Ngw/rP6OV6Z/i6blm33tTkC7QhhbTmnQdTbX3xXoPitcwmoUhqTRYNEZL91rEQchMniXr2xgIC/oJKEECZzXTnbG9kiAEHScMLl8S6Pl4rlxChSvWKLqwRLI5mc9BB3dvmYgZETkImVyDzYrccVohTJjI6dyX1dv+CaTs+RGTockSigXKxAgDHygkwkEjFarYF1a7JZtya7yfZu3RPo1dsq9vnV3LVMufRNJl/yJvfdOZfSs7Q5xozr3aZ2e5LOvVP5cPPr9L3AQutT8gAAIABJREFUO/6wpYREBvPq8qeEoEiAEhwexH9WPUefkZ4VOHcXqUzCY3Pu4YKrz7TV7Nw7FbHEP79b1CEqXlz8L+74z41I5QH17FXAzxHWlmv4g++y57f82Xc1EFArSy6JRmM4bHd7neEYMnGk3e0CAv5OoqorlYYil8Z6uiNNk7lVmVToC50PBOKU6YhF/tF+MkqRzPiEu7kwbhYAOdWbOVi1nmM1OzxaahMijaRTcD/SgrLoHNQPwCvZOwICjoiOCWHmrJFkdIljqJ2uYY88MZH775pHTY0Wo9GM0ahv3NZ/YGcAJl02oC3M9Rph0SG8seIZfnjjF7568UcMOteF4bzB0MmDuP+DW4lJaXn7QwHfExSm5tXfnubD+z9n+eer2vz44bFhPPPDw/QZ1TToJ1fKSOqa4LcihiKRiGkPT2LAmN58cP8c9qw94GuT7KIKVqIKbtuHKAIt59y1Bfjt+vLl2vKl73LktwC/9l0AIssZqXVb/f58m5N+DodOP05J7VKyEhYRJG+a7l9nOMb2/MuIUo8hM+ZdH1koICDgj1gsZop1x8mry6ZEe4JKQzGVhmI0xkoMFj0Gs44GdycXK5GLVcjq/w2ShBGpSCJKnkyUIolIRTIhUiEAKxA4FBZUMO+LNezacYK6OgMJCeGMvqgnV0wbDIBM5h+BTU9w6mAeHz5obd287Y9dbXrshPQ4bn11BqOuGtamx3WVqTE3U1XqPKt21gvXMuPpqW1gUeDQ0MXo/fs+97omzbDLBgFw/4e3EZ1k+7vm5eve4a/vNzid67/b3yQjq7MnzXObv77fwLxnvyP3UOs1CzxFWp9UJtx6MeNuHI06VNWmx3b1PAThXHQFf1tfvlxbtlizYGOb+C2w+i5Hfgtc811t4LfsxjwCKmMkOewOSmqXs7PgSuKCp9YHR8RoDDkUVi8ATKSE3eFrMwUEBPwMkUhMnDKdOGW6r00R6OD8WbCPSkMdU1MHtdkx4xPCeeLJy9rseL4kJTOJ1357GoB96w/y1Ys/sn3F7la327VH514pAFz92BQumj4CibT9BJkEztAQ7Bo0Povv3/iZn95dhrZW59FjpPftxE0vXcfQSQOdj+3TyaXAiD8w+prhXHD1sEZtiJ9mL2Pnqr1eOyftkdojieFTBnPhtSMCRu9AwDlnry9hbTVn1FXDvOq3oH35roAKjKhlGfSO+4xDp5+goHp+k20KaTxdo14lSO7belABAQH/p1BbwNN7/93ktaxwaznBvV3u94VJAh0As8XC87t/QSaWtGlgpKPS6/xMXvvtaYqOl7Diy7/5+8eNHN97stXzJqTHMXzKYMZMH0nXgUKwtSOhDlFx04vXcc1jl/Pn12v4fe5qcrYdbfGNmCpYyaBLsph85zj6j+njfId60vt1btHxfIVIJGq8aRo6aSCl+eWs+2kT637exIGNh9DV6Z3M4B7xabGA1Qf0GdGDQeP6EddZEENvrzSsr7ZYW2BdX4G0trzht4B26bsCqpSmAYvFRLV+F3WG4wAopSmEKvojEvlXnKfWYOBIRSkFNdXk1VRTrtWgNRrRmowYTCbA9gc8KD6Jq7oHrhiegIAvKNOXESQNQiFWOB2rM2vZXr6dGmM1x2uPsansnzYLjDTYCbhkq0D7YW9FLjPWfUKUIphVY5/wtTkdkoriSnb/vZ+cHUfJyykk73AhlSWV1NVoG5+kiSVilEEKlGoFEXHhJGTEkZAeR0a/zvQZ2cNhmrBAx6OypIrtK/dwaOthTmXnk3+4kOryWuqq6wDQ6wyogpSoQ1WERoeSmplIpx4p9Bzejb6jenZ4IUmT0cTRXSc4sCmH3Jx8io6XUHSihMqSKrQa6zmp0+gx6o1IpGKkcinKICUhkcGERoUQlRhBfOcYEtLi6NQzmbS+nQgOD/LxuxLwB+ytLaBxfbm6toB2tb4a/BZg03c581tAIPsuuzGPgAyM+CsVOi1/nTzG2tzj7Cop5GhFGeYWROOmduvFWxde6gULAwONUceeyhPkak5TZdBQY9S26HN0lQe6T/ba3AJtg9Fi5P4dd3Nb+p30D3dPSHJv5R7ezXmrTQIjZ9sJuG2rQGDzac7ffJD9p8cCI/l55SQmRXjAMgF/5Jb3FnAwr4T1r9/ta1NaRFvb/8HSDXz6xyYW/vsGuiS4J3xrNJm58tUv6Z+eyPPTx3nEnn73vwPAxVldeevmSR6ZU0BAQECg1bQPjRF/w2g288dxa5ecb/bv5J/8U5jauK6tPbGj/Cjzjq1iW9kRzBZzmx1XCIwEPodrctCbPZ8u6WkCxU4Bz2O2mNlQkuPROW+c/hF9+qVy6YQsRo3OBEBRr/wuICDgOpb654Bms3ANJyAgINBRCbjAiM5YQLl2HTpjHhY7N8+dIx72qg1Gs5lv9u/iwx3/UKyp9eqxWkOFTkt+TZXTcWqpnM5h4S7Pe1qbTbSyu/OBLmCymHn74M8A/Jy7ySNzCnQ89lXu9bUJLhEodgYaeyty+eHEZraXnqBEV43W5Lxd68bx/4daKre57bSuhu+Pb2J9cQ65mjLq6ueLkKvpG5HCpOQsRsdlOpz/51Pb2V1+CoDsqkJyqovQ1c9Tqquh39L/s7nfzRkjAXigh/On1hYL7N55kt07T/L+7N8BuHBMT8ZP6EePnklO9xcQELAik0hY/PQsX5vRIZjy8ly39/nlqVmeNqNN2VG+lwW5SzmpsbYpjVFYy/Ee6X4nyaoEX5rG8/ve5njtKb4Y8o5P7RAQ8AcCKjBSqd3CvuLbMJlrbG4XIUEt7+bVwMifJ47wwoZVnKzyftuj1lKurWPij186rYcKksnYdP1dBMtt3yScy+KTtxAhT6NL2KVkhFyCWupeyurZvLzvB34v2NHi/QX8j9O60ywrWMK+qr1UGSpRS9V0D+nBpARrZk6SKrnJ+IZSloERg7gr416bcy4vXMbC3AVcnnQlkxKs3TX2VO5mZfEKTmlOUWmoAODDw+/Z3P9/Az9HLPJMt4g6Ux2/Ff7KtvKtnNaVIBdbz5u0oAwuTZhAZkhTAWhf2dlR+F/OX3yUvarxia8jQmUqUtTWC1KJWGxzzLK8Xby0ZzEaY/PMniJtFSsK9rGiYB/DYrrwn4HXECxV2pznw+yVFGudB6Zbw+DzMti+9RgmkxlNvT7GssU7WLZ4B506RzN+YhZjx/UmPCLw66EFBATaBxMHnfmOFIlAqzfy1V/bGdIthS7xUcikEo4UlrLp0CmeuHK07wz1EAXaYt7M/phwWShXJl2KRCThtL4MgDhFtI+tExAQOBvbV4YCAgICAgICAgICAgICAgICHYCAyhg5WfkBAJkx7xKi6MvW3LH0jP0YiTiYopof0RiO0idunleOXaPX89yGVfyYHTip8GlhEQxPSmV9nuP2hLUGAz8e2sus3q4JQV7eaS45Vb+yp+xbtpb8l6SgIXQNvZTU4JFIRK5lnQD8Xby3zbNFxCKr3k63kCTOi+rG0GjPlAQJWDlae4R3Dv2HOlMdaUHpdAnuSoWhnG3lW9hRvg2AuzLupV94VquPJRFJSFGlkqJKZVflTvLr8hgQMZA4RXyzsSKRZ2LAlYYK3sx+jUJtIbGKOPqFZ1FtrAbgYPV+9lft5fpON3BBzIVO7QSa2eopOzsCfxbsA6yZGQBdQuJ4vNcEeocnYbKY2VV+ktf3/sopjfXJ3DuDpnNRvON27ktzd/L0zp+wYEEhlnJZSn8GRHZGJbHqdhTUVfBr3m72VOSyseQwt278gnnn34ZC3Pyr9NOhN2G0mJq8ds/mryisqyRcrubzYTfbtCFC7np2x6tvXktFeS2rVu7jz9+t302HsgsAOHH8NJ98+Ceff7KKocO7Mn5CP4YM7YJYbEtzTMAvCfQ/VaDbL+AVbr/kvCa/P/bFMh6cPILpF/Rv8vrCjXvYePAEAJcN6dlm9nmaTaXbMVlM3JExk37hgfs+XOHXAuv3cZQ8kvOi+jsZ7X1+LVjpN7YIBAZnX81Z8POvsRrdXuKDryYmyKruLRbJkUmiCFH0I0w5hL1Fszhe8RYZkc949Lgnqiq4aflPHK0o8+i8bcG1mX2dBkYAvjuw2+XASKSiC+fF3M/g6HvIrd3I4arfWFP4EhKRgvSQMQB0CbuUWKXjlsNzjvxpd5tMLGVgZAY9QpMJlwehEFtvTF7f/1NjyvyQqG4ADI7qCoDFYqHaWEeFvpYDVac4WlPYrJvN5clDAXgk83KX3quA6+jNej4+8iFak5a7Mu5hYMTgxm1Ha4/wVvabAHx67L+82OsVIuSta3nZM7QXPUN7AVBuKCO/Lo9hUed7tdPL3ONzKNQWMjFhMpcnXYnoLJd5QnOc1w++wvyTX9MztDcxihiHdoLQlaY1zDm8tvFnhUTGh0NmEq8Ka3xtZGx3kgZHMHXNh5gtZn46uc1hYKSgrpKX9izBgoVwuZo5w24hIyS22bjr0oby3sE/mXN4DQcq85l94A8e7zWh2bjOwc1TpGX1ZVISkZguIXFuvV97hEcEceW0IVw5bQgAp06WsuL3PaxasZfCwkqMRjPr1mSzbk02kVHBjBvfh/ETskhOEVrOuorOYGTOn1tYvi2b/NIqglVyhmV24u4Jw0iJbq7P9dbPa1ixM4ffnruFH9btYv7fO8krrSREpeDyob25f/L5TcbXavXMXrKOP3fmUKPV0zUxmvsnn49SZv/Z1Y8b9rBg3W6OFZUhk0rISkvgrkuH0btT02Brgy2Ay/Y0zA04nd+W7YBT+93hWFEZc1ZsYXPOKUqrNKgUMhIjQxtvlmeMbnrTo9UbeOmHlazadZhanZ7kqDCuHZnFtPP7IjrnKnfOii3MXrKu8feRvdL44A7H1weO7DnXFlucKC7n1vd/RC6V8L97p5IUdcZvufrZf7B0AwvW72bZMzfx7pJ1rNplbQTg7P36I2v2H+XuCcOavT4wI5k3fvqr7Q3yMKW6cgBS1Ik+tsT7/FG4BoAxcSN8bImVPwrX+I0tAoFBQGWMmCwaFNIzIkUScQhGc0Xj75HqizlV8ZFHAyPbi/K55bdFlGvrPDZnW3Jx5wzUUmtQQWO0L0h4sOw0B0tLyIyKcXlusUhCavAIUoNHUFS3m00lszlY+Yt1vspfCJd3JitqFukhFzfbN7sqj8M1BTbnHZ8wgHu6TSRSHtxs27vZixuFFbuGWNfC9E6jbM5Tpq9hwcn1/HhqPRqjtf7+p1MbAWsQ5dEeV7j8XgWcs6VsM+X6MgZGDG4SFAFID8pgbJxVTHJpwWJWFv/JtOSrfWFmi8mvy2dP5W7ilHFMSbyiSVAEoJO6M+dHj2R18UrWn17L5UlX+shS2Fswjgj1BJLCHvSZDfYwmWvYlT8Mk9maadMjbgHBisFO9mqKxqhnf2V+4++Do9KaBEUaSA+JpUdYAvsq8thbketwzm+ObaTOZNUVeaTneJtBEQARIu7PvJiNJYc5UJnPghNbuLnLKKIVzf2VL0hJjeLm20Zz062j2bvnFCt+38Pavw5QXa2lrLSG777ZyHffbKR33xTGT+gHwOiLeqIUutnYxGgyc+dHP7H9SB4XZ3XlymG9OV2lYfGmfazbf5x5D1r9WHp8U62t05W1fPjrBn7dcpBx/bsRGaLiYG4JwaqmWZVmi4X7PvmZbUfyuKhvBlnpSeSVVvLQp0sID1bZtOnVBav4bu0uRvVO59KB3anV6VmyaT+z3v2BT+6dysCMpsK7pyutIvGu2HP23IDD+e3ZDji03x225uRyzyeLMJstTBiUSXp8FBqdnq05uRhMJpv7PDP/DyQiEVeN6ItMImHplgO89MNKZFIJlw/t1WTs/7N33mFtnWcfvrVBTLEx29gGL4z3juOVOI6duM6os5OmSZqupG2aNv3SpEm6ks6k2U3b7Dh7eMR774XxwBhswOwtkACh/f1xQIAlkISFGT73deXCnPOe9zxSxNE5v/d5fs/KWeOZOiqBhmYDP33j6z6JpzMFlXU88PLnhAT48cYPVxIZ0nHd8Oa9B2hoNvDgK59jtli5ZU4GgNvXOxBRq5RkF1aQEt1VrM0uLMdPMfivS8a2TnQKF5mFQ4kaYx0VrVX9HYaDgRaPyOBgUP2VqmTRGC0dN8MqeQzNplw0/vMAkEnUmG1an53vRE0ld6//jCbT4G2v6S9XsDA5FYA153J7HPv1uVyvhBGzzUCBfjNnG7+mrjWfxMA5TI3/IQByqT8F+i3srvwTOlMJmeH3dTn2UF2eyzlXxM/glz0IFiqpwiGMtIsd3RGmDOShEdeydNhkfpP9HgVNlY59X5YeIEQZwAOp7js/iHjGWb3w+RofkuFyf0ao8BC2tuIbzuhOX7a4fMUZfQ4AaUHpSLspeWk3lr3QUnS5wrqsWGyNSCUKpBJ1r+eQSQOZFH8Sk6WM7PLZ7g9wgdbU3MVsNcYvuNuxMX4hnKYMrakZo83isuwFYHOFUIoSIFexZNj4Hs8vQcJNiVP4/clvMNksbKk4zark6T0ec7mRSGB8RgLjMxL46aPXcmB/Ptu35nBw/zlaW82cOlHCqRNC15xXXtzEvAWjue76TMaOi3cz85XFJ3uyOXa+jJ8un839i6c5tt8+L5MVf3iHZz4SMh/f+dl3uxxntlrZm1PEF7+5G1UPmRM7TxVw9HwZK2aM5ZnbO76P5o9P5QevfkGgv8qxLatA6Gixenc2dy+YzC9WdCwK3DY3k2XP/o/nP9vOJ7+60ykWwG08WQVlLufubv7uYu8ufm+x2mw89eEm7Hb48LHbHdkoAFzX/XF+CjlvP/pdlHIhQ+umWeNZ8ru3+OrAaSehIDTAj9CAtkyMHrIrrDahC2Jv4lHIhO+LvPJaHnz5M4aFBfPqwysJDegwbvb2ve/MB4/d7nit7l7vQOTW2Rn84dOtHD1fSlpcJBKJhLyyGtYfzeXu+ZP7O7xesaFyB+srtlJvasBsE+5Zv3/4Mcf+KWHC/dAv0x52bDPZzHxdtpG9tYepMdahlvuTETKaWxOWE+3nfG/u7XiDtZUPi7/kYF0WLVYDSeo4bktc4TCQ7y3flG9id81Bygwdi53vX/ic9y987vh9Zdx1fDfxRsfvR7Un2FVzgIKmYupNDahkQgzDA5K4Of560oNHdDmH0WZibflm9tUeodZUjwQJYUohW29cSDo3xl1LuFLjMh5XsQBd4gHYUrWbzVW7KDNUopDIGRWUyi0JyxgRmHxJ74/I4GJQCSOBqnFoDR3p08GqyZTp3kXjfxVKeSzVTV+ikvmm7VVBQz13rxvcokg71yYLFxh3wsjmC+f41fS5buerN54jt/Frzus2IpOoSAtZzsJhfyJA3nWFNdJvDDH+meytesFJGMnTl3MxIYoAfpq2rMdzq2QKaEt8aV/ddUeCOoKXJj/A/Qf/RVVrR4bROwXbyAxNcZTiiFwaDWZBlAzrpkQmTNmxolpvGnxlaVpTHQC7anayq2Znj2NbrC2XI6TLTrH2aTTqpWj8fSAoXoKfSoiy60q01tT9+11nErqYySUylFLXHX9qWvVUGoSV7tEhsSg9WNnL0CQ4/n1cWzzghJHOyBUy5lyVzpyr0mltNfP5J4f46vPDaLVCJoHBYGLDumw2rMsmdWQ0d949h7nzem5HfKWwMSsPhUzGnVd3LXsbFhbMNRNHseaQIJiW1+sYFtZVoPveoqk9iiIA+84IHgq3zO4qKM9MTyIyJBCDqSPTc8PRs45/Xzw+LEhNRkos+3MvoG0yoHGRreEunvb5L567u/m7i727+L3l5IVKyuoauWVORlcRwg23z5vYRSjQBPqTEh1GaV3vuwmevCAsrPQmngA/FWfLanjgX58xMi6Clx68kQBV14dRb9/7di5+reCb13s5+cGSmQwLC+bjPdlsO3kegMSIUJ64ecGgEHZcMSZ4JKEK4XqwuWoXpxpzeTj1bvxkghjW/lDfjtVu5Q9nXiRXd47p4RNZED2bRpOOHTX7yWo4xbPjftmlra8349sXEZ7PfYUzunymhmWSFpRKtbGWv559nSD5pWU7pgWlEqWKoNxQyccl3wBwVeQMJms6Psvx/l1L8NaWb0Fn1jM1bAIRqjBHudHW6j38Ofdl/pb5tEPoAHj13Nscrj/O/KjZxPnHYrAauNAiZIHurzvKdxNu6DYed7EA/LdwNRsrdzBJM57ZEVNptRrZWbOfp0/9lSfHPMLoYPE54UphUAkj0QErKbW+hdXWgkyqJjboDir0qzlWvtwxJkXzq0s+T4vFzA82fUODsfWS5xoIzI1PBkAmkWC1d9/S8py2jlJ9I/FBzinpnfnqwr1E+Y1lVtQvSAlagFTSfapjmGoEVrtzZkdhs3N62+KYTIeXSHd03u+pMAKgUQby1LhV/OjI645tduz88+wa3pv5M4cpq8il013bVHsPnz13WO3uU5T7mna/mkR1EvH+CT2OjfJzXYYxuLGha92DRu3sp3G5CZT7kRIorIgVNtVwrP4CTZZWp9a51a06chuFVaMMTbxT+VM7NUa949/Rfj1f/9qJ7VS6U23o27a8vuDUiRI2bTzJnp256HRdS0MVCuHBymy2cj6/imd++zmTp6Twm6dWEBLa++ygoUBpbSPRoYEuBYXkqI4b9wvVWidh5OLSAFdUaIXPTmefiXaGhQVxvrJDRL5Q0yHsL3/uf93OqW1qcSmMuIunff6e5u48f0+xg3P83lLcFs/IWO9amiZGOvu+qBRyzBbLJcfSm3gamw388LUvaWxp5ec3XuUkioD37307rl4rXPrrvZxIJHDj9LHcOH1wiiCuSFTHkagWyp6yG4QM2clhGd2KEJsqd5KrO8dtiStYEbfEsX1J7Hx+fvx3vHH+fZ4b98tejT9aL3jWnNHlc3XULB5OvdsxfmpYJn/IeRG1rPdlb2lBQlZ6rv4clHS8/hnh3Xuo/Sr9R/jJnLPJUgOTeTH/LbIbclgQ1ZFRerIxl4zQMTww/A6nY+zYu3y3XxyPu1hy9efYWLmDZcMWc1fSTY7t18ZczSNZv+Xtok94PuP/uj1+KHKq8QAt1iamhTlbIQx1BpUwEqZeQJh6geN3f0UyGTHvUab7Lza7hTD/q4kJunTfgqf2bCVPW3vJ86jlCoYFBROlDiBAoUQlk7P2fM9ZG31BiEp4WMiMiuVolXOmRmd2lV7g9tGuSyHauTHpv4SrRnl0bn9ZGNfE/c1pu97s7NkyLjTR7XwqWYcwojN7tyqfqUlhSpiQPXOkXjAqK2quIktbwOSwVK/mEnGmPVNEa3JdzqY11zuNBRzmcN0JKgA6c/8/eLabxQ4PGM6dSff0czTusdtbKah7lAbDZgAkKAnxn0eS5jlk0iDHuCr9f6nSv4PJWoZKlkBM8INEBt7WZa4zVbfQYsrBZm/mXM2Dju3Dgn9MXGhHenB9i7BaVN74Mq2WIlSyOCIDVxEd/H0kuM7W6C33DBdumn534iu0pmZ+fuQjnhi3jJTASOzYyddV8dzJDk+i741w7UUEgmdJO34yz2raO49rclPW1180NrSwccMJ1q/JorSk6wNqXJyG628QbhavXSpc8zesy+bLzw9TW6Pn6JFCHv3xu7zyxn2oA3pfDjEU6O7K1NM1C0Ah9+Az3zaFxANx3mbrON+vb56PXOo66yoi2HVnI3fxtM/f09xd5vci9ktB5mUnJbUL4cGXeBvP5uP5XDc5jf25xfziP2v44LHbCQ/qKjh6/d630dev9XJT09iEn1JB0CWUYA1G9tcdRS6RszR2YZftkapwZoRPZlfNAWqMdUSqwr0en92Q49i/OLrr92BGyGg0yhCMXiw0+gJXoghAamASALXGrt9XIwKTOdWYy7qKrcyPmtVFyOluwcNT9tUeAWBRdNeM+RBFECMDUzjReAadWVg8CVYEOR0/1LBj5/PS15BJFKIwMhgJUmWSHvmST+baXy50b+ltS95wfzXXpoxk1rAEMqNiiQsKcfpz7Q9hpJ1psfFuhZHDFaVuhRFPRREAudSPaH/n+Zotztk4EarufQLaCei0ItxgbvY4jnYWRAuxtAsjAHtrz4jCiA8YEzyOPbW7OdmYzZwI55KsEw3Zjn+nB3e0rPOTCl9wPZXX5OnPdrsPQNHWJrq9lrcvGNMW8xl9Dla7FZnE+wf9yxFnO1X6t4kJfpDR0V8BYLJWUFD7KOWyf5EQ+hsAqvXvUtb4D5I0zxKgnECTKYti7VPYsRAVeJdjrrSod7DZjWSVTiQ14l+E+gsCtYSOm/LG1l0U1T8BQJLmjwSoMmg1F1BU/yvsWIgN/pFPX993EoXa89ONZXx64TAHawtYseMl/GVK7NgdgohUIuHR9GuYG9X9dStA3vE62o9zR+dxgfKBcxNvt0PW0ULWrcli7548LOaObCuZTMrM2aNYvmISkyanOHWs+O7tM1mxcgpvvraNr788QklxHR9/tJ/7vn/15X0RA4jkKA3HC8tpNVnwU3a9ZbpQ3ZFF0N3KvTtiwoQb7bK6xi6eEwAV9fouvydGCec4mFfMtJEJpMZ2NXy9VBKjQr2au6fYwTl+b4lvy0Q5V1F3SfP4gvhOWTHexjN/fCp/vmcpxwvKeeDlz/jpm1/z35/e0iULydv3fqjx8Z5s3tx4kFqdcF8XExrEw9fNHLSlNN5S1VpDuCoUpYus6WH+QgezCkOVQxjxZnxtp3urKJXzZytSFU5pi+tmCH1FRWs1myp3clZ/nnqTlpa2ZwKzXfhetdttXcY/nHoPbxV+yLtFn7K6+CumaCY4hIyxIWmXFotByGB/NKv7xh06i1CSeyUII6Ut5zFYmwmU9+47bbAz6IURX2G123lqz1avj8uIFGrVfjhxOouSUntU+vubyTFxbsccqSxzO+Zo7b+ZGH6vUwlNi6WOspZDAIwM7sGJDDDZnFM85R48aIYqOlZL6o3e33RlaoY7bTvTWOL1PCLOTNZMIdovhmPaoxyuP8jUsA7PhcL7k715AAAgAElEQVTmArZUbwJAKVUyP7JjlSPOPx65RM6F5iLO6HIY3SZA2LHzbcU6AEoNPf8/ai9dOdmYzbSwvvF6iPOPJzN0EscbjvFR8QfcmrDKybTMYrdwqvEEo4LSUcucSxA6xwn0WawAAcoM4kJ+7vjdXzGS8IAbaTIedWwr171EbPAPCA8QDI/9FMMxWkoob3ypizAimK0Kf58SiQqpxHlFurzxRaIChUya8ADB1MxPnkJk4B1U69/3uTDSzpPjb6DZYmR92QlUUjkmmwW5REqCOozJ4cmsSp7O6JCe2yR2Lp+pMDT0MLKDzuOi/d2Lun1JfV0TG9YLn6lv1x2norzra4iMCmbpskyWLsskPKLnGzuVn4Kf/OxaysrqOXKogN07z17RwsjSKekcOVfKezuO8sA1HX+v5fU6NmXlOVqodldO4o5Z6Ul8uucEn+49wdjExY7th/NLqG5s6mJeev0Uwffl0z0neHPjQf58z1IncavFaEat6l0nj+unpHeZG+hx/u5i7y5+b8lIjiU6NJAvD5zitqsySepUunS5yUgW/Bp6E4+szXw1c/gwnrvzWn79znqefH8jL9x7veP99fa9H0p8vv8kL36zh7vmTxL+nuxwsriSF77YQatZuFdcNXdCP0fZ93RXbezYfNEHwtPxnTPbJJfg7eUr8vWFPJfzDwLkapbEzCcpII5AuXBP0WjW80Luq07HaJQh/DLtYcoMleyo3sfu2oPsqxMyPaaFZfKzUQ92a4rvDlvb+3Nfyipk3cyhUfTu+j4YyW/Kdj9oCDOkhBGDuZATlbcxPeGA18euO3+WfK3nqwABCiVPzZrPrelC94LB4FCRGeXemLZE34jOZCRY2f3NTHb9O2SE3ekkjFhsBo7Wvgm4F0YC5H5OpTB6i/uWyKHKjgeyxrbjtaYmNC5a+7oiQuX8UFBh8F0noysZmUTGw6k/5m9nX+CNgtfYWLWBaFU0jeZG8prOOtIdv5/yEBGqjhptP5kfi6KvYUPlev6R/1fSgtLxl/lT2lJKrakGgDkRc9lTu9vleQFmhc9mfcVa9tfto9xQTmyb6ZjJZqLF0sJjaV29h45oD9NiaabFaqCkRTAQrGgVsqnWVazBX+aPv0zN8IDhRPt1GHXdl3w//8jXsqNmG8cajpDgn4R/m5ma1qyl3FCGwWrgz+P/6lIY6Rwn4Ii1uzgvhQCV842kTBriaJNrsdVjttYSoOya0RWonEC59Z+YrcIqikIW7dH5DOZch+hSoXO+sbHbLUgkvv/KeeH0etaXnSAzLJEXp9xBqNJ7T4wwVQCJAeEUN9dxprECo9XcpWzPFcfrO8S6DI37MkBwftC5VA4eOMf6Ncc5sC8fq7XrCptEKmHK1OEsXzGJGTNHIvUy/X/e/NEcOVRARfmVfX38zoxxbDtxjpfX7iO3tIaM5FjqdM18ffA0CrmMp1ZdWqrx1eNTmTg8ji/3n6KhycCk1DiqGppYeziH4THhVDc2OcZOHC4sbty7cApvbz1CSW0Dc8emEOinpKqhmaPnSkmPj+Tp2xZ3d7oemTg8rsvcQI/zdxc74DJ+b5HLpPzutmt45N9fc+sL77Ns6hiSo0JpMZrJK69FrRT+Rp+789pezW+2Wimq0tLUaqTJYAI71Ola2HfmAgF+SoLUKoa3+bLI28QNd/G4i2XJpDRKaht4ee0+EiND+ckyoSTQ2/d+KPH21iM8cct8lk/tyCSdOzaFxIhQ3tgg3M8PdWFkmH8MZ/XnMdpMqC5acGnPaIjp1GnGm/ERnUqXa1prCQrsurBxcdlKb/G0pGVdxRaMNhPPpT9OUkDXLmg5OtcdK9uJ84/hjqSVrEq8kQ8vfAnA2oot7Kk9zFWRXReaPI0n1i+KU425jAseRby650WUoY7NbiNff7y/w+hXhpQwYrE1YrL2zhvk9eOHPB4bHxTCO0tvIjXUvbHaQCLCX024v5o6Q8/eHLl1NUyL9b5lox07RqtnLuiBLoSROqN7HwlX5Tb5+nKmhXtW3qN2kfLurVeJSPfE+8fz9NhnWVexhuyG45S0FKOWBTApdDLXxQodh5LUSU7H3RR/CyGKEHbX7iJfn4dcKidZncK9yd8DQC0P6FEYCVGE8njab/iy7DMutBQ5MkwC5AEkqZOdxr9Z8Bq2i1I1q1qFrgNflnW0dbsp/haui7ne8XuAPIBfp/8fO2u2c7DuAOeb87G0ZT+FKEIYETiSSZrJhCpdpyB2jhNwxNpdnJeCq6yOzthsQurqxYtO7atLUok3Zmw2rDYDcSG/ACAi8GanEb4WRYqbhZu5Dwr3A/DYmOt6JYq0szQug9fztmOwmlhXdoKVid23ibTZ7XxRIqxWySUyFsaM9ugc/m0tCbWmFix2q0dZcj3xf49/7LQtVBPAkqUTWHbjJGJier/K1W662m7MeqUilUp48YEbeXvrEb45lMOOk+cJ9FMxPS2JHy2declZDFKJhJcfupF/rtnD1uxz7D1TRFpcJH/73nIO5Zfwwc4sp2N+duNcxifF8NHu47y3/Rhmi5WI4ADGJcWwfNoYF2fxnM5zAz3O313sQI/xe8Os0Um8/4vb+O/mw+w4eR5tk4FAPyUJkaHcdlXmJc19obqBm//8XpdtOSVVPPzaFwAo5TIO//2nPo/ngWumU1rbyFubDpEUpeGGtvfUm/d+KFFer2N8kvPC3bikGMq1/e8vdjmYEzGNHF0e6yq2OtrJAtQY6zhQd5QRgclEdVpQ8mZ8RqjwudlctYvNVbt4qFM26OnGs9SbGi7JfLWdzsayPYkt7Wb6YSrna+eO6v0uxtuw2a0oOpUNySQyZkYI39FrK7ZQ78Lbrj0ed8LPnMhpbK7axedl6/npyPudBJVWq7FbT5TBzhHtdgCKm89S0VpEZWsxZpvgN9NkaeDXJ5zv5QDmRa4A4LpY5/bh7bQf+72U/2NU0ETHveXxhj0crd9GlbGUFoueAHkwkao40oImclXkDV3mWFP+P/bWrnP8fl/Kb0gL6t5It53/Fv4BgDx9FhIkPJb+L8KVzt2IXDHEhJHe1bMeqyonp67ao7GR6gA+Wn4rCW46twxURodFsqfsQo9j8rV1TsKIxdZKWcthx+8lzXuRSTouFHa7hXP6jYQonR96XRHjr6Hc0PVile+ihe/FjAh0/vLcW5PrsTDS4sIk0TwAOp4MJUIVodyReBd3JN7lfnAbEiQsjr6WxdHdr7a9NeXtHudIUCfw05E/8+h8b07+r8exXYxcImdh1GIWRvVu5c6bOPsSpTwWhSycZuNxQvw6PGGaTdkoZbHIpF1FSME8VQJ2V50OpKiVozGYhdUepY/apvdE3UWldBvKThLjF0K4KrBXXaZuS57B6qKDNJha+OeZjYwNjSMt2PUX6b/ObnF0u7kxYSJRfp6V0iQFRnBWV4nNbmNLRQ5Lho33Ok5XZGQmsvxG4SZx7lVpyH0gZjTrhWtlWPiltXIcCshlUr5/zTS+f800j8b/YsVV/GJF92a/FxPor+LJWxfy5K1djRSnjIznh0tnujxmUeZIFmW6byHpbSzezA3dxw49x+8NaXGRPH+v+25YP142ix8vm+Vy3zuPftdp24jYcLJf8v5a7Gk8Pc39zO3X8Mztzm3PPX3ve3qt4Pr1+hxrFXbTfrAWga0RsCJR3w3yEV5NE6sJ5nRxZZcuTwCniyuJ1fRvmeLlYn7ULA7VH+fj4q8pai5mZOBwGs06dlTvQy6R8+DwO3s9fmqYkG2THjSCbdV70VmaGB00gjpTA7trDhDvH0u9ybMS0p6I8Ysk1k/IMN1avRu5VE6kKhyD1cDIwOGMa/MCmagZx6H64/wz702uipxBq9XIkXqhfMNga3UqiWkwN/Lz479jYug44vxjCVIEoDU1srvmIABKqYLp4RO7jcdVLIAjnvSgEdww7Bq+Kd9EVWstE0PH4S/3Q2tsIEeXR3JAIg+ldi8ADGY2VX4EgM7sm6whV+gsDZhsrbxb9DwA55pOdt1vrkdnrsdoMzgJIzPCr+kijByq2+JWGGmyNHKu6YTj95SA0R6LIjBAhZGzNb/o1XFGq/sHa1esPd+zsWM7UomElxctG7SiCEBiSCi4EUaKdc4XSKvdTFHTdsqbhVXSHRW/u2iEhGBlHHOjPWtpNSpoGMfqz3fZdkbn3t9kVLBzmtv26hP8aNRSlFL3H+d8vbPBlHqIKsEiIj0jITb4x5Q1/g2VPJ4A5QSaTcep0r9FYujTzqMlcvzkydQ2f4m/UsiQkEkCUMgE35S4kEc5V/MDAMobR6JRLwFsGMx52O0WwgNWdpnP3iaw2HspTI4LFcTb5MAIippqeb9wH+8X7usyRiqREKzwZ0RQFNcNy2Bl4uRu65BDlWp+n7mSRw5/SKPZwJ173uCG+Ewmh6egbjNnrTA0sL7sBCe0QkZSSmAkj43puWywM9cNy2BTuWDu/VT2l+Q2VjAuNA6ZREqzxUiNUU9mW1nOxDD3IvPKm6exfMUkEhJ9b9aYmBzOfd+fR0TklfFgIiIi4gG2Guw6YTXW3roRuOj6rVqEpJMwYjfugpbVIFEgCfmrsPGiMuzbrsrkj59tp0KrZ2xitOAxcqGSt7cd4dHlc/ry1QwYpBIpj6c/zDflm9hZfYAj9SdQy/wZHzKaWxOXOwSH3oxvz4D41egf8eGFLzlUn0V2w2mS1An8PO0hTjeeZX3FNh+9hh8C8N6Fz9hZvQ+D1UioMrhLtsuCqDk0WVrYUrWbN89/QJAigOlhwsPuqsQbefr0X7vMGygPYHbEVHIa8ziiPYHNbkOjDGF0sCAg3hh3rdP70zmenmJp546klYwITGFD5XbWVWzBYrcQqghhRGAy8yJnXPJ7M1B5YPjvALB1WvD6b+EfaTTXopYF8VDqMy6PC5B7fl+gM9fzUfE/HYJImDKa0cFT0CgjMdmM1BkryNUfI92F4BGpimN4gJDxVNCcwxn9UfRmLUGK7jM1sxv2YOt0XzklzFm074n+d+ERERERERERERERERERERER6SckdnsXX+OL84+78TzuW3YXeZeGdzFzk8+5H9SJmR+8QUWT+zKcVenj+fO83pl8tZP8xl/djrlp1Fj+Nt/zVUhveO34IZ4/uKvHMdcPT+OVxctd7rNj4/1z13JrymfIpZ37iEuReuEhsKkii2dOre6yTSqRsOaq33YxWHXFd3b/kerWrl4mD6Rew73D3auCf8oRvB3WlnWUBSWoI1g9+5eehi4iMuA5VXENGvVS4kIe7bK9rPGfaFvWMy52k2NbddP7VOr+jclahlIWT0zQ94gKutvlvE3GI1zQPkWr+TxyqYa40F8SEXCTY3+DQVh1qtD9ixZTTluWSSqxwQ+jUQvXtAvap6ltWo3N3lHW1u4/EqicTHq0s2+GK9rb5X5ZcowXTq938oxxxbSI4bw6TXhtCqnrcpPd1Wf5Tdbn6Mw9m0FPDEviH1NuQ+PmenUxvz3+Bd+Udu+78Muxwvt0Z0r3afIiIiIilx1LIbb6O8FW0+0QieYtJKpOpVvWCmw184R9oa8IP/2cy1BX787mzY0HqNMLnm9hQWoeWDyN2+c5l0iIiIj0HX/J/TF1pkoC5aE8OeatXs/T7jESJA9Fb2lgcbRQ3jc/6ianzF2b3YbFbkIpdW77nt2wF4CPiv8BwLUxtzM/aqXTuHb+lf84ZYYCAFQyf54c/RYKqVNlgKt6azsM0FIagPTIl9D4e5dCpzXsJrfmEa+OKdE3eiSKyKVSHpk8+G9U4wLdpz9VtXTvIi9BSphqJDKJCplE2e04d0wNH4lUIsHWSZez2e3sqz3D0mFTejx2QXQGqy90NeL8T8FmhvmHcU1s91+iO6tPsb78iNP29GDvjWZFRAYynYWPzsSFPOoklkQF3klUoGf1s4GqKYyNWd/t/lD/BV1+uiJJ8wxJGtfpmZ5yurGMXxwRamMrDI3EqTUsih1LjF8wiraSOsEM2kyFoZFtlTlUGBo5VFvApxcEo+3bU1x7H8yNSmPtgp+xuvAAO6vOUtxS5xBhNMoAxofGszQug0WxY3sV+3OZK5kZOYKvS46Rq6tAZ27FX6ZAo1STGhTttrWwiIiIyGXHbsKmfaCrKCIfhUQ1D2Sx2HXPuj5OFgvykWDJB9NOYZsLYWTV3AmsmjsBbZOBVrOFmNAgn3fxEhERufzoLQ1MDVvIwuhbuh0jlUhRSpxFEYBxIUK3oUB5CE2WRg7Xb+XqqO+47DpUYyxziCIAE0LmuBJFemTACiN+8mHIpd7VNivbat294WilZ74kC5NSiQ10bvU62Ajzd+88rW3teaX0+gTnVpzeolEGMi4kiRMNRV22ry8/6lYYuSZmopMwYrPbeebUarZUZbNs2FTSg+MJUapptZooaKpiQ8Ux1pcf6SLEtDM1vGejs5z6Fx3/Tg25E5XMu3r+utYsGow5hKrSCffrvtOFiIiIewxWEz87/CFVrUK3gukRw3lt+j3IuvEOAfjeiKtYtu0fGKwmdlULnlLdCSMAIQp/Hho1n4dGzfdt8G0sjctgaVyG+4EiIiIiAwC74ROwFgMgCXpC+BlwX8f+7oQRQKLIwG7Jx24+Lfzew3ksViuBfkpRFBERGUL0lOHhDllbRvGUsAXsqP6SelMV55tOMiLQ+R7qmHZnl9+nhnW/SNcdA1IYiQ++Hz95gtfHyaXeCxenaqs8GndtsmcO7QMdjcq9MNJgbL0MkQiZHxcLI1naAoqba0gMiHR9EJAWHMfcyDHsrslx2re35gx7a854HINGGciimAk9jslv+J/j3/GB13stjNS3ZpNT/09i1PMIjxGFERGRS+FAzXmHKAJwX+rcHkURgAhVIEmB4eQ2VtBg6ln4FRERERG5iNaNAEhUC7oIIh4ha7uft5Z2O+TjPdm8ufEgtbpmAGJCg3j4upmsmNG7zDwREZGBgUYZSZjS2RzXW6aHLWZn9VfYsXOofouTMGLHzvGGPQBE+QmVAAlq75/dB6QwkhL2RK+O81ckkxHzgVfHuOrA4oqZw7wXagYigUr35S8Gs7nX83914V4AViS97Xbs0mGTeePcBgxWk2Pb2JBEWm3uz/+jUddzqC4fAKMH47vjByOWoJIq3A+8BPzkggO23nzezUgRERF3VHYSRQAi/dwL4ha7lUqD4EsUoRr8mX/tfLL6ADu3nWH6zBHcskpIN/X3732Jo4iIiIgr7BahFTt+i7w/uH3R0ua6TPvz/Sd58Zs93DV/EuOSYoSuNMWVvPDFDlrNQreMVXN7XsASEREZmATJu+8g4w0aZRQjgzLJ02dxuvEQzRZdl+44Rc25aE3VAEzVeJ0p4ignGJDCSG+RSvwI8Zvu1TGlep3bMWF+6iFRRgOglLk2HOyMyda79pkADaYij8cGyP1YFjeVcoPQP/uOpHlM0KR4dGyCOoLnMu4A4Insd7F6YLx4MSvip7MsbqrXx3mLQhIIgNGq7fNzifgek9lClbaJqno91fV6qhua0DW1ojcY0Tcb0bcIGVb6FiP6FiNmixWzxYrFasPS/tNqQyKRoJBLkctkKORChoNcLkMplxHoryI40I9gtR/BAX6EBPgREuRPTFgQ0WFBxIQHERESKKYXA7H+Xdulb644zYig7lcjLHYrfzq5lgaTYOp3VfSoPo3vcnL4wHnO5pZTWdnAnfdcGW0tRXpPk8FIRa2OijodlXV6GpoM6JpbaWxqRdfc9l9LK2azcA0DMFutmC0d1zIkgueaTCZFJpUil0lRKeWo/ZQE+ClR+wkLDWo/JcEBfoQFqQkLUaMJUhMerCYqLIjY8CCUiiF1+zn0sbV58UnDvD+2vRWoxHWt/9tbj/DELfNZPnWMY9vcsSkkRoTyxoYDgCiMDGR0za1U1euprNdTVSd8Tur1LeibW9G1GNt+tqJrNtJqNGOx2oT7pPZri9XqeCyVy2XIZVLHfwq5DLVKQaBaRZDajyC1iiC1ipBAPyI1wnNZVGggkZpAojSBaILU4n3SAEPuRWMOd8wIv4Y8fRZWu4Wj2h1cFXmDY19WWxmNTCJjomZer88xaL+Z7HYrZls9IEEh0yDB/QO/K+paW9yOSQjyzutkIKPsphNDZ6y2riJDpeE4UomCKD8hpbGkeZ/L42x2a5de2J7w01HLkfbyKjY7cjQAz2few59zPqfW6F7kau9EcX/qNdyVfHWvzustNoT3xGoTU/gHIiaLlZIqLUUVgkBXWFHPhYp6iirqqajT0djko9Iyux2ryQZ49zfSjkIuI0ojiGyJ0RqGx4UzfFi446fa78rIFJgZOYJh6lDKW4Rsv9fztlPUVMvC2DHEqTUoJDJarWaqWnXkNJSxoeKkY2xacCzfSRg65WwlJXUATJ8xAqlUvBu80rHbobSmgXMlNeSX1nKutJbS6gYq64TvRn2L0c0MnpykbfHE0vsFFIkEwoMDiI0IJi4yhORYoTw1NS6c1Lhw4iJDxc/zQEOqEYxXbb1Y4GnzJkHq2gewvF7H+KRYp+3jkmIo17q/rxPpe1qMZorK6ygor6ewvI7C8jpKqhuoqtdjMPY+a/tiTGYLpkuYTiGXERcZQlKMhqSYMMfP4XHhBKm9M+EUGXikB00mRBFBo7mWQ/VbHMKI1W7hZON+YUzwFALlIT1N0yODThhpMp3mgvafNLTux2YXHlikEj9C/WaSpHmUQKV39YgtHpSNRAV4145xIOPKfPRiFBdlleyq/D0At6YIrW43lz3us3h6K4p0ZmZEOh/M+gWfFu9lW9UJCpoqncYkqCOYFZHOqqS5AET5hV7yeT2lwXgKAIXM91lHr5/dw+qCI9Qa2+py/YNZs/AH+Ms7yoNarRau2/wKL0xZwdSIJJ/HMJgwW6ycK63ldEElpwsrOF1QyYUqLTZbv3Qm9wqzxUpZjVAOUlbTyP5TRV32x0YEM254LBkjhpGRGsuoxCjksp69NwYjKqmcl6beyU8OvQ9AhaGBDeUn2VB+ssfjFsSM5pkJ3+m2Te9gpKFBEPbj4nuxiisy6KnXtZCVV0pWXhmnCyo5X1br04eUvsJuh9rGZmobmzl5vsJpv1IhJzUunLHDYxibEsu44TEkxYSJK8H9iESRht1YA8Zd4H+T+wMcWLEbhTbuEuUklyNiNcGcLq4kOapryv3p4kpiNUNnYXIwYDJbyL1QzamCCsff5unCSirrdHjw+NDvmC1WitoWtqCjfF0igfjIUEanRDM6ScgwHZ0czeiUGNSqvi2nF/EdUomUaWEL2Vz1MbXGcoqac0kOSOeM7igGq/AcNMX7MpouDCphRGc8xsnKu7DZjQQqx+InT8COjVZLCfWG7TS07mN8zHsEq1xffF1hsLi/ifCTD50/mlar+9Vq/4te703JH2Cn8xVRwt0jNiNx6kNt4b1z1/giTK8JlPtx3/CF3Dd8IXqzgTqTDr25lUC5H2GqIEIU6ssaj81uoaJ5CwAFjUJb0RBluk/Pcbj2Av88vY2/T7uJsaHCakudsdnp/1/7/7uh9EDoKSazhez8cg7lFHP0bAlnL1RjuoSVzoFMRa2Oilodmw8JXVeUCjljkqOZMlrwR5o1PoWxKTFDYiV2ZFA0X1/9UwC+KT3Ozqpc8vVVaI3NmO1W/GQKQhRqkgLCydAksCh2LGnBMf0cte8JDvanvq4JP/+h8x0l4hpdcyv7ThYBcORMMVn5ZRRXDs3yTJPZwpmiKs4UVfEZ2QAEqVVMSotn2pgkpo5JJCVWFANP1lYxPuLSTQ09QrUEjHuwt26EdqFD5f4BxK7/O1jbxC//5S7H3HZVJn/8bDsVWj1jE6MFj5ELlby97QiPLhdLBPsSk9nCsbwyDp4q4lheGXnF1ULJ3BDDboeS6gZKqhvYdPCsY7tMKmVMSjST0xOYkp7AhJFx+CkH1aPxFcfUsIVsrf4Mm93KMe0OkgPSyW4zXQ1SaEgLmnhJ8w+q//tF2r8glSjJiPmIIFVXN1q9MZtTVfdRpP0LGTEfeTynqz7IFyN30/FgMKE3uU+l9Zd3/VjILqoLVckCkUud+03LJEqnsf1BkMKfIIX77juuuKD/gjP1r3S7f2/F/Ug8+LMxWbXY6frlkhi0olcxdUd2fRlJgeEsje/IkkoKdL5Z9Jcp2L7kEZ+ee6CSX1LD3hOFHDojpO5m55djMveudGWwYzJbOJ5fxvH8MgDe+uYAwQF+TBuTyIxxyczJSCE8ZPBmw6lkghhwS9JUbknqe6+ggUhScgT1dU1UVTT2dygifUBZTSO7jp9nV9Z5svLKnMpcryT0LUZ2Zp1nZ5awChwZGsjsCYIn2fxJI5g6OhGF/MoS/5d/8S6jNBHcNGos3xkp3AdEqfvmmi5Rr8Te8h+wFGLX/kjYqF6FxP8mUFy86GMF03Hszf/BbhQWiCTKGUiUs13Ofce8icikUt7ceIA6vZAFFxak5sdLZ3HrHNFbxNcUlNWx72QhB05fICuv7Iq9RwLBOuDkeSE75u11h5DLpEwYGce8ianMm5jKsIjel2QMVpRtz3ctVh1WuxWZZGBdV4MVYYwJnsKpxoOcajzIsmH3cVZ/DIBJofOQXuIz+6ASRvTGkwwLvstJFAEIUk0gJmgV5bp3vJpTrVDQaOx5BdmTrJLBQkWT3u2YML+esyvuSP22233jNKu8jmkgoZAGY7ObMdtc17WarL17AEkIWk584HWXEpoTWlMLAfIrw1eiO+x2OF1Ywfaj59h2NJ/Sas+6TF2p6Jpb2XI4jy2H85BKJExKi2fxtDQWTBlJaGDvxESR/mPJ0glkHS1i/748fvBjoVtEf2QETf3e3y/7OV3xxq9uZVJafH+HcUlo9Qa+3Z/D2r055JfU9Hc4A5aahia+2imUz3218yQB/kpmjU/h2unpzM5IGZJlhBfz7U338GneKd48cZgXDu0CYG58MjePGsfi5BGoZL68xZcjDX0DW/0qsAl+XPaWD7C3fACdPGzV3e0AACAASURBVP7sjb/Abm8Be6f7ZlkcktC/9Tj7qrkTWDV3AtomA61mCzGhQWLplI84V1oLwNbDeWw5kufwUxNxxmK1cTS3hKO5Jfz9ox2MTIhkXmYqi6YJpu2pcRH9HGHfE+k3jIrWImx2G6caDzAh1LWg2Z9MD7+GU40HabHq2VO7FpNNWPSfGnZpZTQwyIQRmcQPhbT7tj9yaTBSiXMmQ08IwkjP5oqNRh8Ylg0QSvTuH+zjLsFsdnLEA70+diAwLGARsQELaDDmUGM4QHXLPupajzn2+8tjkErcp63LJf4EKpIBiAu8jtiA+T6L8f69H3C8vpQms/C5TPviWce+5Qnj+evU7zh+n7rmBfTmVuzA67NWMT+ma0eOZVteA+B7I2dxoKaQLeW5KKQy5kaP4OnMpQQpOjKA1pac4vWzu7nQJHypxqpDuDV5EveNnInsMt/BnCutZc2e02w5nEe11r3YJ+KMzW7nSG4JR3JLeP79rUwdnch1M0ezeOoosWPEIGHBwrFsWJ9N1tEiPnhXSCW96965/RxV/5FXXD0ohRGrzcbeE4Ws2XOaPdkFQzKVva9pNpjYfOgsmw+dRRPkz7UzRrN89lhGJUb2d2h9xujwKJ6auYDfTL+a7SUFAHyRd5qf71iPn0zOstR0bh41jknRw3xzQnky0vDPsTf+GgC76WDbjk6Li7au95gS5WwkoX8Fabhjm8Fkxl/p+j5KIwr0PqG8tpE1u0+z+fBZLgzRkrvLQX5JDfklNby1RuiOlJYYxfWzx3Dt9HTCgi9vif7lYkLoHE40CE02Pit9hXJDIQnqEUglMlqtLegtWpLUQpZYcoBvLQI8ZURgBuHKGOpMleyr/dYRS4Tq0q91Q19SFxEREREREREREREREREREemGQbUsGK5eTEPrAeJDHnSx106DYQ/h6kXezemndlteUtE8dNqFnaqtdjtmKLUn7g0SpGhU49CoxjEy9HusK5yJ1S5kZ8yIeZlg5Yh+je/lGbdit9t56cwODtYU8cFV9zr2yS8yWD28/HEMFjOZ3/ypxzmfzV7PfSNm8snV91Np0PHY4S95LXcXj49fDMCeqvM8lbWWZyYuI0MjKLIFTbU8eXQNFruNH6T1vUFak8HIxoNn+XrXSc4UVfX5+a4kbDY7B09f4ODpC/z9ox0snTmalVcLJYspw8LdHC3SX0ikEp794y388dmveOe/Qip9dZWO2++aTeywy9d5a6CQN4hKT5oMwnfKFztOsHpzFjUNTf0c0dBBqzewevMxVm8+xvjUWG5bPIkFU0Yikw7NtUC5VMriJOG+ZHHSCA5XlvLsvm18eCabD89kM1ITzk8mzuSGEaMv/WSyOCRh7wEgMR3D3roWu/m4YLBqbwKJP0ijkCinIPG7HpTO/k83//k9/nDnEjKHC/cSv3nvW3532zUorzCPGF9jsdrYmXWOL3ee5FDOhUHRRWawcba4mrPF1bz48S5mjU/m5gUTmDkuZUiVfY0NnsZkzdUc1e7AbDOxs+YrpzHLht0L9F/GiAQJ08MXs77iPZosQgn9lLCFPpl7UAkjKWG/5mTlPeTWPEpU4I2oZMJF1Wgpo6r5C4zWKlLCnsBgFlIKu3ZSAbUi1WnOpOBQTtX2/JBVomuk1WLBTz6o3i6XHK92bo13MSkhPbu9H639NxPD73UqKWmx1FHWcgiAkcG+9dPoLyRICVaORNvWcncg4N9mOimXyJAgQe3GZ8STlsjjQofxyJirARgRHMnyhHEcqy917H85dxd3pk5jecI4x7akwDC+O3wyqwuO9JkwklcsPOh8uOkoW47kYTRduSZhlwtdcyurt2SxeksWABNGDmPVokksmDxySHS0GUocPnieurom0kfHcfaMcG3/dt1xvl13nOiYEMLDA5ErPHvY+PtLd/VlqJeF9uvFQKZaq+ejTcf4os0fo6XV1M8RDW0EY8V1RGmC+O6iTG5ekAkwpFp0NptNfHM+F4APc46TU1fNoqQRPDHjagLkCr4+f4bHd22gUKflkUmzfHdi5SQkykketDDoSlVDE2FBHWUI647k8uSti0RhpJfUaJv4eGsWa/acpl7X0t/hXBFYbTZ2ZxewO7uAxBgN3104kWVzxg6Z68otCT9mZNAEjtRvp9xQSKutGYVERYA8mGi/BOL8h/d3iEzWLGBT5WosdjNKqR8ZIb65tg2qJ/2jZUswWWtoMp2ipnmtyzFZ5Td2e/zc5HNO25JC3K+qWe12TtZWMTUmzvNgByDFukbOaevcjsuMiu1xf3b9O2SE3ekkjFhsBo7WvgkMHWEEIFg5akAJI33BeE3XurxgpT9N5g7vnbzGKrLqSnjj7B6Xx1tsNuQ+Wo2z22H/qULe33iUwznFPplTpPdk55eTnV9OQlQody6ZwrI5Y8Ub2AHCE79c3e2+qspGqiqvrG41heV1WKy2AWm8WdvYzL+/3s83u0+JHiL9QLVWz78+3c273x4G4K4lU7l1YSb+g/hB5kxdNR+cyebL/BzHwt2q9AzevPY7xAYEOcZNiIplemwCT+za5FthpJeEB6k5U1pFYuSVl9XmSwor6nnv28NsOJCL2dJzEwmRvqO4UstfPtjGq1/s4TvzMrhryZQh4T+SGTqXzNDee5b9OeMzH0bTMxmhs1BKfdMVtU+EkXpTA6caz1JuqKLZ0oLVbmNprGA+Ga/u+aG7J6ICV/oqRAejwzwz5tpRXDDohZH1BWfdjvGTyxkd3juzMjt2jL3s2tITRc3VFDfXoDO30GhuodXadYXtxvjpRKj6rvwnzG8CVQZBEJBKBpWW6DE9ZZ3Y7HYMVjOPjJnPyiTXrfN8IYrYbHbW7z/Du98eprDcvYAncnkpqW7gT+9u4c2v93P7NZO4ZcHgfqgQGXqYLFaKKuoZET9wOge0tJp479sjfLDpKAbj0OlwN1hpbBIE/5c/280HG4/wveUzuGXBhEFZZnPd5+8wMWoYv5+zmGWpaQAopK5F69FhkRitAyPj8pY5GfzqnfW8sn4/ASrh3uO+lz7pMbv1o8duv1zhDWhOnhcyA99ed4jd2efFcpkBRLPBxPsbjvDZtuPcNH8Cdy2ZQnhI37TPFoEj2q1Y2rpfTfVRGQ34WBhpMOv4X+GnHKg7hs3edUVkWrjwQNVZGMnSnmZz1W7kEhk/HXUfcjcPnSmaX/oyXCGuWM8c7NcX5PHYtLlepwwOBGxtV873c7Ldjp0UPczlQ67F1kpZy2HH7yXNe5FJOtQ5u93COf1GQpRJPogYjtWf58vSA2RpC9Caeq69nh05uk+FkcSgG0kM6j4TaagjlUhID4nmnK6aGH/fv892O2w9ksfrX+4V3dMHAXWNzfzr0918sPEoD9wwkxXzxg/IFforgS27/q+/Qxhw5BVXDwhhxGa388WOE/z76/1ievsARas38LcPt/PF9mx+fvt8Zoz1zf3L5WLtyrsZFxHt0dgIdQBvX3dTH0fkGd9fPI2Jw+M4WVSBttlATkkVU0cmoBC/R7qloKyOVz7fw67j5/s7FBE3tJosfLDxKJ9tz2blPMGr7f7lMwgJ9K5rqkj3mG1G9tauB2CYfzJJ6jSfze0zYaTcUMXTp/5Og9lzo9JE9TAO1wsP63O0U5kWlumrcDwmOiCQlBANhY09P5AVNmrZUVzA/MT+r6vyli/zcwAo9aBV77XJI11ut9rNFDVtp7z5CAA7Kn530QgJwco45kZf2o36iYYiXjq7hjO6UveDvWBn9Sn+fX5Tl20ypLw85SGCFEO7PZylTaS02nqfvv2T0fP48YFPGJEbyeJhgoGbHTt5jdVY7TZuTMzo1by7swt47Yu95A8i00QRgXpdC8+/v5UPNx3l4ZWzWTQ1bUgZkIkMTgbCteR8WS1/eHuzY3VXZGBTWFHPT/72OVdlpvLruxYSqQns75A8wlNRBEAtVzA15lJaWdvBh0uDk1PjmJwqZGF/uvcEP7xu5pDxZ/AllXV63vhqH+v35TgWOUUGB0aThY82HwNg3b4cvn/DDG5ZkCkuJPmA9RXvoTPXA7Ag6mafzu0TYcRss/DHM684RJFEdRwTNWOJUGr4T+HH3R4XrtKQoI6lpKWCLO3pfhFGABYnj+DN7MNux/3l0B6uThw+qLJGms0mXji026OxEmBJimthRCULYl7MU9ix8f65a7k15TPkUv9Ox0p7XWbSbpL7ftFO/n1uI1a77+uvJ2qGU9pSi9nWtQ5zU2UWNyX0f81tX/DPnO38L38/rW3psz868AlyqZQRQZF8vfAhr+ZaEJvGqzNX8Vrubl5v8xmRS6SkBEXw4KjZXsdWUFbHCx9s42huidfHigwsSqob+M3r63h/41F+fZeQzjg62fMbdhERX3K2H4URk8XK/9Yc5O31h0QfkUHIruPnycor5Werrmb5nLH9HY5b/np4N49MnuWyfKa6pZndpYXcNGqciyO9x246iF33eyTqW5H4tz2ISDzwUbDkYdM9BYA0+M/CNnlylyEZybEemcRfSbSaLPznmwN8uOkoJtE/ZNCja27l7x/t4PPt2Tzy3XnMnTD4Ftn7g9KWc1QbywDwk6lptug42bifPP1xAEYGTmBcyAyfntMnwsjWqj1UtQo3I/ck38yyYR21Pj0JIwAjApMpaamgoKn/TBZXjhzjkTCSU1fNm9mHeWiCc/uxgcoTuzZR1exZG8BZcYlEB/S8UiJBSphqJDKJCpmk524onvL33K8B+KJkv0/mc0WwQs2siNHsrO5qorqu/MigFUYeG7cQ6L6u7tEx83l0zPwe51i76GGX238yeh4/GT2vy7arY0ZydYxr4cwTmg2CN8wbX+3jk63HLymDRWTgkVNYyb3PfQjAyvkZ/HDlHILUvjHDEhHxlPx+6kxztriaJ99YT1FFfb+cX8Q36FuMPPvfjWw+fJbf3b9kQJsovpx1gIczp7sURprNJv5yeLfPhBGMe8CSh133ByR+beb6nggjshQwnwG7Abtxo3CYvOvCzOsP+94/cDCzM+s8f/1wG5V1+v4ORcTHXKjU8vMXv2LexFR+dddCIkMHR3Zaf5HXdJxNla5N5iNVcaxKfMTn5/SJMHKgXmjrOCUso4so4gnRfoLRZ5Wx1heh9Ir08EjGhEeRU1ftduxfD+0hMyqG6bEJlyGyS+PVrIN8cy7X4/HfGz/Zo3HXJ7za25Cc+LBoZ58KIp2ZGZHmJIzk6cppMDUTquxbg6T61uNY7UYi/af36XkGKuv35fDiJ7sAxHr7IUx7qu9n27LZdiSfR787j+tmju7nqESuJBqaDNRohcWAy1ES8dk2oRz4H6t3iCu7Q4j9J4u4/en3+P1DS5mSPvDv91yhbW11P8hD7CahjBrFeJB6YdAvUSBRTsdu3AHGvcK2AO8yVq8UKmp1/OXDbew+XtDfoYj0MTuzznM0t5Sf3DKX78zLEMuQuyFEEU6ESuiaqTdrsdothCmjGRcynXmRK1DJfG+F4BNhpLilHICpYa47VvSEWiaY0bRafXcB7w0/nDidH29Z43ac2Wbl+xu+4n/XrWTKAO5S89rxQx6X0ACkhGhYkJTahxE5U9RczWvnNrjcJ5VImBY2iqujx5EWHE+0XyiBcj+u2vJEr883JWyE0zY7do7Wn2NhjPefXW84VPUzjFYtNw4/3qfnGWjUNDTxh7c3s/dEYX+HInKZqde18NS/v+XbA2f47X3XiCsjIpeNsyXCIkdfCiPNBhO/f3sTWw7n9dk5RPqXusZmfvSXz3jgxpncv1xI1+7vB5gWi5k9pUWO37cVF6CSdc0YsdhsfJmfQ2pomO9ObBP+piSKXtwryZPBCHar4LkjPgM689m2bF78ZCetpoHROUik72kyGPnTu1vYcCCXp++/lrjIkP4OacAxWTOfyZqeM999jU+EkRaLAYBgufc3Ie1+Egpp/5ouXZ+axktHhcyFPG3P2St6k5E71n7K7+cu4pY0H6Up+ohms5mn9mzh87zTXh33i6mzPf6yMtmayK57h6rWU5itrst0vpP8ntt5Xsv/1ql7EUBacBxPjr2V4YExHkbkGbH+YYQphc9ofadONzm6kj4XRsw2z8qZhhIbDpzhLx9sR9fcv6KnSP+y/2QRq377Lk/cvYhFU0f1dzginTh9UjC5NhrNTJqS0s/R+I68tnKaORl9U8ddWF7Hz178irIa37enFxlY2Ox23vhqn8PU99kHrkOl9GlDR68wW62sL8hjT9kFAH6y1XlBTwIkh2j4y7zrfHdiW53wUxbb8zhXtGeYtM8h4qCmoYnn/ruJ/aeK+jsUkX4iK6+U259+jyfuXsSSGen9Hc4Vj0+u7kHyABrMOvSWZq+Pbfcm0Sj6VymTAP83U/BUuGf9527HG60WfrljAxsK8wF4cubVpIRo+jLEHrEDGwryeHb/diqavKtLnBYbz7JUz/8Y91f/nbLmgwwPugaVLMjLSAVKW+rYU5PjtD09OJ6XpzyEv8w3/iUXkxQQBXQVRoqb+7Ym3WY3YWvrtX0loNUb+OM7m9lx7Fx/hyIyQNA1t/LEa2vZmZXO43cuFL1HBghP/d+nADQ2tAyp1r992Znm8JlifvXKGvQtxj47h8jAY9tR4V6vql7P3x9Z0W/eIyEqP/654Hpsdjvj336JPbc9iFrRdWFRJpEil/q680V7R5RezNvuR2cXF0naac80+9O7W8TFIxFaWk389s31HDhVxONtJvZil6b+wSfCSFJAHA0NOrK0p5gfNdPj46x2G4e1JwBIC768ZRyumJcgrJjdNGqsxxkXWy8IPcV3lhRy/fA07hk3kUnRw/osxotpsZj5tiCPt04c4Uyd9zeDCqmMZ2Z75wtT2nyQq2OeIi6g934Z+2udvU+kEim/HffdPhNFABIDhJWLLG1HDWdJS9/625ht3guGg5Xs/HKeeH2to8ZfRKQzGw7kkpVXxvM/Ws7YFN9mhIl4T3Pz0Hy4P9tHBqxr957mD29vFjvOXMGcLqzk3t9/yKuP3Ux8VGi/xSGVSBgTHoVKLkcluwwZLNJQsFaCtcz7Y62VHXNc4ZjMFp5/fxvf7D7lfrDIFce6fTmcaGvz/vwPlzEywQs/HxGfIDZTFhERERERERERERERERERuWLxicw8I3wS2Q1nOFCXxZH6E0wJy/DouI+Kv6bOqAVgbsTAaYH721nz2V9eQnmTzuNjLDYbX587w9fnzhAXFMyipFRmDktkQlQMsQG9Kze5mPaODxd0DRysKGV3SRE7SgpoNve+TONX0+cyOtw7RdJmNxOgiO71OQEO1Tkb1s2KSCe5rdSlrwhVOHef0VsM2OwWDJZy1Ip4JD7WCy1XiL/I+xuO8PJne8Q2vCI9UlWv54E/fczPb7uam+f3rbePSPeYzVYs5qHZRaWsugEAg9GMv4/Skd/8ej///vrydFATGdhU1Op48M+f8Nrjt5AU038l1J/ecNtlO5dEnobdWonduAsJ7d/xnt0r2Y17hH/I+8bzZ7BQUavj8Ve+IfeC+w6YIlcuJVXCc/H9f1zN776/hAWTR/ZzRFcWPhFG5kfNZE35FsoNVfzl7Bssjp7L/KiZJAfEO4212m3k6wv4pnwLh+uFNnfjQkaRETpwWjqGqvx4a8kKbv7qI1os3osOZXod75zK4p1TQhvjEJUfScGhxAZ6JpAUNmr536ljNJtMNBhbqWjSU9qkI79eKPnoTUyuWJA4nPszpnh9XFLgXAr0W5gU/v1en7uiVeu0bVp43//xq+XO3gYtFiP7Kx+m1nCYGPU8pse82GX/+qI5l3ROu6M2d2iibzHyzH82sDPrfH+HIjJIMFusPP/eVk6er+A3dy/qVzPDK5WWIVpGAx2LCOdKaxmf2guzyIv416e7effbw5c8j8jQoaahiQf//DGv/vJmUuMi+jucvkc5G4w7wXoBe8tHAEjUd7g9zG74BixnhfHKWX0a4kBm/6kinnxjvegnIuIxBqOZX7+6hvuXzeDBFbP+n72zDozi2v74Z9ay2bg7CYQgAYI7FCjFpViFUqXtayl176u8yqu791d9FSilpVDc3SkOSfAQIe7JJqvz+2MgkMY2m93sJuyHP0hm7tx7drM7c++553yPwytiXS3YZDYqF+Q822kOLxx7jxJDGWuytrAmawsy4bI3+aOT3wOgM+kxipfLUQW5+fNIh7ttYYZNiQ8I5oNrxzN33VJMYtMWtsW6So7kZnEkN8ui9geyL3Ag+0KTxmyIroEhfHrdRKvKpoVperMr5wOytIcIVHdCKaspQtYzYHa9fRToakZRhLvbsLRcHahkNT/yRtFEQaWkdZNTsbvG+auxooylpOUU8ehHi0nNqunocuGiIVbuTORUWi4fPDwFgNAA20TXtSaMRjPZWUWEhfshk9luZtRa9UWu5ERqTpMdIy6niIu6KCjR8sC7f/Ddv292qN5IXYxb9COrpt9hk74EzQzEsk9BLEUs+a90UNQiaO64LK5aDROi9jfE0jcvdqBG0NxoE1taGv9bsZcv/9xR5bB14cJSRBG+XbabU+m5/Pe+Cahdm0h2x2bvcJh7CG8lPMfnp3/keLGUJnFlKdZyo7bGNQm+nXk47i58lM45GR7bNo6PR07k0Y0rMLai9IC2Pn78OH46HkrrRE6PFfyKlyIMnamYjPI9tbZpyDFSdrHE85V4Kd2tsqcxlBpqjusmUxLpOYa00uVEeo6p93pPZVvkQuNCs02igTLDuUZd0xI4eDKDpz77i+Iy1w6IC+s5lZbLnf+dD8CHj0yhc0zT0vRaG88+MZ9DB88zcHAcr71ZfWFx/bj3rO5XvAom6U2tTvPJwq38vPpvG1njojVSUKLlwfcX8d2/bybAp2aqriM5VWhDYXnBE8H7P4jFTwJSCp5Y+i5i+TcIqoGgiAHBQ6o8YzyPqN8N5svfP8HrSZBdBZE1V2Aym3nrpw0s2XrU0aa4aOFsOXiGB979nY8enYq3h9rR5rRqbOp6CnLz5+Uuj5FceoYdeX9zsvQs+bpCtKZK1DJpEe6n8qWTdyyDA/sQ71176sSu1J5NsmNgm4NNuv5KJsZ2xE0u56ENy6k0Ghu+wMnpHBDE/8ZNJ8Dd+lJzU2N+brIdbnIlWmP1Hctyo/13MAv0NUsZ+6k86Rn0DD2DXoEGYmgGhn2BRtG4HUitMYN1qRMadY0zs2pXEgCv/bAWg7F1ahS4aF7yi6XKTfe9vZD/3jeea3o4vkqZs5B4XKoCsX9fTefq1RD10RRONqE6zf8t3ulyiriwiIzcYh7+8E++fuYmPNztV1Vvb2Y6SrmMnsFS5cMNqXWnr5rMZptv6Anuk0EsRix549IoYC5CrFxV31UIng8iaG6vs0ViWjbxUa3LIa69mAax62iKo01x0Uo4eiaTe95YwKdPTCfE3zkDCloDdonJ6eQVSycv6ye2Hqra9EYEZIKaCsMZKo3pqOTBqBURAFQaL6A3ZaNRtifQY5zV49bFqJj2LJ4yi/vWLiG1pNjm/TcXQyKi+Wr09Xiq7PfgtpQAlVcNx0hOZZHdxz1UmFLjWKTm0i5Gw2HqbvLGh8sqBM9GX+OsfLtsN/+3eKejzXDRSqnQGXjq06U8NnM4N1/XNAd5a2HEyHjWrTnKiJHxdbaJahOAqpEhtnq9kbTU/Kaa59ScTs/FLIrIGpmcvXTbMb5dVjOt0oWLujiZmsuL36zk/Yem2E0L4LFNKwDYcct9ANy9+k/7DFQPguY2BJVULEEs+wpRt1GKEqmBAsFtCILH/aDqVW+fM9+bT2xoAJP7xTOxb2cCvZ0r8qax5BWX8+iHizmR6hJZdWFbzmUWMPv1BXz2xDTahgc42pxWiVMmKyWEzq/1eFHlThJz5tA15H/4uQ/5x7ndJOc8iK96gF1s6hwQxLJpt/HvretYcfaEXcawBwqZjAd7Se/Jgz0HoJDZpuJKevlu8nUnMJr1tZ7vHXhvvdfHeASTpq0e5nmg8CyTIvrZxL7ayKjIJ6U8u8bxzt41RYL/iUyQRFvlQuPTfZSy1uEY+XjhVn5x7aC6sDNmUeT9+ZsoLNEyZ9pgR5vjcJ56bhJPPjup3sXWW+/NJCTUp1H9ZmUWcetNnzfROuemUm8kLbvI4sohe46fB+CNH9fb0ywXrZRth87y9V87uW+KfURGN9x4dzUxdwE4PvtR5LXcHIxmM11++LjGcZug6CSN7/sRgmgAYxKiKRvEMhDcEWSBoOwCFs6XFj59K0v3JvLjpv18vHw7gzpFM7lfPMO7xuKmdMplSp1k5pdw/9u/cyGv5W6iunBucgpLue9tqSrWVSH83My0qDtOSuH7BHtMqeEUAfBVDyDYcyrnCt+hR9giu4zv46bm81GTmJ7ahRe3ryej1PJyvo4gzi+A94aPpXtw01X5r+Rwwc8cyPsGP7dYCnVn8HdrT6nhAmbRSEffSRb10dM/lm25idWObcs5TrGhHJ9aSuragu/OrKv1+IDAjvVep1GE4Sa3/uYjCHLkghpTrbsqzo8owju/bOCPTYcdbYqLq4jvl+9BZzDy6E3DHG2Kw2loB9rHt/GpkRqPmhW6WiMnU3MscoycTs/jmS+WAbhKjruwmu+W7aZTdAjDeto+HVCtqD5l93ZTo1HUrnnmJq/Z3i4ISlAm0EjptWp0jAjiqanDePz6oWxLPMeyvUm88Msa3JQKxvSS5meT+8XTPca2c1lbk55TxJx3fycrv2bKtgsXtqSwtIIH3v2Dr56+wRU5YmNsEz7QTJTrk1Erouo8r1KEUq5Psrsd17Zpx4YbZ/PSoBGEeHgS4uFcEQFBGg/euGY0q2+40+ZOEYCTxUsZEvosU6J/QCX35Pro75kZu4woz0F4KcPxUoY32MeI4K41wpsrTHq+OFVfrqr1bMk5xtrMQzWOh7n70803ut5rR7VZxTURP3NNhPXaKooWGjViNou88t1ql1PEhUOYt2Y/b/20nqtAJ9RqVCoFanXjbyVTOQAAIABJREFUVyUeV4tjxAIB1pLySh7/eAnlFXrKK2qPgnThwhJEEV79fg05hfZfHB++46F6z9/TrY/dbbAlcpmM4V1jeX/2RL6eO52oQF/+2HGEP3Yc4fYPFzD1zZ9Ytd/5IrbTsgtJyy7kX28vdDlFXDQbBSVa7n/nd85lFjjalFZFi4oYUci8KNHtB+6p9XxJ5T7ksuYRpFErFMzu1ptb43sA8MfJ4/yWfJTDOZnNMn5tdAoI4rb4HkzrEI97HbsItkBrzCPEPQEAARkmUYdccKNXwD2sTn8UgHjfG+rtI1jty7DgrmzKrq7WvTxjH6FqP+5qN9Jm9m7OOcrLRxdUC0G9xMzooQhWFS1uHGOi19LSVndmUeSlb1axZk+yo01xcRWzaPMRKvVGXrp7TKO1Ilo7IaE++Ptb53SVy2W4XXSo6CoNtjTLqWhIgFUU4eVvV5OZ79wRoC5aDiXllfznm9V88ZQ0D3LUbevJvkMdM7CVaHUGVh1I5o8dR0nOyGF411gemyy9Bo2bklUHTvCfX9eSmlvIfWPtkzbfWFIyC5jzzu+ApC3iwkVzUlCiZc47v/PNszcSFWJZyqiL+rnSMWL1rXve+cUATAwfiY/Su1HXJpec5kx5Km09ouqsUnOJAM0YMkvncTLvWcK8ZkrRI4IMnSGNzNL55GvXE+Z1i7UvwypUcjkAt3RO4JbOCZwpKuCvU0lsSTvH0bxsu9ctj/b2ZWR0LBNiO9I7pOFIDVuglvtRYczHWxmJpzKUvMoThLgnoJRpqDQVWtzPfe3HsiM3Cb25erWfb8+s5Vjxeea0H0d7L+sjXlLKs/nh7AbWZ9Ue7RDtEcT1kf2t7r8xCMia8A1zDG/+tN7lFHHhFKzYmYhCLuP5O0c7bJHhjMxb+GCTrvfQSFEjrdsxUr8A4k+r9rHt8NlmssbF1cLfyWnMWyNpct06tmVFbjQ3JzJy+WPnUVbsS8JNpWDagK58dM9kQnyrO327RofSOzaCV39b7xSOkcy8Eh549w+XQ8SFQ8kvLuehD/7k++dnAuDvbX3VURc2ihhZkrEWgKFB/RvtGDlRepZfzi+mj39Cg46Rtn5PoTWcJLvsD7LL/qhx3lvdhxi/pxo1vq2J9fXn8b6DebzvYIp0ley+kMbxvGyS8nNJKsgls6zUKmeJh1JFe19/ALoGhZAQFErvkHDa+zV/blmopgep5TsJce9OG4/BbM9+m86+U8ko34uvqq3F/URpAnmww0Q+SF5S49zuvBPszjtBV59oBgZ2pJNPJBHutb9WESgzVlJi0JJSnkNicRr78k9xrPh8nWMrZXJe6nozCkFusb1XE58s3MqSLUcbbujCRTPx17ZjeLi78djNLs0RW7Hgz4cBEFtYNFtjyCsup7C0Aj+vmkKQh05l8OWfOxxglYurgUufrWt6xNLGQgFgW3LTsgX8NunmZh+3VvQHEJF01gRVdXHaG9/5hYSYMJ6/8VpG9+yAUl73vKxDRBA6g7HO881FQYmWue8vIreozNGmuHBBRm4xj34kBSn83zM34u5mv6yB1k6L0hhx4cKFCxcuXLhw4cKFCxcuXLiwJQ7XGPFTSSUG07QXGmwrl3mSEDqPfO1GCiu2oTNeAETcFOH4uQ8hQHMdzuTr8XVTM7ZtHGPbXo6EMYkiOdoycsolL3N+ZQUVRgM6owm92YSApF+ilivQKJUEaTyJ8PTCS+U8Qnk9/WejlEmhWl38bqZAd5p9uV/irQxnaOi/G9XX9KiBZFTkA/Db+W01zh8rPl9v5AfAvXs+q1U/pDYuaRT8u8uNdLKgTO/VyHfL9vCzqyyvCydk/tr9eLir+Nf1Ax1mw/u7tjO5Q2fiAmqPYNuVnkqeVsukDp2a2bLGI5Ndyktq3flJJ1Nz6N+lush2WYWO579a6apA48Ju6I0mAN76ZQNfPDmj2cffn53R7GPWhbnoATBLIpFC6Mlq5xY8NYvOkcEW9RPgpeGL+6fa3L7GUF6h55EP/yQt2/LUcRcu7E1SSjYAz325nPcfvh65zHnWwy0JhztG3OVqAEoMloajyQjQXHfRCdLykAsCYR5ehHk0j0isPfBWXXYoKGXuXBv+epP6e7jDRKlfhTvfnV2PWWzcRNVSp4hSpuD5LpIY2qjQHo0z8iph8ZYjfLXYFVpeFyH+XoQH+hDi70Wovxch/l74XgzR99K44e2hxkvjhptSgUIhRyGXoVTIMYsiRqMJo8mM0WSiUieFApdoKykt11GiraSwREt2QSlZBaXkFJaRnlNEQYnWkS/XKfnmr114qFXMGtPbIeN/vm8P8UHBdTpGDmZmMv/YkRbhGLlaOJmWW8Mx8uGCLc1SOcQRCAKE+nsTEeRDsL8XwX6SVkOIvxe+nu7136vMZir1xqp0Bd3Fn3V6I+UVerILSqvuU9mFF3/OK6lyArioyb7EVFbvTmLsgM5N6ycr3eK2JrOI0ZmcfmLd3zVLnSIA7iolPdtF2MIiq9AbTTzx6V8kn69fu+hqQyYTCPH3IjLIF4DwQG8CfDwI8PEg0NcDL40bnu5uaNQqNGolSoUcuUyGQi5DJggYTdJn9dIcqUJnoLxSqhJWqtWRX1xOXnE5+cXlZOaVkJZTRGaeJJjtcm5XZ8eRc7z7y0aevb1lrpMdjcMdI6aLi2CduXEl8gymAgzmAlTyIBQyH3uY5qKZubPdSPoHduS/xxaSUp5t075jPEJ4qetNdPR23APV2dmXmMrbP290tBlOgUIuIy4qiG6xYXSKDqFtuD/twgPQqFXWd2pFzmdJeSVnL+STcqGAxJRsjp2Vql6dycjDbG69uhAN8fHCLYT4S87l6/p2cLA11fFUqcjVusT4nIl/VqbZffw8S7cdc5A1tkWtUtApOoQu7UKr7lXRof6oVdZP7xp7nzOazJxOzyM5JZvEi7uWSSlZnMnIx+BymACSI+6aHrFNeobcsPRXG1rUjIh6EOsWeP5sxU7uG9u/hrZIXkk5O5OliOHJ/eLtaqKlvPrdGvYnpznaDIfi7aGma7swOrQJIi4yiLg2QUQF+6KQWx+hYE1M/KU5UFpOEafScjmZlktySjZHz2RSVqGz2pbWwKLNR+gUHcKUYd0cbUqLw+GOkdNlKQB4yGsKo9VGceU+zhS8Srk+CYD2Aa8S5nULJrOWs4X/JdhjKj7qvvYy1wWwOOW2BttMjfnZqr47e0fyvwEPs/LCfhan7+ZUacMpVvUR5u7HLdHDmBzZr0lCq5WmPADU8sB625UZUsjSbsVkrsBLFQtAqGYoMsF5UqFq43xWIc98seyq9LzLBIFOMSEM6hoDQL8u0cTHhODWhIWFrfD2UNMjLoIecRHVHnAVOgPHz2Wx5/h5dh9L4URqTkurBt0kRBH+8+1qAEIDvOjazvrqVbYmvbQET2UTHGgubM7JtMu7u1qdgTf+t86B1liPSiE9w7p3iKB/fDT94tvQoU2Qw0OmFXIZnaKD6RQdXO0+pTcY2ZuUypaDZ9h+6OxVXb2joETLz6v+5r6pgxpuXA87brnPorLlRrOZob9+3aSxbIZYf0T4N2v3MPu6vjUcI1qdgU+XSxGszuAY+X75nquyUp+3h5q+ndswoEs03ePCiQkLcIrqcJdSQaND/YgO9avaJDGLImfS8zhwIp2dR1PYfyINnd7xgr3NzTvzNhIbGUi3WOeZH7UEHDbzN4kmducfZFXmJgDaekQ1eE2p7jBHs29HJqjwcx9CYcX2qnNymYYyXSImc5nLMWJnYrxGVPvdYNZSqDtLTuVRBgY/0eT+lTIF10f25/rI/hwvTmVX3gmOF6eSVJJGqaGi3mvlgoy2niH08G3HkODO9PZrb9Ekoj7KDOfYmDYdgGDNILoFPIOHsubn9UzxPI7nv49IdeeCh7INA0M/w0PZpkl22IPiMkkl/tGPFlOqvXo87HKZjH5d2jC6XyeGdm+Hj6fa0SY1Cnc3JX06RdGnUxRzpw+hsLSCbYfOsG7vCfYlpV0VDi79xVD/Jz75i/+9eAthAY2riGYpq0+fIq2kuNqxDefOkF5SUqPthdISfj12hMFR0TXONRdGo5nTp7I4eyaH4iItlZV63N1V+Pp60K59MLHtQ5A3YWevJXI+s5B9SanIBIHlO46TmV/zb+esaNQqrunRjpF9OjDwovPWGZy2lqBSKhiS0I4hCe0Qb4fj5zLZeugsy7cfvyqrecxbu58Z13YnwMfDquu9VG5EeFp+n3OTN/ZzYgRTOsijABtW7GvAMVLnZaJIsbbSdnY0gc0HTl81acZhAd5c2yeOa3tL+ohd24VdoUfl/MgEgbioIOKigrjpup7o9JKDdu2eE2w9dAZtZeMyFFoqBqOJpz9bys8v30qglfecqxFBvFynr7ZPfbU9yPXZ21mQuqxGo2KDNMnwUnggs3BXvtRYVk1L4pEOsxkSWL9D41j23WgNp+gZthilPIBtKe2rIkYAzha8Qb52LX0jN1tkgwvbcqRgHoW60wAMC/uPzfsXESnUl1NqqKDMWEGZ8WLpN0AtVxHg5kWwmy9KmW1L8J4s+pakgs+ksQQ5Y9qsw03uX61NXsVedmTeB3XonXgq2zIi8ndkgvNMaE1mMw+8K5W9PnDC8tzllkxcVBDThicwqm/HFucMsZSisgrW7zvJn5uPcCott+ELWgGxEYF89++b8XC3faTG94f2M+/IYQDOFTUsttfW149vJk2hnZ9/g21thbZcxy8/SRsFa1Yeobi4bm0aPz8Pxk3swcxbB+Fuo/er7+wPbNKPCwlBgP7x0UwdnsCQ7u2qIkVaC0aTmQ1/n+S39Qc5eibT0eY0K9OGJ/Cclbn/ZXo9nirLv7P/2bGBVwaPtLi9WHA7on43gtu1CH5fVTtnzm6KppMZxMvRQrLQk1ToDew6kQrAY98u5e07xqNSXp4fmUxmlu9LIrNQWl8sfPrWJozfNE6l5XLPGwvQ6upOB2rpaNQqRvfvyOQhXVt1hIHeYGTTAWmdsmjTEQ6ebP1z354dIvjq6RtblHOrGfjnm1G1eGuUY2R3/kG+OvML5UbbCgIODx7A3PZ3NNhuV2pPwr3vINr3UYAajpGMku9JKXyPwdGJNrXPhWUU68+zNPUeAG5r3zJDlWtjV9ZccrTSTkGAuhdDwr+v0WZz+o0U608iExR09n+YIHVf0sukUP/TxT8C0DPoVdp4TW4+wxvgk4Vbr4rqM3KZjFH9OjBjRA+6x4U72pxm5eiZTBZtkhb1a/YkVwmctUaGJLTjg0em2DXEN72khBE/fccj/QcyIKJ61JgggJ/anWhfP+TNGGd8PiWPZ56YT15u44REQ0J9ePt96dkZGdU0J47LMWIbPN3dmD4igenDuxMWaJ8IKGcjKSWbX9ZIz6F1e0+0+pRAhVzGkrfvrtJIcibM2d1A1IHghizkaPVzWbbTcpKFnqREW8lbizax+0Qq+aU11xSCAFGBvrx2yxgAerRzzLO7pLySW1/5pUros7XRNjyAW0b3Ykz/TrhboYPW0jl3IZ95a/azcldSq9ZDum/qIO6ZNMDRZjgTdTpGGrV9PSCgJ/0DenCmTBJDOlKUxKGiRJJKJO9bgJsfCgt2xKUdfjfC3UMYHNiXfv7dLRrfLOqRC3WHAxnNZQiCK7fbUZQZc5C1wve/TH+u6udA9z41zudU7KJYL5Wfi/O9h/Y+twPg4yYp0BfpE8mr2Edm+UancYxsO3y2ajLaGlFe3GGdMDieuyb0Izzw6hRo7hYbVrX7M2faYH5cuY+/th2rSkNpTWw/cpb/rdjDXRP7222MSG9v2vv5E+vnT59wxws5l5frePrx+eTnXXaKuLur6Ns/lg4dQ/EP8ESlUqDTGcnLLeHUySz27T2LrtJAdlYxTz02D4DvfvwXGg/n1kFqzQT4eDBzVC9mjOhul6gnZ6ZzTAiv3zcBgJuv68X78zdx/FyWg62yH0aTmV/W7OeJmcMdbUoNBPUExIq/ENQT6m6kaAc09jOqB+PZake8NWreuG0cZlFk8DOfs+o/9+B+RYrYpYoljua1H9a2SqdI97hw7pzQj8Hd2jmFXoijaBsewAt3jeZfUwby86q/WbT5SKt0kHz71276x0e36mggW9HouH4BgfaeMQC094xhSsQYbtvzKHqzgX93fpA2Gvt5dTXKWIp1+4jk3lrOihRWbMZT1cVu47uQOJhfM2JCby7lTMlaIj1an0dSZyqo+tlT2bbG+fMliwBQyDTE+tQM9wzVDCevYh8l+hP2M7IRZOWX8vK3q1vlzpwgwLiB8cydPhiAYD/n25VzFCH+Xjx967XcPak/X/+1iyVbj7a6yjZfLdlJt/bh9OnUsGaVtUzpFE+wh3Pk6/6+YHeVU+Ta66Rn30OPjsHLu24x8+JiLZ9+uIbNGxPJzZEm/H8s3MPtd11jf4NdVHGpOsnt4/oya0zvJlWRaS10iw3jhxduYdWuRD5btJ3cwtapQ7JkyxHuntQfX0/Lig7Ux+a0cxzLy6bSWHuax5N9h1rcl+DzFoLPm9QeQC4h8/sO5I10CpvSMedeW3t/gkDHiGDclHLclM71HViw/iCbL6ZdtBY6tglmzrTBDE6oOZe9mgn28+KJW0Zw86hefL5oO+v2Osd83VaYzGZe/Hol816+za7O9wde+41T53NZ9+2DdhvD3jT5LiQTZLTRRFRVl7EnYV63cCr/Bc4VvEmo10wARNGE1nCK1KLPKdUdoXPwZ3a342onpXRTjWNKmQdx3uPpEXBn8xtkZ8xcnnAoZNUXRHpzMVnaLQBEeIxFKfOscb1GITkLr3SwOAqjycxzXy6npNw5BM1sSfe4cJ6YOYLOMSGONsWpCfDx4Lnbr+PGkT34+Let7DqW4miTbIbZLPL8VyuY98ptdhMbu6+384h779gmRap17BTOcy9cD4DQQB6xj4+G51+aQlZmEclJUtWvbVtOuBwjzYQgwNRhCdw3RapO4u+tcbBFzoUgwPhB8Qzv1Z7Xf1zH2j2ta4ECUKk38tv6g1WfAWv54tBu3t+3nY7+QZwokPSkOgUEkVpSjNFsZmanBCt6bSB8QGZF2p1Qc150Jf975MbG92lnks/n8MnCrY42wyZcusfMnT6ESUO6XtURIg0REeTDG/dPYPrwBN78aT3nsxrWFWspZOQW8/6vm3hp9hhHm+LU2MQ9G+MR2SyOkVCvmynXJ5Ne8h3pJd8BcKbglarzkT73EqgZa3c7rnasLcXbUlEIHhhEaWfVYK4eUpleugKzKDlO2nhdX+v1lwRXL7VzJN/8tYtjZ1uX2J1GreLhG69h2rAE1wO/EcRGBPLJ49NYt/cE787bSGFp/RWfWgoFJVr+/eXyq0JsLCuzCICx4xMadIhciSATGDuhe5VjJPNC65n8OTPtIgJ4/o5RJLS/urSOrEGjVvH6fRPo3TGK93/d3OrS/xZvOcrdkwY0KV3k16QjvD1sLDM6dKXHj58CsGLaHehNJh7ftIIob19bmSshuIFgRZSLrGVFbmor9fz7y+UtPqVCEGD6iO7MnT4EkDSMXFhG705RzH/1dr5dupsfV+zF3EpCrJdtP864AZ3pG+98VTIdjMBFnRGbOEY6eLXjQOExFBZWpGkKsQEvE+Qxkdzy5VQYUxBFM+7KGII9JuOtrqn/4MJFU/FQRlKkkwR9i3VJRHlOBEDEzNmSXwHwUrXDX127Vo7BLIUDO1p/JfFcFj+u3OdQG2zNwK4xPH/nKKcUsmspjOrXkb7xbXh//iZW7052tDk24eDJDP63ci+z7aA3IgKLEo+xMPEYacXF6E21T573/+sBm4/9Ty45AgODGi/UGRBw+TsjuDyKdkUmCNw5oR/3TB5QpX/kwjKmDU+gW2wYz365nNRWtHubX1zO5gOnua6v9aKm2doy+oRKaS0yQXKwVBqNqBUKHu8zhFkrF3JX1142sRd5BMgCrb1YcqiItTvfz2UXEOzriYebNEfKL9WyfF8SbYJ8GdEt1soxrefDBVtIyylq9nFtSVigNy/eNZq+nV0LYGtRKeQ8MG0wA7pE8+LXqwDIKWycyLkz8vqP6/jttTtaTNn35sYm78qI4IGMCB5oi64swlvdx+UEcSCLUm5p9DXTY+bbwZLmIci9X5VjJLV0KZGe4/FStSep4FPKDWkAtWqLXKLMIIkVu8n97G9sHeiNJl7+djUmc+uoSiKXyZgzbTC3j+vrihKxAb6e7rz2r/EM6BrD2z9voKIVlCX85q9dDEloR4c2QTbtd/7Rw7y4aT3uCiWx/v64yR03uQiL8OPMqWyKixpfKa6w8HL5zPBIx92bWjtBfp68du84ettR96a1ExcVxA/Pz+TB9xeRlJLtaHNsxp+bjzTJMRKg1pCjLSfG249IL8k5ejQvi76hkXioVORX2K6CpCyoZgp1oxA863SMvLVoE33aR3Lv6P7oDEbu/Og3dEYjxdpKHp4oRTvMGtazaeNbwN5EqXzwkq1HG2jp3FzXtwMv3jW6SsfIRdPo1TGS+a/cBsCzXyzj7+Q0B1vUNDJyi/lqyU4eudH26bOtYZPF8ZLPLly4cOHChQsXLly4cOHChQsXDsIVR+Oi0ST438bunA8Jde+Br1tb5Cgo0qdwQbufeL8ZAMgFJQ1l5O3ITaKjdwSBbo0PA29Oor2mc6b4FwAM5lK2ZMxCQIaIFH3hqYwmynNSndcXVh4BwEPpuJDGL//cwblMx4u/2oIgX0/emDOBHnGOL5fa2pgwKJ74tqE8+8UyzmbkO9qcJmE0mfnPt6v46aVZNk1f+PnIIWL9/Pltxs34uze9qkRTuGZYZ86cymbP7tOMnWBZ2ftL7Nx+surnYcM729o0F0Df+Da8ef9EfDzVjjalxePtoeaLp2bwyIeLOXL6gqPNsQn7klJJyykiKtg6LZD+YVFsPH+GfqGRjIyWUk6e3bqG2+J7si09hQ5+1qa+2B5ZcN1CpsnpuTwwXhKiXfF3MpUGI0tfuJNtief4YuUuwP4RI1qdgf/+sNauY9gbhVzGozcN46br7B9dc7Vx6R7+2ZPTeW/+Jv7YeNjBFjWN+Wv3M25AZ6siassr9Hy5YBsAm/aepEyrp32bQObcNLTW9JztB86walsiyWelaL/cwjLUbko6tQ1h9rQB9OgUCUCZVsekuf9H7/go3ntqaq1jb9l3imc/XMqjt4/gprE2ShP8By3KMZJS+AHBnpPQKONqPV9UuQuDKY8gj7oXqS6azgXtPnoH3ku87w3Vjp8oXkqW9iAAw8L+U28fxQYtzx7+CVEU6eAtCdENCuzE0KAudPR2rgWvhzKKbgHPAnAk7w1EzFVOEaXMk17BryMTlDWuM5qlMNb8yv0ABKgd87A6eiaT+Wv2O2RsW9OxTTAfPjqFIN/6Ve5dWE/bMH9+eH4m//5qBQA7jpxzsEXWczo9j68W7+ShGywvWdkQacXFzO3b3+FOEYDpN/Zj7arDbN+azIZ1xwAYOaprg9ctXbyf3TtPER4hpdBMu6GfXe28GpkxojtPzhqBXOYKzLUVnu5ufPrEdB7/eAn7W3g4+yXW7E7mnskDrLr2kd6D8FRK6RL3dJPSy5Pyc3lr7xbaePny7vBxNrOz6dTtnNbq9AR4SZVTluw+xg2DE3BXKYmPCuFCQUmd19mST37bQmZ+84xlD7w91Lwzd5IrZc/OyGUynrl1JEG+nnz55w5Hm2M1ZrPIBws289XTNzTc+MrrRJEn313MoeR0AK7p056EDhFk5hbzzAd/4etVc140f8XfFJVUcE3f9gCEBniRnV/K0k1HefLdxcx7505CArzw1LgxZnBnlm06SmZuCWG1aKet2HochVzGmMH228xpUY6RtOIv8FTF1+kYKdUdIrP0V5djxM6cL9tKD/87ahwPde/BnpxPLOpjT94JzKLkXDhRklH1f2ZFIS92vcl2xtqIGG8pEsbHrSNppSswmIvxUrYj2ntGndoh2VrJoyqXqZHjTqTnhGaz9xJms8ibP61vFYraQxLa8fqcCWjcajqhXNgWjVrFBw9PAeC9+Zv4feMhB1tkPb+s/pvhvdrTLTbMJv15qJQYzM1XrSAjo6bgpADIZAIKhZyXXpvOf19ezJuv/QXAquWHGDy0IzHtgvD11aBUKtDrjRQWlnPmdDbbNieTlJhBeIQf73w4CwC12vWdshWCAI/fPJybR9lnN+tqR+Om5ONHpzLn3d85eqblV1hbvTvJasdIW5/Lcw+Piw6Sr0bVXh3PmQn39+ZMZj7F5ZUcS83mnbukuVJ5pR5FMzgW9yen8eeWI3Yfx15EBPnw8WPTiA51aUU1F7Mn9sdbo+adeRtoqdPr/clpbD5wGoDhvdpbdM32A2c4lJzOxGHSBszz910u/XtNn/Y88uYfeGqqVz96/6lpuNcyx+gcG8pLn65g79EUJg3vBsANY3ry18YjLNlwmDk3V9/QKizRsvPQOYb0iq3VAWMrWpRjpCHkgid6U66jzWj1KAQ12RXH8FFFVzueU3kMhcyycmCHi2rfhR4X3rvJ9tkTP7du+Ll1s6hthOeYav87gt83HuJUWsv/Towd0JlX7hnb6suvOhOX3uunb72WAB8PvlrcMndHzKLkHPzlP7fa5PMzJjaONWdOM6dPf1Ry+1cYuWPmF41qf+jgeQ4dPN9gu7zcUt55fSkAXROimH3vcGvMc3EFMpnAi3eNYeLgeEeb0qpxUyl4e+4kbn9lHgB5xeUNXOG8nM8qJPl8Dp2igx1tisO4eWgPnvxhOYIgMGNQN0J9pYpZSWk5RAb62HVsk9nM279sbLGL27Zh/nz+1AxXFK0DmHFtd4xmM+/Pb6IwsQP5eKGU4jY4oa1FKcd7DqcAMPW6mqm7/bpFE+jnSeU/xPtrc4oAxLcLBSAr93KkVmxUID06RbJ081HumTGomk2rtiViMpmZcE2XBu1sCjZzjBTqi/FTNXwDu1CRzf7Co+hMOiI14fT264pqcusnAAAgAElEQVRSZpvdKp0xHYXgYfX1f56UKo90DQp2qtxMZ6Oz7zR25bxHdsUh/N3iAIEC3WnOlq6lq99Mi/o4U5ZV45hG4UYPv7Y2tvbqpaBEy/8t2eloM5rEhEHSAuOlu8cgawVq1y2Vuyf1R6WU88nCuvPEnZlTabksWH+AW0Y33fH69OCh3Prn79z4xwLu6N6TGF8/PJQ1n2EdApz7GaLXGzlyWKrCcORwqssx0kTkMhmv3z+ekX2srzLiwnKCfD1558HJANz39kIMxuaL4rI16/aesMoxMvr3Hxpss/aGu6wxqSam8yCPbridFcy8pgdx4YFU6AwMjo+pOu7prmLuRe0Re7FwwyHOXWiZelpxUUF8/uQM/Oy4e+6ifm6+rifaSn2LTatJv1iW+rcNh7h1TMPzo+x8qVxxeFDt6/3QQG9S/qFPl5ZVyKJ1hzlyUsoOyM0vpbxCj85gBKgR0X7DmJ48//EyNu45WS1lZsXW4/h5axjUw77rRJs4RjIqsnjs4Kv09OvC7LY3EqKuKeayInMjAD+e+wPxClnOMHUwz8XPJUxd86GQp11NpSG92rH8ig1UGtNrtNWZLpBVugBf9WCrXoPeZOLF7esAKDcY6BUSzszOCUyI7YhG0XLDjLeknWP3hYZzcROCQhnXzrIJXc+Au/BUhpJUtJjzZVK6iLcqgoHBjxPnY1m6yAVtTSHQrj7RKAT778BeLXz6+1ZKtTpHm2E1EwbF89LdUrSNyynieG4b2weZIPDRb1scbYpV/N+SXYzq25Egv6btrA3/8TsKK6Syk0+sXVVnu7MPP9GkcS4xbkIPm/Tjwj5cujW9fM9Yl1OkmbmUHvf0rGt5/cd1DrbGerYdOmOVDtL4WuZs5QYDyQW5HMi+wKuDr7OFeQCYc0eBsheC+1QE9UXtEpnthPP7tI+scey67rWnzduKghItXy/ZZdcx7EVUiB+fPTHd5RRxAmZP7E9GbjFLtx1ztClW878Ve5g2rFuDJZ7Fi04MwcIMt2OnM3no9d/x8nDjhjGSzmL7qCC8PdUUlmh56r0lNa4Z1qc9wf5e/LnuMGMGdybpomjr2bQ8Zo7vjVxu3/S6S46RJq069uQfQkTkcFEianlN9fVjxSf48dwfANWcIgCZlTm8nfQl7/d4Afk/FsU6YyZZZb8BUGGQUi9yyhbXaYe7si3t/J+z6jVsTU+h3HA5/OdA9gUOZF/glZ0bmdy+MzM7JdAtKMSqvh2JgMCXh/Y22C7Uw5MxbeMsXIAKxHmPJ857vNV2lRpr1rOP9Qy1uj8X1Tl6JpMVOxMdbYbVDOrWlhdnj3Y5RJyMWWN6U1iq5ceV+xxtSqPRVup5/9fNvPXAxCb1c0vXBBtZZBlPPNP82kQuLOfpWSMBGDugk4MtuXqZMqwbexLPs37fyYYbOyHnMgvIyC0moo5d2Lp4tHfdG4FfHtrD1vRzTO9gw7BzwwFEwwHE0v8CILiNBPepCG5DqE9c1Vn57I9tlFW0rM2jYD8pzejzJ6fj761xsDUuLvHsbSNJyy7i4MmaG/ctgeKySn5bf5C7Jvavt11IoOQMvZAjpb/4eFZ3zGX/Q8B4wcr9VOoMfP3yTOKiqwdNHEyq/b2Sy2VMGZnA17/v4Gx6Pqu3X17LTBjWsLh8U7nkGBFpgnMkqUQSb+ng1Q4fpVeN8z+mXI4SkQtyZkVPoYtPB3bk/s3SC+vIqMhiW+5ehgcPrHZdhPddRHhLYYCVxnT+zhhJG5+H8VX/4w8nCChlfqiV0QhW3pxXna39gVqm1zM/8TDzEw8THxDMzM4JTI2Lx1NVv1fNWRgU0QZfN8lZVaSrrLNdVnkZ29JTGBbVPKkstYmB+qlcOZK24rM/trXYnNn4tqG89cBEVzUHJ+XBGUPJL9ayfMdxR5vSaDb8fZJ9iVL6SN9468pnPzFwiC1NctGCuWtif2Zc27gyyS7swxO3jGDXsRTKK/SONsUqth8+a9Myq6Nj4vjs4G6b9Se4XYOo2wGYQJScCWLlSqhciSgLQnCfhOA+DRTWRU1tT0whKT0bnaH2lKgHJ9g2pSYpJbvFPcPc3ZR89Kgkih4WYLtoHRdNR6mQ89YDE5n50k8UlGgdbY5V/LJmPzdd17PeqJH+3aJZvP4wi9dL5Yo7/2t01bn9iWnkFpRVE181mqQiG8EBNdd3y7fUHWEzZWQCPyzZzZodSWzcI63PO7UNITbK/inKNkulAejiXfOGeLgoiZTyy16haZFjmRQuhfe182jD2fLzHCs+yZ6CQzUcI1eiVkSiUbZHo4zFW93HFmZXYTSb2XD+TIPtEvNzeHH7ehKCQugebJsKB/ZGIZMxpq0Ujvhb8tF62/5+4lizOUY0CjdKDNVvHkIrjg4oqDyESdQR5F6/N9YW7Dx6jgMnWqbXOsjXkw8fmYK7q/KMU/PCXaO4kFfcIj9nn/wu6aT89NKtNPWWU1BRQX6FlmAPD3zcakZLumi9XNMjljlTrUvddWF7An08mDt9CO/8stHRpljFjiPnbOoYuVBWYlNxaMHvWwRzPmLlSsQKqQIWhouVXMy5iOXfI5Z/D8r4i+k2E0EWYFHf363by2crdxIXFsipzDw6hAeRnl+M0WRi+kDLxO4bS0vbPBIEePXeccRF1ZQqcOEc+HtreOXecTz8waIW9dm6REl5JQvWH2R2PVEjQ/u0p3vHCJZtltaTxaUVdO8UQU5BGau3JdI2IoDcwrKq9oN6tGXLvlO88PFyxg2VNAO1lQa27T+NtkJfpyC+n7eGkf07sHzzUQqKpbXiHdf3s9VLrRebOEZKDJIYS4SmZirE+mxJg0ItlzxIE8NHVjvfx787x4pPcr684Ql2sMf1qBS2vykcy8uuN5riSqK9fVuMU+QSE9p1BBp2jKxNOU25QV9V9s2ehLn71XCMFOtbrrJ8Q+zNfgydqZDr29m37KkowueLttt1DHuhVMh5e+4kV3hoC0Auk/HmnInc/uo8sgtKHW1Oo0g+nwPAmj3JVqc/7M1I59Wtm0jMlfp6bcR1zOrWHa3BwGtbNzGtczx9w2vmzLtoHbQND+C1f41rsmPNhW2ZPqI7K3cmcexsyyvje+hUBkaTGUUj8uc/2l+74GOJTseS04kMt/VGlywAQXMbguY26XfTecSKpYgVy8CUIh0zJCIaEhFL3kJwG3Yx1eZaEOre7Fi06xgv3zyK6/t34ZrnvuS3p2ahN5p4/pfVRAbYvirN/uQ09l6MHGwp3D1pgMUlVZsLfaWBe0e8yVMfzaJr/1hHm+MUDOgSzcxRvZm/dr+jTbGKeWv2M3NUrzo3J2WCwHtPTeWLBdLafvPeU+w6co4O0cG88egk9iemsXD1gar2k0d0o7S8ksUbjvDWt5IOlI+XOyP6xXH/TUO4/5UFddpyw5herN6eVFWZZvSgznW2tSU2cYwYRUlZ1v0f+iJlxnL+LpAW44MDpSgPjbx6PlKQm+RRLjY0PLmO9PlXk22tjQPZFyxuO7l9y8sjHhQhhYy7K5RUGA11ttObTOzLyrD9w7QWOnpFcKIko9qxzMpCu4/rKAzmsoYb2YA1e5I5mdoyy/M+ccuIKjE9uyNWYs4bh8znHVD1bZ4xWxn+3hrefXAy97yxAH0LrAjx5Z87GNknzqISdVdyODuL25b8gUouZ0ibaLanXi6Nq1EqOZ6bQ5le73KMtFLcVArefmBigyJ1LpofmSDw9K3Xcvur8xxtSqOp0BlISslu1DNwZR0p4J4qFTM6dOXhXvat6II8GsHzIQTPh8BwWHKSVK4Ecz5gQtRtBN1GRJkPgnoigruUBoKyevpZbnEZPWMjAKnktc5gxE2pYO74Qdz3+SIAbhlmu2ialrZ51KtjJPdOrjui3taUFWtRKBWoNZYJcSqULU9fxp7MmTaYLQdPk5Fb7GhTGk1JeSUrdiTWmyLqqXHj6dlS5sel/y/RKz6Ke2dUv+/MmtiXWRNrn2f/9ObtdY5z6Rk7tLfkdPP2bJ6oXJs4RtRyNeVGLeXG6hEAW3P3VjlNRgTXfoO+VIXEYDbawhSraJxjpHk8VrZEcVGroWdIGDsz6veS77mQ3iyOkaHBXViaUV0Udn/BaUREhKZpATsdZlGPWazbIWWTMczSA+rrFlqed3iv9kwf3pyilhfjHOvZxQLAXAyCCgSX8nttdI4JYe6MIXy4oOVVqrmQV8wfmw4zc1SvRl338e6dBGk8+OvmWQS4a2j3yfvVzvePiGTNmVO2NNWFE/HEzOG0DbcsRcBF89M5JoSBXWPYdSzF0aY0mv0n0hrlGLFZKV5boOyOoOyO4P1vRN0u0K1BrNwI5lwwFyNq5yFqJYeVLLS6Q8fP05284nLaBPoS7u9NYlo2PdtF4OGmpKDMtnoN2w6d5eiZlhNR5OOp5r//Gl9nyoE9+OKlRQwd34OBY+pPY3JzV/HjrpeayaqWg1ql4Pk7RvHAe3842hSrWLD+ANNHdHd4ROT63clA8wiuXolL3dCFCxcuXLhw4cKFCxcuXLhwcdVik4iRUHUQZ8rOc7YslWuCJNEWs2hmVeYmACI1YXT0alfrtVqTVLZVJWu62KLWcIaDFyYxOLpxZUr3Wxgx0tbHjzi/lrtT1C80ssGIkb2Zac1iy4CADkRpAknT5lUdK9KXszf/FP0DrFM1d1YMZvtrp1wqU5iWU2T3sWxNgI8Hz985qnkHFdyRBW1qsJlY+hq4jUVQX9dg26uVmaN6s+PIuRaXsw3w/bI9TLmmW6PEfvdnXuDOHj0JcK9dCyfU04uc8tarl3Q1M7xXe6YOa95yzY3hyc2rWXY6mV4h4fw8YUZVtKilxPzfe3We6+AXyNob72y0TXX1aW1/lnDXxP4tMmLkQHI6d45vHoFB+yGXyve6DUHwfkVKsdH+jlixGKg95bJP+0i2Hj9Lr9gIhnVpxysL1nPTkO7sTD5PbKjt5tyiCF8url2XxVl5ata1BPk1X8VG0SxyaNtJho7v0Wxjtkb6xrdheK/2bD5w2tGmNJrzWYXsPHqOwQnNU4yjNsor9CzZcISYCH8Gdm9eO2ziGOnq05EzZefZnLuLIUH9aKMJ59fUv8iqlLQOJoRdW+e1FyqyAfBWNv2LbzSXYBYbV6otq7yMzDLLxAMHR0RbY5bT0C+s4Zz3I7nZ6ExG3OQ2+WjUiUyQ8XDHSTx18Idqx785vYa+/nHImjmGyywaqTBeQKOMRLBxIJWxGfRFfly1t+FGTsqLd43G19MZU1XMiLqdCG5jHW2IUyMI8PLdY7n5pZ8oKbdMxNpZKCqr4M/NR5g1prfF1+hNJjzqKddeptfZtBqEC+fAS+PGs7eNbLihgxCBxSePYxJFdl1IJa20mLY+fo3qI1jjQWFlJQaz7TSD7NFnQ/TsEEGPuAgOncpouLETcfRMJqKIxSHs1y78rtFjbLzx7kZfYxWGY4iVqxF1G8BYf9XH+8cORHPROX3biN6cuJDLh0u3ERngw2uzxtjMpB1Hz3IqreVosA3rGcuY/vXrGpaXVDCj63P8tPtlfvlgFdtXHkZEZMrsYdz+5HgAMs5Jr3neR6s5uvsMxfllBIT4MPaWgdw09/Kmz5PTP+FsYgYV5Tpevbf6Z+vmh0Zxx1MTqn6/odu/KS+pQBRFXv7hXvqP7FLDtvuve4vp913L4R2n2Ln2CEqlgt7DOzH3vzfg4XVZL+LXT9ay+leptHRBTjHGiyWbPbzdef2XOXTs0aYxb5vT8OhNw9h55BxAi9Nhm792f7M7RnR6I3+sPYQgwJodSRQUl/Pi/WObPaXHJqvfUSFDWH5hA+XGCp478hYCAuLFHP4w9xCGBw+o89pTpdKHJkwd3GQ7TFYsQM8WFVjcdkhky3aM9AwJQyGTYTSb62xjMJs4WZBPt6AQu9szKLATt8UM5+eUzVXHkkrS+ezkch7uOMnu41/Jrqw55FXsI1QzjP6hH1c7tzJlSJP6vvRdsBe7jqa0WMHVMf07NXDzld47sewzKT9ZrEBQjwLVYMTyr5AFrgHAnDcBQT1WEoG78uqyTxErVyMLXFF1zJzTF8wlgIjg938IbiNqjGoumAmGJBC1iEUPVP0FBc85CJ6PXe6/cjli2ZfSL6bzIAtH0NyI4HEXcPUsjoP8PHloxlBe/3Gdo01pNL+s/psbRvZAZaEIa3t/f/ZmpPOvXjXFxERgU8o5ugbb//7ponl55KZhBPh4ONqMOhGAqR26sOx0MkMjo2nj7dvoPvbeNgeAMr2egkopmnf07z9QabReA+6ffTa1P0uZPbE/D3/4p93HsSVlFTrScwqJCrHMoTW3R39e2rGB/mGRdPALBEApl3OqMJ8dGee5q2svVHJFlUim3TGlXFGl5nz1c4IbglvtkZdtgi5/VjVuSj6YbZ/538+r/rZLv/ZA46bkmUY4Yt944H+MmNKbGXOupTivDJni8gafxlOqChoY6sszn96Of7A3x/ed5aOnFxAbH0GfEZJ24n9/vh+9zsBN3Z/n2c9up98Vzg6lqvpy8fejb1Cp1TO109P12vXFi38w7d4RfPTXY+ReKOKdR37m10/Wcs/zkwHY+Off/PnNZj5Y8ggAkW2DWTlvJ1+/toTvt72At5/z3nMbIiLIh+kjJBHTX9cdaKC1c7E3MZW0bMvvRbbAYDTx68q/KS3XERnqy+uPTKZ/QkyzjX8JmzhGQtRB3N3uJr458yvixX8gVaB5OO5OFELtw1SadCSWSCJ1nbwvl6E6mfccYKJD4DvV2h/PvrdeO/Smxi8O00otUw2WCQIDw6Ma3b8z4a5QEuXlw7ni+qu/pJYWNYtjBOD+uHHoLgrvLkyVlMJ/S92OUTTxYIeJqGT2jVy5REHlEQByKnbXONdcFWWs5cdV+xxtglV4urvx2M3D6m0jhd+CWP5/CN4vIyh7Ieq3I5a8CnLrnKmy4H0gVmDOrlt1W+b3PYg6zDn9EHw/vMJ5cjnlQtRtQyx+EcHnVQAEZTdE4znE4ucBI4LH/VbZ11K5/ppuLN95HIDDpywXtHY0ecXlLNt+3GLx31u6def5jet4Y/sWbukqXWMymzmVn89n+3ZzJDuLL8ZPtqfJLpqZnh0imTykeQXgrOG94WN5b3jTI9w8VSo8L0ZFyWwkhn6pT1v11xADu8UQEeTT4ipDJKXkWLwY2ZZ+nif7DuWurjUFpH9NPsLuC6l8fO1EW5tYHXMBYuUKxIq/wHCk5nlVLwT1NAT3cSB42deWekg8l8WBE+kOG7+x3D15AEG+lkfS9xgUx+Q7hwIQFVt9/u4X5A3A7OcuO5zCYwJZ8v0WTh9Lr3KMqDUqZHLp+6lyU+Lu4VbvmJfa1kf7blHc9sQ4ANrEhTLi+t4k/X2u6nzSgRQ6dG9TzeYRU3vz2fO/k3oqm679apdhaCncMV7aQPlzyxF0escVGbGGpduPM3d60zaGG4Onxo3lXzh+3myzVeeokKHEaCLZmreXMkM5kZowRoUMrTdF5kDhUdxkKtzkbgwNupxXWaKr3atbULEJ6TFd+5fRmp15Sx0j7Xz98XFrnlJB9qStj1/DjpGS5p1IPHIxOqSNRxAfn1iGwWxkUdou9hWcZmb0NYwJ64mbDTRo6iPScwxppcuJ9Kw/bNNT2RZ5Q5VM/oFJNFBmONdwQytIPJfF/uTm0YWxNQ9MH9zgDuwlFXtBPQHBfYb0s6Id6LYj/nNHqlE0kC4luF/Rxg2EmnoSYtnnCJpbEdSXJxuCPAY0NyNqf73qHCOCAM/dLu0IzvrPL5jqiUxzNn5cuZcp13RFboEmw8yuCSTn5fLtgb/59oD0rHp5y8aq8//q1Zex7ePsZquL5kUmCDx5ywiHK/S7aDzjBnTm22U1NzucmaSULEb372hR27Upp3ioV+1lXPuHRvLqzo21nmsSYoWUHgNQ8Reibjs1tEPkEQjuUxDcp4K84TSIz1bs5L6x/VH+IwUxr6ScncnSc35yv/gmmf1TC4oWaRPq1+hqaZ16xdR5rqJcB8Dibzaze/0xcjIKMZvMlJdW0u/apr2vDdGxe/W/v6evhvLSiqrf28SFsm3FIXIypHVJcIQfu9YeRaVWEhXb9EwCR3Npjjt1WAILWljUyIqdicyZOrhZKyI5Azbdjo/zakucl+U5SYMC+zAosE+N473DV0EdTo4uIV/j7z681nMFFZsajCr5J6kllolVdmjBoqtXEmNBznHaP96TRSm3NHqc6THzG33N1MgBdPeN4YmDP5BTWURqeS5vJy7iw+S/6OgdQUevSHxVHngp1VVlnm3BlMgB9Ax6lZ5Br0ADu1kDw75Ao7C8nB6A1pjButQJDTe0goUbDtmlX3sTE+bP9OF1R2xUYUyR/lf/I7RWEVczVLe5MZ5ANBxALP+/uhpg41us0xMbIYVzTx3ejT82HnawNZaTmVfCmt3JjB9k2STxleEjmdShE8tOJnOuqBCzKNLW14/rO3amT3iEna110ZxMGBxPhzZBjjbDhRWMHdjyHCPJ53MsbqtWKNmfnUGsr3+NcwdyLuCusN3zR9TvkBwhlWtBrKWEruAhpbO6TwVVXxqaS13JN2v3MPu6vjUcI1qdgU+XS2KpTXGMpOcUsWl/yymhPnf6EJQWpnZeQqWue8Pu/celDabUk9k88s5NxHWLQqVW8uC4usWWbYW6gaiT8bMGkfj3WWYPfQ0ADy93AsN9efHr2fgENJ/orL2ZNbo3CzccxGxuprQ2G5BbWMbu4ykM6uY4EVZH4JSzdqGO1BsApazuhb3CijC9jNISi9pdyt9s6bTztcAx8o8omljvy1EUAmA06zhW+Bvhmt74urVFjoIifQoXtPvpH/yIxbZ8dXo1OZVF5FRK42VVFpGnK64h0qY3GzladJ6jRfZZCE+JvKSB0/CD3E3e+LxthWCfm3tJeSXrLlajaWnMnT6kcV7of27XWhq1I9qrOohZ0jvxfBTBfVodbZzy9tos3Dt5ICt3JqGtbJwYtiP5bcMhixwjq06fJCEklD7hES4nSCvH3U3JA80YSuzCtkSH+tE5JoSklGxHm2IxZy/kW9z29i49eGH7OvZkptMl4OLuugBJ+bn8dTqRexNq6iBZi1hwVy1HZQiqAeA+FUE9+mKkpe0QRZFibdMFvX/feBhzc+msNJHOMSGM6GXbiMN9m5IAuPu5SXTpK6WmGPRGslLzarSVyWUIgoDJ1HwRnycPp/LGvAcASBjYvoHWLZPQAC+G92zPxhbkoANYtv24yzHizMT4PYlaWbcAqlzWeMdImcGyiXv7VhIxEuHp3WCb/IqKar/38L+j2u+bMl+kb9D9xPveUO34ieKlXCiXqqPEeY9rcJyfzzVcLtVZkAmS11tuxYNfKbOPY2TZ9uPoDS0rZxEgoX04w3tZ+PBTXPy+G5KrHzf+owSa4HlRUPUfGJvgOBLkXHQF1nJSBspOYDwF8lDrx2il+HtruG1cH/5v8U5Hm2IxieeySDyXRXzb+v+ec1cuA8Df3Z2EkFC6h4TSPSSMbiEhdZbwddEymTGiO4FWCK6aRZGu33+C1mjgqX5Dmduzf7XzezPTuXHpgqrfgzUeVSKlVzJ64f84WZjHPQl9eGHg8BrnB8//utbNHS+VG0fveqjG8auRcQM7tyjHSEGJtqq6l7dH/enbj/QeTKSXDz8fP8jalMsLrhhvX14dfB03duxmewMV7aSoEEBQX2/1869Cb2DXicsl3rceP4tKeXlJYjKZWb4viZjgpok/6o0mVlzUvmoJzJk62OZpe2FtpPXLga0nGDy+OxVlOn5+fxVGY03nh0IhJzwmkA2L9tG2U7h0UAB3Dzf8g6uvH0wG6XpzLf1YSk5GAZnn8wkI8bG6j5bCzaN6tTjHyNZDZ9HqDFVVo64GWpRjJMqn/px9jbIdvcJXNqpPrcFgUbsgTeuY8Hqq6g9rA6gw1v+epJXtolfAPTWOh7r3YE/OJ1bb5qxoFGG4ya2PGBIEOXJBjUm0XSlTUZTEnFoic6YNtritoJkJgFjyCqj6Iih7Iur3Iep2wRV/E0HVC7HiT1APR5CFIerWS9fpD4C8tl39i84Osb4SagqQR0PFX6DoJPlIBA+QSWH1gudDiIUPQpnk5BHUowER0XgSRCOC+xSLX6el5OVKpcUP7TtHemo+ZaWVmExmptzUj+i2zhXuP2t0b35bd5CisoqGGzsJCzcc4uV76hev3HLnPSTm5pCUm8vx3BwWJh7j4z27AIjw8iYhJJSEkFDu62273VoXzY9apeDWsTVTfS1BJgjEBwbzd1YGyQU1ReH3Z1cXJ87RlnOhrITwKzYu9CYTZ4ulqnl1iaEHuXuQp9WiM7U8B3lzMaJXHB/8utnRZjSKlEzp757QPrzedgIwo0NXZnSwvzCwoJklOUSUlolUN4TBaGL9oZPsvugceebH6nN3QYCoQF9eu6Vp5Xo37DtJcVnLKCPfsU0wA7vF2Lzfx9//f/bOM7Ct6vzDj7YtybJlee84jhOPJE5iMgmZJEAII4yyNy2ltIzSQVv6p9BJKW0plFUKFAKEsksIgUBIyN7bGd57T8ka1vh/uB5R7FiSLdmSo+dL4nvPPfdo3Xvu77zv7xXS4f/xyLvcPu8JIqLUXPW9xf2EjtPbP/foe9y7XCiAEaZVcttPV7D0asEL8vU/r+WDl7/BYhKeFR6/+xWkUgkpmXE89/lPPBqbNlpDyoRY7lr4u95tYomY+FQdt/9sJfMu9s73zR+YlplISpyW8trBfR79CUuXlW2HSlh6XuZoD2XECChhxBUikQyV3LMPr9OFCNCDRh74xqsAKplr1c+VMCIVh1JnPEK43Dl6p950BKnYtfASaFyYsm7YfUjFamw2792c9xSUB9TFFSA3XfBmyZ/kfnUnUehVwn+sFTg6/oTDYUKkWIpIdQsOU99ESqT+AdgbcbQ+iMNhQaQQytyJNI/hMLzc286h/ysOw6vQLVIJpXilIM1AHPVJv/6T2RsAACAASURBVPOLw/+IveM3OJpWgjgCkfqhvtUyxRLQPo9D/0+hL8MLgBSk4xCpvuf+G+MGzU16nn96Pd9+dQygX57q3AUTnYSR3dsKWfvhXqRSCT9/XBivVDay5YNDFTKuXzad5z/YOqLnHQ5f7jrBA9ctIEJ99siwZE04yZpwlo/vC3duM5vYV1PNusJTfFVcxLrCk0FhJMBZtXAqkZqhL4hMjoplT20VJ5r6h6vvq6vq/b9aLkdvsbC/vsZJGDnZ0oi128B4ctTAwshHV94ICPOYFqORWz57j6LW5iGPeSwSpwsLuOo07gojI4lI839e7U+jDOH3N1+M3eFg3s+eY93/3UXoaSVhJWIxUolrM2xXfBhAC0g9FUw8QaUJZV353wZtk9ltgPqPzx52q8/s/HE8t+7sAsetP1nBrT9x7Zv3woaf99t204MXcdODwuKDtcvGg1f8lVlLc/n1v4TFVrlCSpfFyuZPD/Dk/W/w3pI/9CsVHMhcOjebfwbQnAjgqz0ng8LIuYTJTWEkrLt0XaCjlLp+HUbr4KtPWRFXsr3+KeqMB4hUTABENJsLKe74glzt9W6PZUmcG+abY4TlqV8IYR5e4pMtgRMa2sPtl8503agfwsRIFPYQorCHerc69M87NxOpEYX/eUCXmNMjN0TqBxGpH3T/9PLpiHUfn3W3SLEQkWKh+/0NgcqyJh6+53Wam9wvG502PoZtm04AsGi5sJo4b+Ekn4xvMK5dkscb6/agN5pH/NxDwWK18dHmw9x2yeDfVQdwqqmRfTXV7KupZn9tDcUtzUjEYrKjY7h8YtbIDDiIT5BKxNy0fMaw+sjtjvIobmumy25DJu4TJvfV1fReq66ckM0bRw9woK6GFel91UgKmoRIE5VM7tI0XSmVoQyTIZeMrPgZKORPSg4oYaS8LrAWPYaDWCRiYmIMCpkEhcx7jyQl3eLS/pNVLlr6BwlR4SzJP3cePgFKCqopPV7DXz96kBCl87PJeYuyeO1Pn9LeYhhTaTYr5mXz/Idbvfk44HO2HSrB0mV1SnUby3j1Vdoddo61n6LEUIHe2ol90DD1/tyYeuWg+83WWiTiUKTivh+JAxsN+v9httUSpVxOqMwzkxhXIkAPIdKxkV/ljYiRabrbUcviKGj9kDL9twBo5InMiXmICeHuV195fLLn1W4CFRFiT0zaB8VksbJ5f6Hrhn5EeqKO+VPHe7HHALqrDIMui41fPfhWrygyLkMw2DtvTgbRseE899TA0UzRsRpS06MpK25g9zbhuzIawog6VMHVi6fy2tpdI37uofLJt0cHFUZu+/h99tfU0GExE6tSMzUujquzc5keH8/kmDhCvFgJIsjosDh/AtHa4XlD9aS/WO12CluaydIJEV2lba00GTsZ1y12zE5IFoSR+hqn4wuahOokOVExiIO1godFflYKH397ZLSH4TY1Te4VBRgrvHb/tV7v8+PNh73epy+5evHUc64samxyJPIQGR+/upll1wr3XJFYTMWpWl57ci0TJiePKVEEIEYbRm56PIeLalw39hM6zV1sP1LGgmnenMP7L6fP4BwM49Gt1FDJ0ydepsbkfqmxM3EljFS2vUBD52fMTt5Bz0pyQf0Paer8AoDy1mfJi38Pldz9BwCZWOJWfq67kSX+jjuPkz3hu2dHxATNJUzQXOKNIQXxkE37C+k0B9b38TtLpnndUOxc4LOP9lFdKawe3vPAMlbdMNtp/9mEEYBJOYmUFTdw8vjo3oCvWTyVN9btwebyuuIfVNS1cLiohsnjBy7LvbmsFI1CwR15M1g8Lp2cmBjCFWMj1TKIwHVLpw+7j/EROkKlMozWLo43N/QKI3u702hyogSRc0q0YF55uLEOq92OVCzMbY51R4yczV8kiPvkZ7mfvukP1DSeW8KIt7E7HHyx88RoD8Nt5FIJK8/PGe1hjDgarYr/e+Uu3vjLOtY89yUAXSYrurhw8hdmcdOPXRdxCEQW52cGlDACsOVg8TkjjAw/gS9IkCBBggQJEiRIkCBBggQJEiRA8UrMr95q4LfHnqGtq8PzAYikpKmSyAxLd9m21bSdcMVMevScVtMOmjq/IFFzB9GqFRQ0/IDKtpeYGP202+cPlUrdjBgZG67vrtJkABQS978WndZGpOIQ5D4qSRukP+t3HHfdyI9Qhcq5aE7Qc2EobNlYAMDs+Zn9okVcEZ8ohOrXVo1uvnqMNowF08YHVJm6z7YfO2vEyCuXXcnu6ir2VFex+vBBLDYr4yMjyU9IIj8+kfyERFLCx1b477lCVpoQnXG2z94TJCIRWbpo9tVVc6K5z4C1pyJNT8RIclg4EYoQWs0mTjQ39m4/3hMxEhUsBz5cosJVAVUNorbZ87m0r3EYXsFh+kzw1VLdKWwU+We1xv0nKmlodd+Ta7RZnJ85qOH3WGb6/IlMnz/RdcMxxOIZGfx9zabRHoZH7DhaOtpDGDG8IoxsqNvSK4rEhkRxReJyUpSJqKShPHTgCVSSUH6d8wAAVoeNRnMTWxv3sKNpP+nqZH6V/SNCJa5Dkc22OqJVK3v/ru14G7kkhnHanyISSYlRXUG9oX9licEIkUrBDV/ARmMnGVqdR337I3qLxWWbUDdy5AtaP+RA86sYrYLBlUoawzTdnWR64DESKBi6KlDJ/CMUt91gYvuR0tEehkdcOi/H6zXQRep7Eanv9Wqf/khpkZCaOG+B5/4gSrVQIcrY6fo372uuWZIXUMLIl7tO8NB1C5FJ+5tZLkpLZ1GaIOR32Wwcqq9lf00NRxvqeXHvLn62oZkopYrtd3q3MlEQ33P5BZO92t/k6Fj21VX3ihwA+3qEEV3sae3i+LaylAP1NeRExVCj76DVbOrtI8jwyUyODhhhpKnVAIDNbkci9pPAbvMm6DqMw1bl9/fe9QGURgNw6bzs0R5CkBEkISo8oIRagNqmDspqW0iNG9wIfCzgFWFkf4tQIUMrD+fPU3/pJHLIxTKsDhtpqqTebRnqVGbrpvNF7WZeLn6bPxQ8x29yH0Lk0uLEjqQ7MsFq76Cp8ysSNLcgEgkvQy6JwWLzzOMkTK6g1uBaWa7Sj42czxqD65UIhQth5ETbJ+xpfJ5c7XVEh2ThwEGDqYCdDX/H5hBUpqyIVV4Zrz+woWIlkSFCBZ1k9WUkqpchE4eNyli+3nMKqy0wvBp6uHKBdx82ziUMeuHhKFzr+cqc3Sp8T+SK0TcDzZ+UTGqclrIAmQi06U1sPVTCwukZg7ZrMhrpMFtwAKEyGZGhodQbFNS5cU8J4l/IZVKWzfTuymVPmd2eiBFDl4WTzY2IgCkxfZEgU2MEYWR/fQ03Zk/lWLfxqkom6zVpDTI8xidGsWH3ydEehlvYu0tWNLYaiI0cnbnGmThsJQCIFAsA/61+ZLXZ+XpvYHzOIEQznZedMtrDCDLCzM5JDShhBGDHkdKgMOIuVcY6AJbFXdAv8kMulmGwdg543LK4C9jdfJADrcf4qm4rS2PPH/Q8CkkCnV1ChYU6/XvYHSZi1Vf17u+ytyLy8IIdrw7jVEuTy3Zlba0e9euvVHW4FniiQgd/CDvc8hZzYh4iQ3NR77Zk1Vw0siQONL0KjC1hBKDZdLD338NNTxKvWkiyeiUxyrlCxZkR4psAq0YzMSWG8YlRoz2MgEUTrqS5SU9b68DX0MGo7k6hidT5R5rbJXOzef6DraM9DLf5fMfxAYWR3377DQUNDRxvbKDFZAQgRqViSmwc81JS+X7+LCbHBlf5A40F08YTplR4tc/cbmPVGkMHhi4LRxrrsDscpEdEEnGaYW9ejJC6c6i+FugTUnKiYoMVabzE+MTAi/ht6TD6jTCCXYgORpI2qsNwxc6jZbR1LygEAhfNnhT8jZ+DzM5J492vDoz2MDxi59EyvrN02mgPw+d4RRjpET4SQ/vnwoZIQmjv0mO0CReqM4WT+dGzONB6jG2Ne10KI9GqSylv+wcWay2tpm3olEtRyvpcco1dhSiknuUGJ6jcu+kcbKj1qF9/5WiT64iaBLVm0P36rlqiQ/qH/kWHZKG3jo336XRiledTb9wOgMNhw+4wU6VfT5V+PQpJFMnqS0gOW4lGPsGn4zCau9hdUOHTc3ibS+YGvUWGw7iMWJqb9OzeVsjylXluH2ez2dm+WQgnzpnqH2lgF8/J4oUPt+IIkErL2w6XYOmyIpc53yY/KDjK5Jg4bpg8hSmxcUyJjSNW5R/iU5Ch44tr1QStjhCpFJPVSmFrM0cbhZSaGbEJTu2mdQsjRa1NmKzW3sWa3KigwOYt0gNQoG/p8FwQ9xmiCHA0gMi/vTACKWUTYMl5maM9hCCjQF5mIiIRATMfAth3shK7wzHmhTyvCCNikQgcDJgKEyZVUU8jTWZh9TJJ6SxcJIQKN/7yziqX50kKvxND13FajdsID5lFhu7x3n12h5lm4zdOHiTukBjmnknewfqaMfGFOFjvukRUonpwsUgljaXRVEC43Dn8r9FUgEo69iZys+OexWwTVkuq9Oup1K+lxXwEALOtkcK2/1DY9h/CFZNIUa8kUX0xCkmk18ex82gZlq7AMQEWi0Usn+W5N0aQPuYvyWLvziK+3VjAjm9PMnu+e5OoV//5NQ11QnTY4uX+kcoUr9MwLTOJfScqR3sobmE0d7GroJzzpzgbg+/77g9GaUTQ2Wmmtq6djnYjVpudSK2KceOiR208YwVVqJxZ2ale71ciEjEpMpoD9TUUtzZT0L0wMf0MYUQXqiQpLJzKjjYKmhoobhPmS0F/Ee+RHBOBXCrBYrWN9lDcprXDONpD6EUkzcBhaQCb67n6aOFwCGVFA4HoCEFMzxk3fKPnIIFHmFJBWryOkmrXGQv+gsFooaS6acxHgXtFGAmXhdFgbqbe3NhvX5QikiJ9GcWGcqC/MGJ3CDcp/VnSbU5HLAolK/rZAfeJkDIj4QtkEs+qAWTp3JtUtppN7KmtYmZ8kuvGfkqtQc/J5v6f0ZmMCx/8oT474mq21/8VvbWOqJAs6PYYOdz8FudF3eOl0foXPUJHevj1pIdfj6Grggr9Wir1n2HoEr7bbebjHDYf50jz08SGnk9ymCDSxSkXIBYN33z02wC54fcwY2IyunDVaA8joFl2aR7vrd5OZVkTj/1kDStWzQBg+co80ic4R+jZbHYKDlfy3urtbNskRItMnZHG9FmuK36NFMtmTQoYYQRg076ifsLISGOxWFm//jBrPzvIqVN1OE5bYlq0MItHH73cqb3VaufkSSFyT61WkJISeCkEI838qeMHNNr1BpOjYzlQX0NlR3uvd8iZwggI6TSVHW0cb26grEcYCUaMeA2xWERqfCSnKhpcN/YTmtud58WL333F4z6+vvZO7wwm9CqwbMdh/hoRP+/e6F9eI0dLavq9Z/7KgmlCtHuAr7X6PVf/9j8snTaBe1bMGe2h9GNqRkJACSMAhwqrg8KIO6SqkmgwN3OivQgSLnTal6ZMZGfTfjY37ATgguhZTvtLDEJqgFw8vAdHkUiCQup5Wbsp0e4f83nJyYAWRtaXnMKdqC1Xq1Q52msQiyQcaHoNY3ckRYhEy4you5gUcaUXRur/qGTJTNLewyTtPbSYD1Op/4wq/XrMtmYcDhu1nZuo7RTKccnF4SSql5McthKtYmir94G0EtJDz40/yNCRSsU8/pfrePDuV2lr6eR/7+0B4H/v7UEs7ptR/eFXH2AydWHt6lsNjY0P55Hfesfr5/VnN3Dj9xYhlTlPhJsbO9i7rZALL3Mv73TBtPH86Y0NARM+uvlAEY84lo5apGBpaSOP/eZDysvdnzxJJGJ+9/tPqKlpRaMJ5b/v3odM5l8PMP7GknzfpUH2iBulbS2camlCLZczYYAKd9Ni4vm06Dj762toNZtQSmWkR3g/8vBcJkarDihhpN3g7JVxZUZfCrNIJMJo7eKVw3uYm5BCplZ4WJFJJJxqaWJrVRmPzV3stbGIQi8F4/s4LNtx6J8Xtqnv81r/3iCQ5kjz8/xnwSKI57R3mpBJJYTKh/7smpMex0ebD3txVL7nUGENVy6YMtrD8CleEUYmh09iT/MhDrYdx2wzo5D0GZhN105mTcWnHGwtAGBNxadcmbgcuVjGqY4S3q9cB0Cysv8KykgQo1QRq1K7VUXgvRNHeXjmfJRS75YeHSneOX7IZRupWEy2LsZlu6yIVWRFrMJka8XqMKOWxoDLqkJjE61iMlrFZHIjH6bBtIsawwZqDJsw24ToHIu9jZL2dylpf5fL04dmtlRQWhswKyE9uKroEcQ9klJ0PPva3Tz1+Mcc3Fvau91u71MX9B3OE+jps9L5+eNXEqH1TsTO2y9v4to7LugnjBg7Lbz2jw1uCyNR4Spy0+M5XOQ6pc8faG7v5EhRDVMyRv7+VFnZzP0PvElHh2dGgiIRLFmczZurt9HebmT37mLmzvWt/1EgI5dKmJ2b5rP+J3cvvmwsL8FiszErPmlAoS0vVoim3VAqGGznRMW4JchZ7XY6LGb0XRYsNkEYtTsclLW3EiaXo5YpkEvcF8a67DY6LGY6LEKZb3v3corFbqW8vQ21XI5GrkDqQRnZ0/s8W3+AR30OhUCLYOw0OZda/+F051XvH2z4hJ/NXMDtudP7Hfv28UNsrizlqsxcL41GjEj7PLQ+hEP/jLDJVoNIfQ9I/MPHKlCiauVSCdMn+sd7NtLcvPl1jrfVsnvlz0Z7KMPiT+9uZOm0TBZNHfoCYGZy4KXBHiqqHu0h+ByvCCOzddP4T+l7mG1mdjYf5ILomb370tUpTAxL50SHcMF6r2ItH1Z+jkwsxWQz97abf9oxQ6Wzq4j91SuZl3rMo+PmJabwwUnXx7RbzLx97BB3Tpkx1CGOCluqygAoaHK9UpIbFevRJMrusCIXqxiKKFLQXolEJCYzbHREMW8jEkmICZ1DTOgcpkT9khaT4ENS1vEBFR2f4GDoZXYDzXR1UmqM/7jpjwFi48P58/O3cPSg8D345ssjHDtUSUNdO50GMyGhMnTRYeROTWHhshwmT/O+X8KAOBx0tHkm2C2aMSFghBGArYdKRlQY6UmVeeyxD3tFEaVSzoUX5jJ1Sgq6KDX33//moH3MmJHGm6u3AbBnb2lQGBmEvMxEQuS+K2k9QatDIZHSbBJ+JwOl0QDkRsUgFYtp7q50NFjkps3hYPabL6C3WDBau/rtN3RZWPD2v3r/lomFe3qYXMFLyy8nPy7RqX1ZeyurPnoLvcWC2Tawj1VpWysXvP1y798KiRS1XM4HV9xAqiaiX3tXfZ7Znzt9DpeAE0bM/T/b0/m6vJiH8gcuWjArLonHt33ttbE4zJvB3gCyqdAlrHI7jP/FYfwvSBJBHANupgyLIwe/fg2FhhY9J8sDIxpo6gTfXnOC+Ba7w8HO4+UsnTY849yMpCjEYpHTIpe/U17bQrvBhEYV4rpxgOKVX2akPIKrk1eQpkxiRmT/VIHvZ9zMLw8/CYDBasTmsGGz9YV8Tw6fxIWx84c9Dqu9HbvD4rrhGSxNzXBLGAH4+95tXJmZTWSIfztz92B3OPjDjk1ut1+a6p76WdD6IQeaX8VoFVJpVNIYpunuJDN8hdvner34K75tOMZEjTBJW5k4kwvj8lBLvf+DM9u7WPHN4xhtzt+Pu8Yv4/b0JV49V6v5GNWGL6k1fANAR1fJsPvceyKwhJHzpwbDRH1BT4UZX1eaMRkt7Nte5LRt1+YTyE6bzNlsdr769ADJaZ6tesyfms4z7272yjhHgl3Hyvn+qnkjdr6NG4XoyuISYZKfkqLjz09eR3S0+0LjhNP8Z06dGnuVwrzJHB9Gi4AQBTFJF91rfH42YUQhkZKli+ZwQx0AuVFnT/N1OBw0dBrcHkOXXZhvNZs6MQ0gUljtdpqMngmcZpsVs9GK1T6w4O+LPoeLTqP0Sb++4syIkTNRymTsrati/AApV/vqqwmVeu/h29Fy19l32qpG3ZR157GyUT2/J8zMSXHdKIjXMHdZ+eVr69h0uBipRMy87DQAHvnOYtShfRkOb23cz9vfHKC2pZ0EnYZbl+azap7zM+0dT7/Licp6Os1dPPTSJ73b77poFj9YOdejccllUlJjtZTUNA/9xY0ChZWNTJ8YuLYSrvDaVfPqpEvOui8xNI4np/wCgHcr1nK0/SQmm5mYEB3zdPlcHL8IiWj4IZQ2u+t0mIFYkJyGTCzpnTwMRrvFzK+3fMWzSy8d0rlGmlcP7+Noo+sSvT1cmOY6/eFE2yfsaXyeXO11RIdk4eg2X93Z8HdsDiEKKCticG8Dk62LXU1CWbUT7VXd/37I6tJveO/8nw926JBQiGXMi85iQ+1Bp+3rqvd6RRgxdJWfZsbaX8QQixTEqxYNqW+b3c7Bk/7rBD8Qs3JGKGIhiE+wdtnYsuEoAPt3CALJH372rlMbkUhEQnIkDz3hmY9JWnwksZFh1DV3eGewPuZYaS16o3BdO30S5Su+/fak09+//MVKj0QRECJMdDo1TU16qqtbvTm8McecyWk+P8fHV97oVrv/rbrZrXZSsZjS7z08nCE5MT4i0qv9+arP4RJwESOmwSNGbs7O41dbvmRnTSU5PSnQIiE6+OPCY9w95bwRGKV/sPd44CweTc8cuw+V/sjb3xzglqUz+M/D11HbqueXrwkWDi9/vpMHr7wAgDWbDvL82u38/NpF5KTGcaS0hj++uxGrzc61F0zt7eu5+67E0mVj4U+f5493XML8XGERUCYZ2jNsanxkUBjxM3yb0BkkSJAgQYIECRIkSJAgQYIECeLHjFiSW0yI4Jh934RbXbY92fgIYCMz6kmn7Ufr7h70OIttaPmFKpmci9In8L/C4261/7ToODPiEgY0vPIn9tVV84ed7qfRTNDqmBjpugzT4Za3mBPzEBmai3q3JavmopElcaDpVcB1xEhBewVme//VkDlRk9wer6dcEJ3TL2KkythEsb6WdLXnFY3Mthaq9J9TqV9Li/lIv/2RIXkApIRdRoJqGTKxekjjPlZS5zLX2J9QKmTkpse7bhjEb1FrQvnp768GwGF3sGreb3l93Y8JCZX3thFLREiHWOJ0Vk4qn3zb/zfjj9jtjt4Swxfk+b7S0vETff4rKSk6p7QYT1CrQ2hq0qPXe2beei4RqVGO+dKDQfoItIgRo4v7/v0z5pEUFs4bR/fzRemp3u1pmggen7eUaycOrQreQIjjTrpuNIrsDZAy8HKphElp524ZbtEoVHjLSY3l3kuFNJf0eB0X5wvPGQeL++61L6/bwW0X5rNiZhYAabFaKhvbeGndTqeIkVC5DEn3a5BLpSgVwyvGkRKrHdbxo8GpysDw8vGQXqMXv3T/aTfvGXB7s3EjIEZ0FqNPh1vFaAfm1pxpbgsjAE9s20i4PIRVmdmuG48Cx5sauOvzDz3K1b05J8+tdvquWqJD+r/u6JAs9Fb38tmPtA6cD7owxns38jPJ0w7se3GgpcRtYcTmMFFj2Eilfi31xu04HM7pV0ppAslhl5KsXolK5h0fiEAKEQWYMSkZ6RDDCoOcHZOxi/q6NgCMBjNWq73XqNMdcvOGltcsEotInxiPXCFFrvDOLWNWduAIIwC7j5UDIyOMtLb2eUckJQ29XKtUKvwGA6U08mgwdUKi60ZBxgwR6sAyDLTaBk/vFgFXZ+ZytdcqzwQmtU0d1DS2j/Yw3CJrXCzyIS4onI2/HdvImuK9fLH8h/zlyAa+rD6OwWohWaXlxvHn8Z1xQsGIM5+c3i3ZxzsleyjqaEQuljAtMpn7shcwRTvwddGT9vouM08f/Yr1VQXorWYmamJ5MGcxIeKRf+zMSXWe32uUQkpsT4psi95IU0cnOanOglVuWhwvfraDhjY90eFDW9h0RXKs902mfU1hReNoD8Gn+KUwMiNhHZxF5MiJfYnI0IUD7ms2bnQZVXI28uMSyYkScjTd8eSwOxz85Jt1NHU7zd89JX9I5/UFO2squOeLT2jpdrd3B7Vc7nZZN5U0lkZTAeFy5wetRlMBKql7SniRvr+AohDLmBLhO28KnSKM+FDhQaPG2JfTd7x98JWGBuMOKvRrheMMX2G1OxvKScUqElRLSQ67jKiQ6Xi7bPG+k4GxEtJDfta5WYbOV3y59iAfvrOTopO1w3rI/WLXr4d87F9eG8R4bwiclx1Y5nO7CspH7FyS00RFT4SvM9HrhUmfRhNYD4MjSd6EsVERLYh7yLz8QOprbB5Uq6jrFDz2QqWy3vLH5wp7AmjxaPJ431xzWiyd3L7lDbrsNq5Pz0cmlvBx+SEe278WeXdVqlWpfYufTxxYx+ri3SyMy2RFUi4Gq4UPyw9y46bX+Pf5N3FelPNc3N329u571ve3v8PuxjKWJkxiui6ZSkML9+1Yg1Yx8gbIrqI6zBbBkPrM223P3yHy4UWFDEZSTOAJI0VVjb3vzSgEAPkcvxRGRKKzD0smPnvYkVQ0vPKgP5kpVMa57bP33Wpvczj43fZvANhbW8UT5y8lWjl6oZpWu52XDu7m6T1bPXZ1v3PyDFQy93782RFXs73+r+itdUSFZEG3+erh5rc4L+oet/qoNvY3G5qoSUTmYzU5TSWIX6cLI1XGpkGP2VbT/zWJEBMVeh7JYZeRoFqCROS7h49jJYFVVWIkS5uOdT54eycv/HX9aA/D62jDQkmO1VJR1zLaQ3GL4irhGtGmNxHu41VnrVa4h3R2WqiuGtr7o9ebqK8Xoovi4gJv4jVS5AUjRrxKRftqSlqFErwXpHzjsr3dYWJr5Qpyo/8EgDbEewtMxa3PU6v/H3OTPuvdppD55ZT3rNhsrudxbxzbzzP7tjtVKYpXh/HgjHleTaXxZ/YFUNW+SakxPutbBPx30V29Qsg1adNZ/Pnfeb/0ANAnjOxtKmd18W5unzCHn02+sPf4G8efx7L1/+D3B9fz4ZLvfk3zEwAAIABJREFU9m73pP3GWiHlandjGatS8/j9jMt62y9NmMQdW94kTOZfwl2sNozIMCVHymqZk9UnCB0pqyVOG0bYGabrYrEYkUgojDD8c/smEsWXGM1dNLQK5vkx2uE9d/sjAXWXSNM+TIjs7BEFEvHwPqCFyeMAmJ+UyreVnpX++rzkFFuryvnh9NncmJ3ntsjgDRzAxvJi/rhjMydbPA9xilGq+F7eTLfb52ivQSyScKDpNYw2QWAIkWiZEXUXkyKudKuPelNbv23j1L7Pu0xWCvnk20/bVmN0/+FDLRtHSthKktQrCHUzOmY4VDW00RZAHgFymZRJqedu/qy3+WjNTgAUCimrbpjNxGxBdNKEK5FIRy5dqaKkgagYDaEqYYLQ0qTnq08PkJiiY86irCH1OTUjPmCEkR6OltQwd/I4n54jO1t4WK+qaqGsvInikgbSx3lWEnnTpuO9Kzp5Q0yhGuvIZVIm+vAhJYhrehZoxaKRmS/JA00YcfHg9fbxQ/xx52bunpLP1GjB18sBHKyv4TfbvsZktXJLzrQRGOnocrCwerSH4DZZPpwf3TR+Zq8oAhCpUJIeFkWFwfk++1mFUHHuuu4Umx50ChVTI5PYVl9Ms7mTyO7oDk/ab6kr6t1/Xbpz+7kx6cSEhGG0DV6GeqQRieCui2by3P+2kRCpISc1jqNltaz+eh8PX72wX3upRExydASf7ipgQmIUIkQoFTKihuBhFKjCQlWD8AwXqOMfDK/cJVaXfQjApQlLCJdpPDr2eHshRYZyxqmSydZMGLRtcvjg0QhKWTrTEz4btI07PDp3ESvffxOzzerRcR0WM7/fsYnn9u/kukmTuXxCFtk63028mk2drC06yZvHDnCieeg5Xz+bdQFKqWcTk6yIVWRFrMJka8XqMKOWxuBJConRZu63LVrh2XdnKGhk/cP4DNb+YzmdcZprSQ4TVG+tYmRzeQtK60b0fMMlZ1xs0F/Ei7Q0CeHR371/GSuvHr10vX/+cS1T8sdx/d0LsJit/Pi2l7GYrXS0Gbn9RxdyxY1zPO5zakYin2495oPR+o4jxbU+F0bmz88E4MsvBQ+Wp576jL88dT2hpxnfDkZTk55/v/otIEz4lizu7wd1qrCOCRnntoA5ISkKiTh4rRpNJKIQ5id/NWLnk8kCLJXGRcTISwd38fi8pVyVmeO0fXFKOqnhETyzd/uYF0YMRkvACOzKEDnJPjTbTFP396QKkUix2J2fZUr0QgTk8i+ePWtfzWZDrzDiSfuazr5FzyRl/9eaoAynqMP/zDuvXzgNqUTMC2t3UNvSTnykhh9edj5XzMkZsP1vbl7OH9d8zbW/f5MIVQj3rZzHytmee04q5FI0qhDaDYGzAApQ2R2ROm0Mlp72ijDyUdUXAMyPnuWxMHKio5g3yz4kP3KKS2HEFSKRDJU8c1h9AGRqo3hk9gU8tvXrIR3fZjbx4sHdvHhwN6maCOYlpjArIZlsXQzjwrVIhzAZqzPoe6NBdtdUsaOmgr21VdiG6ax3cXpmv5uqKxpMx3rNV0MkA4dp2xxdmG1tKKUDO/4PpBgrpb7PhVdK+j9cmFyo11OifuGr4bjkaICl0fgqf/ZcZUJWAkcOlHvN9HSoFB2v4ZZ7lwDw9dqDmE1WXvnkfnZ/e5L//PPrIQkjgZhydeQ0F3tfMW+ucA/LzIzj5Mlajh+v4fv3vs4dt1/AnDkZAz7cORywc6ewUvfMP76gpUUIq58/fyLjBog2+e4PXiN9XDSXLJ8CwNLFOYSHh/rqJfklWedwZYhzgYFM+kMCLGLE7mJ+V9HRxrSYgSvA5UXHU6nvH5nrVWx1OCzbwVYK9jbAhkh5C0gzfHve0ygoqwsYg+nxiTqfejIope6J5z2FKh6devFZxeGY0LAhtT/9oxD7gQHFe7+6pd+2e1bMcfq3h2vmT+Wa+VP7tR+IvPQE3nnkpuEPEKFaVqAJI1UNraM9BJ8x6ncJrTwcgIpO16Fw1e2vE6O+HKnY9znTt+VOZ3NFKV+XFw+rn7L2VsraW3mr4BAAUrGYRLWm14skWqlCJZMjl0iQiyXYHHYsNhsmq5VmUycNnQaq9B10WAaPahgK8eow/njBMo+PW1/5ENeMW0OrpZRweaqTOFKqF8oDb6p5HJvDTFTIRJYlPkWIxFk5FotE2M64mXW6iNzwBl2O/i7v9mFUM/I1geYvEggPG9vKypmTmuJli1zfcO+PL+JnP3iD1a9sZkJWPOmjtMpv7LQQoRNyYdd/tJcV15xHSKicjOxE6qqHtlqXFh+JQi7tNT4LBI4W+/732DOX/MUjK/nhj96go8NEeXkTj/3mQxQKKSnJut62R45W8vBP3qGoqI62Nmez7ZhoDQ8+cBED8a/nb2f9l0dYvWYHAC/86xvmzs7g4uWTmZmfjlgcCL+O4RFMoxkZrHYD++u+i1gkJy/2n0hEggD3TdksuuwdgIO82OcBiFYudDp2e9VKUsPvoNm4g4bOrxAhI0o5n0m6R5E6pU47KGp5jsqOd7DZDUQpF6IcIO1aLBb1frftHhib+iuJag0HG2pJj+gfKXCwoZZEtQ+icO0NONp/B4DDtB44Y06lWIroNGHEYd4Mne+ASIYo/ClhoxdTpwIpqnZcgs51oxEgVRXJdkqYFZ1GhsZ1mqYn7eND+75zlYYWIuTOgnuN0cdiXQASaNWyoC9iZCwy6sJIqET4QrR36V22LWp+gpKWP6FTXkis+hq0oXMB34XC/mPppXznkzUcafTehddqt/eKJaNJmFzBqxetIlzh+Q/SYtfzTvEqbA4zEpGCJQm/J0k1C4C9jS8AkKe7jWTVHLbX/4V9ja8wN/Zhpz5CJQq6zqju0mox4GvaBjiHYhTKh7mDwwHHy1xXSPInMpM980IYDW559z0SNRquzMlmVW42KRH+a06ZMTGO59/8Ls899Tn33PAiaeOFh7nU9Gi0kSrkcikiN1dl7rxvyZDHEZsQQVlRHR1tnZw8UsUvnvwOAJ0GE5IhVnoQi0VMSIoekSgMb9FuMFFR1+LTcOgeUlJ0PPmn7/B/j31Ifb1QitJstnKqsO9+1NDQQUNDR79jkxK1/O5315w1CmR8egz3fm8x99y9CIDde4pZv+Eoj/32Y9QqBcuW5vLdOxf44FX5D0EvJN9w+vXIatezv+67SMUapsb8HbGoz8RwYepObA4jX5dOH7S/441PkBp+GzMT1mCy1nC44acUt75AZuRPettU6z+itO1lJul+TUTINJqMWznV/DSh0v7RFD0Ruxb74KVwA4Fbc6fz660bqNa3MyW6ryTpgfoaXjy0i5/P9PJv2FqCvfkmsLufCiGSTsBu3iD8EXKpsC3kwkGO8IxAWjwaFz/08uveZGXKZN4p2cvzxzfz1Myr+i0SdVotTtEnnrSfFyuUtH+nZC/vlOzlt9q+yNCdDaXUGTv8znx1tAlXB160ZnVjUBjxGTaHkENptrs248mOeZ46/fs0dq6nwbAWhTSRWPVVxKmvQiH1vru8Sibn9Uuu4qqP36K0beyEDYVIpbxy0ZVM0g39IXZW9H2M1yyjTL+FPY0v9Aoj7ZYqANLDFhMmS2RG1PfYXPu7fsdHKzS0dzkLI2WdvhcBakz9V7e1cv90ha5taqfT5F8mVYOhVMhICpCa7FXt7Ty7fQfPbd9BflISV0/O4eJMIYVB6cPSbJ5i7bLx3urt7N0hpEmUFtU7/esJwxFGVl43i989vAaRCC6+Op/oOCHSr7CghvikoYsEE1MCSxgBKCitHxFhBGDixHhefukOVr+1nbVrD2AwnD2qLiRE+N5ecfkMbrhhNmo3VqF6Vs9nzRzPrJnjaWsz8sK/NvLOf3eOaWFEJPKfh5Sxhri7QpvVrmdf7V2ESOOZHP3nAasNitxY2NIochiv/REAKtl44lWX0mbe79Smov1t4lSXkBh2VXe7dJqMWzF2jVyZ7dHgjtwZSEVintm3nUZj36KPLlTJj/Pnc1N23iBHe4jDgr3lbmdRRJqJSLEAJPE42h8f+DhJPEgngPUUWISIYrwqjAROxEhagn9cc2boUrgzcy6vnNxGuaGFBXETUEkV1Jva2dVQRnZEHE9MXzmk9kviJ/Ye817pflrMneRHpVBrbOfj8kNkaKKpM7aPyuv2VyICUBhpbPX9QvZoMerCSKG+FACVxPUXQ6e8EJ3yQrpszdQbPqFO/z7lrc9Q3voPtKHziFVfg055IWKRe3l27qALVfLfy67n9nUfeDVyZLTQyBW8tPwKZsYP3TBHLJIxMeJyRIjJ0CxnZ8Mzvfsc2HvbAETIU+m09l9dSFJGUaR3VvoPtpRgsVuR+yiCw+5wsLe5qN/2xFD/CG88k+LqwcsI+xsZydF+kVPqiryEeA5UCw/jDmB3ZSW7Kyv5zVeCp9DFmZlcPTmH/KSkUU+3eemZL/loza5+2xUKKUrVyK26XH79bNInxGE0mjlvXp+Pk0qt4JYfDF1wCcR0hqKqRmDiiJ0vLCyEe763iNtvO58jR6soKKimuUmPwWAmJFSONkJJVlYCU6cK1Wd6BBJ3cHQn5+/dX8b6Lw+zdXshCoWUq1eNntHvSBCn06CQj/r0Z0wi7hZADtbdh8laQ378GwOKIu6iUTiXnJWKNVjtzlFSnV2lxKsvddqmlmWMeWEE4JacadySM41mk7DQZLJaiVdrvH7vchjfBZvwforCHhH+Vd3et/9swgggkk3BYT2Fo0uobuKtsemN5oBauU6OGRlB3R1+kruUqdpE3izezWuFO7DYrESHhDElMoHLU/r7bLjbvmcO+MLc6/nLkQ18WX2cb+sKyYqI45lZ17CzsZT/FO4csdcZCKjcNFb3J5raO103ClBGbWZgc9jY0bSfdTUbARinSnb7WJkkkkTNbSRqbsNgOU694RMaDes43nA/UnEEc1L2eHWs0UoV715+Hfd9+b9he46MJklh4bx28SoytMMTApRSHe2WCsLlqeitdXTZ9dR07ncyWrU5hEgHh8OBZAChKis8mU31R5y2WexWNtYdZnm8b1zU9zYX9otSAcjU+KcJZEmgCSNJAxvt+hvv3Xg9ZS2tfHTsGB8dK6CiVZhYdVq6AHj/yFHeP3KU5IhwrsrN4cqcbBI1vq+YNBCbvhQmkpFRau798UXkzxbCVEdSFOlhcn5av23nL/XMuPlMMpL8P/XqTARhZORRKGTMmJ7GjOlpw+6rtKyR9RuOsOFroSpQS4uBWeel84ufXsrsmeORjmAp6NFgXLx/iuFjAYOlBIBIzVwMXcWcav4zE3VDNzCXiPpXknMHby6QBQJd3aV91XKFbwR903oARIrFToKIW0i65/e2Sq8OqaS62av9+RKRCOJ1vilt+kD2Ih7IXjTgvrcWnP2zWpaYxbLELLfP40n7MJmCx6at4LFpK5y2z4xO44dZC90+57lAqB9FKbuLpUvwhuvoNBOmHFupUR4JIxvqtvBO+f/Ouv+xI08jFrmXb95h1WN39JUiWxQ715Oh9KKSTyJNNoGIkDlUtr1Iq2nHkPpxhVIq45WLV/Hq4X08uWszJmvgGAZeljEJgCfOXzokT5EzyQxfyacV9xClyKLJfJI09SK21v2J9q4qtHKhlOXJtk/Ji7yNk+1re7edzixdJi+cWtdv+8tFX7A4dgoysXfL6jlw8GLh5wPuy48cOQd1Twi0iJG0AApNT9VGcP+8udw/by57Kqv46FgBnx0/AUC7WUhXqGht429btvH3LduYk5rCVbk5LJswgdARrGxgtQrXyNu/v5gLlnheCs7fCaTvTA9FVYH1uxyI27/7CqkpOq66YgYAy5fmotWqRnlUI8c4PwlpH4vIJYJAPlH3CPHqleypuRmVPJ2ksOt8dk6lLIUOywmnbfquQp+dz59449h+ntm3nYbOvtD2eHUYD86Yx7UTJw9ypGc4rCeF/4Qs9fzgHqNcu2svQU8IpMWjqHA18gCrihRkZAhRBJ4w0kNTm2HMCSNje1koSJAgQYIECRIkSJAgQYIECRJkEDySL9VSFVaHFYN14NyiDuvQzFgWxszm/KjzPD5ObzlGnf59Ggz/o8vWjFQcQYLm1iGNwR1EwB2Tp7MwOY1Ht2xga5V/56/Gq8J4dO4iLknPdN3YA/IibyVMGke96Qgp6vOZGH45AAZrLaESIUT5fxXf41Dzm0hECpYm/rFfH5lhCSQro6jodA5LrzE288dj7/Gr3GsReTEg9JWiLylo7x/GGSFXMcNPI0YCKUwUIDXOf/JnPSE/KZH8pER+vUQIRf26sIgPjxWwqbgEq10o5rytrJxtZeWo5V+xYtJErsrNYXqi71OwLlwxhQ/e3olB7/tS1q7YveUkhQU1WMxd/fbdet8QVhGBMKWCSI2S5gDKV61uaMNksRISwB4Vz/3tZrKz/DOFcCRIGSHz3HMdjSKX3Og/cbjhYZTSVCJD5zjttzuEyFvHmSVfPSQp7DqONz2BNiSfcEUeraY9NBt3oJAERnrnUHn7+CH+uHMzd0/JZ2q0UIHHARysr+E3277GZLVyS46XUpN7fF3EQ4i26v6cEXl3ZbmkJnDmSAnRo5OOG8T/UXrgC+ZvNLUZAjLydzA8mtnN1k1jli6PIn0ZAIdaCzjQeoyCdiFkUafQInXDZEsEhEgUJITGMi/qPGZG9jf6ORuC8erH1Onfx2A5DojRhs71ifHq2UiPiGT1pdeytaqcJ3d9Cwg3In9BGxLKvdNmcUtOHgqJbybv4zXLGa9Z7rQtTNZXGejylH/RbC4iTBaPQhI+YB/fSZ3PUwUf9tv+ec0+JCIxD026nBDJ8D5Pu8POv4u/4tXirwbcf2XSbCQi/wycKg2gmz4EZlrE6cglQvrWRRMzuWhiJq1GE58eP87HxwrY323WqrdYWHPoMGsOHWacVit4kOQKKS6xau9XN7r7RxeCSMTqVzYjkYiZt1Aw/YyKGdlJ1ppXNvP6s18xbkIsJafqGJcZS21lC1arjYuvGp5RZ2pcZEAJI3aHg5LqJrLSArfc67ksigDERwUfUkaKGNUyxnf9kIP19zMz4R1UsnQKW/5OWdtr2B0mQDBqBRCJpKhlGcxO7D8vGIyEsFUYrZWcbP4zdruRaNVSJup+QWnrS15/Pf7ESwd38fi8pVyV6ez1tDglndTwCJ7Zu917wohYK1Sksfev7OeSbtNWxN412w6kVJoYrW/8RYIEPjKJd60DRpKWDuNoD8HrePzULEJEhjoNgAx1GlckLufmnQ9gsXfxi6z7SFH6bsJ1rP77NBs34nBYUUgTSYn4kc9K9brDvMQUPr7yRgD21lXzdsEh1hadwGjtv6I6EkyLjef6SVNYmTGJUOnoKpBikYyokEmDtlmZeB7vlm+h3NC/as3a6j3saynmnoyLWBCTg8zDSjVCBZpCni9cx4n2qgHbRMhVXJd6gUf9jgSteuFCozeOfpSAu8ilEuJ0Y+thIyI0hJum5XHTtDyq2zv4srCQb0tK2VlRgbHLSklLC099u4Wnt2wF4IJxadwyfRoXjEvz2hi+XHsQsUiENlLFc0+t47mnBF8euVyKJjwUeYist+SqK/793x8MeRzr3t/Dg49dwYWXT+OaC37Pc2vupcti5c+/fH9Y5XpBENT2n/SuKZ+vCXRhBGDn7mJOFQqV1swDRAHdeZv/XRu9RULUwGJ9kOGRrLmRZM2N/banRdxNWsTdvX9naO8nQ3u/y/7mJPb3tBuvvY/x2vuctokQk6F9gAztA07bE9RXuDv0gKSio41pMfED7suLjqdS772KLSLZRBzmBjBvhtCrPDjShsMsVHwTyad7bTwQWFG10RHeXzgJMjaQSPxzcdYdDCbLaA/B6ww7nEAsEpOiTOwtu+tLWoybiFIuJ1Z9DdrQeXiv6NfwmRGbwIzYBH4zbzGbKkr5pqKETRUl1Bm8azZ1OlKxmPPikliUMo4lqeMZHxFYK/ZSkYRHc67l+7tfAMDqcA6nrTE283+H30IjU3J+dDaTNElkhiWgU4Shkoag7I4mMdu7MFjNtFoMFOprONFexZaGY9SZWgc9/0+zVqGWDt+M1tvUNAZejff4KE1AlOodCnaHg7LWFoqbmilracVstfXbD/BNcQnfFJcwLSGeJ5YtZVL08CuuPP3bgc2uLRYrjQ0dA+7zBU0NHeRMSwVALBZjMXchV8i45QdLeOR7r3H5DXNc9HB2EqMD7yG12oe/UaNRmGh89NE+li+fTGSk56ao+/aV0mm0IBGLmTOnf6rg6nd28O/XN5M+TviOFpc0MD49huqaVqxWO5de4n4UZ6Dhy+oQQYKMJIlqDQcbakkfYO53sKGWRLUXFysUF4F5Cw7TeugROhSLXR7m6HgabN0R1aErvTYcS5eV2qbAmStFRZw75tZBPMPdxS1/xBBAC7ju4pU8izRV0ogII7OStyEVR/j8PMNBJZNzSXpmr69HZUcbRxvrOdZUz8mWJqr1HdQZOnodxG3dD1VnQymVEatSE68OI1UjvPZsXQw5UTFk6aJHPTJkuGSHp/DT7FUA/OHoezjo/360d3XyWfUePqv2Xhnm29OXsCAm12v9eZPqRu+t8owU8WMsWgSgqr2d/x46wvtHjlLT4SxCRKtUXDM5F6lYzAdHhZKnlW3C57a/uoZVb7zFUysu5pKJw/P3uegy35Su9pRwrZLmxg4SUiKJTYjg1LFqcqalEqpS0No8NG+pHhICMK2hqsF3v9Fdu4SS8C//6xv+/epmrr1mJnffvdCjPjZ8dYzPPz8EwDN/v4nc3CSn/WvXHeAnD17MRcuEqhWXXf13XnruNrq6bPz+yU9JiPPv++xw0GlUweoQQcYEt+ZO59dbN1Ctb2dKdFzv9gP1Nbx4aBc/n7nAa+cSKVfh6HwFrCU4WrqjD5XXIQq9CmRnRgfbwHIAh+EVHOYNwvHy2Yjk87w2nqrG9t5FiUAgKjwojAQZGIk4gCNGjMGIkQHJDEtnX8sRpG6W6h0q/i6KDERSWDhJYeEsHzfBaXvPBV3fZcFstWKyWbHYbIL/ilSKQiIlVCZDGeDChzusSBA8CmRiKU8eex+jzTc/NIlIzHczBF+Um9IW+uQc3iAQI0biAvDh9kxsdqE07obCItYcOsyW0rJ+E69ZycncOG0qyyZkIO2+mf1wnhAtsaO8nGe37WRnRQUWm40fr13HOK2WrJihR4489CvvrbANhyn549i5+QS501OZtWAif/vNx1z6nZns21ZI6vjh5Y0HYgqWL8XLgwf7TL1tNjvhEUqP+5g7J6NXGNm2rbCfMNLYpGfyadskYjFmsxWFQsodt87n4Z+vYVV3Kd+xRrQ2GNIeZGxwR+4MpCIxz+zbTqOxT6DWhSr5cf58bsrO8+LZpIgjXsTefB3YhRQWR+dqHJ2rgb65v6PtxzgcneA4LT1Pkogo4i9eHAvUBtg86dcvr+PXL68b7WEECeJVgqk0Z2FRzBwWxQgPB/8pvpsJYRcwJ/pmt461Osy8XnQXFyX8lETl0GquH2j5mN2Na7h7wltDOt6XvFZ0B1nhS5kVdYPT9p60A41cAfI+p+7T3w+d1Hs16EcKq0MIqxrKZ7osLo9JYYk8eng1hR3eNbONCYngN5OvZ0pEmlf79QW+DNP3FYEcMVLR2saaw4d5//BRABoMzhEQGoWCVbk5XJ83hfGR/UOWe4Ig56SkMCclhRd27OKpb7fQZbPxr917+MuKi339EnzOjfcsQtldq37VzfMoPlHLK3/9gvgkLT9+YtWw+g7EiBFfCiMnT9U5/T1rZrrHfZwuhBQcr+63PyJcSVOzgcQEwR8mNlbDyVO1TM5NQhkqp6V1eFFA/kxw5TbIWOKWnGnckjONZpNgYG2yWolXa3yTaC5NQ6x7H0fbzwFwWHZ27zgtvdTufG0UyechingKxDqvDqUmgNJoggQZqwQjRnxB94Ks2I1qNucEgf5+nLbAPpTXkKKK5tVZP+Kb+iOsKdvCkbayYQ0nWRnFtSnnc0lCPiGSwIi+CciIkcjAytnvstnYUFjEOwcPsa2sfIAELpgSF8cNeVO5NGsiIVL3v8v3zJ7JhqIiDlTXsKO8wnuDHkUSU/omtaFKOY8+fb3X+o48LbXB0mX1Wr++pL5Zj9VmR+oD07S6ur4Hi5AQGSkpnpccjYhQEhYWQkeHierq/lUkpk5JZvvOQqZ0CyhzZ2fw1N8+5/KV09izt4S01LFb5lQXFEaCjBEO1tcwtdt8NTJk4Mgyi81Gi9lIrNJLkVKSRESRbwAgsuzDYfoUR9cBwUfEoQdRKIhjEMnzEYWsAPl53jnvGQTiPClIkLGGyTI6xUZ8yag/fUvFCu7MeGO0h+E3BPr7IRULq8rDeQ1ikZjFsVNYHDuFwo4a9jYXcritjKNt5dSbBl+pVUtDyQ5PZkpEKnnadPK04xD5kUmvO9S1jJypprcIJMf1P23azPtHjtLc6VxmLFQmCGcrsyZxY95UcmKHniIyOyWZA9U1NHZ6twxtc5Ng5rzl6wKOHqqgsb6DToMZpUpBdEwYWZOTmbdoElHRvhOqmho6UITIUId5x7hYJAJduDCpD5TJrt3hoLapnaQY76d3dnSYev8fG6NhqJ7GkVoVHR0m2tv7l9O79abzUSr7SqFfs+o8CovqeemVb4iPi+BnD18ytJMGAMGIkSBjhZs/+y+brrubU61NZHQbsJ4ukHxecpIHNq7FZLUyOSqW1y6+Gl2o56l5Z0U+HZF8+qjMsIIRI0GCjD5Wm320h+B1Rl0YORcItAdzfyIjLJ6MsHi+w3wAbA47equR9i4jnVYhbUchkRImVRImC0XuYVlff6SpLfDC2CPDvTjZ8jEv73I28Z0QpeP6qVO4MicbgDCFYqDDPELT3YfcSxEFFouVV579ik8/EMbeZbEN2O7r9Ud48W/rWXZpHt97YBmhpz38DpdP1+xi9UsbaWkUxJnouHBu+v44DvgxAAAgAElEQVRill8x/BKMOo3wsBoowghAQ6vBJ8KI3d430RAP4/sjlQl5/11d/b8rSYnOJZZDQ+U8/usrh3yuQGKkIkaaWn9Bh/5VABJiNyLvZ1AZxB2C7+PZabeYmfPWC5is1t6oxhcvvIIFyeMA+NOuzfxo+hwWJafz6NYNPL13K787/8LRHLLXCEST+iBBxhrnvDDSYqlka/2rVHQeAKDLbkQl1ZEXeQUzIvvqmlsdZtZV/5Hiju2IRTLS1PksjvshAApx36Tk+ZOrMNkMgIPLk58gXT1rwHMCvec92zlPx2IXVsg+LP8FErGMy5MeRyYWVjdPtG9kZ+NbtFqqCZPFMDniEmborkJE3wT0P8V3M0N3DRWGAxR1bHV6DaeP3126HCbWVv2WYv1OZKIQpmpXnubB0ieauHo/zDbhgeSfJ1dxV8Zqtjf+h1Pt3wIOpkVeydzo26g3FbK65F5uGvcC0SHOuekNpmLeLLmHG8Y9R2zIBFotVWxvfIPKzkMYrW2opTpytZcwU3ed03Huvh994+esr2G4SERiwmUqwmVjc9XP4YBWff8VXn8n0MLTZRIJyydkcOO0qZyXlOT6AA9pMQqfYYx6+JE0Br2Zn9z7HwqPu+e7Y7Xa+eyjfRw+UM7TL95GuHb4otW69/fwyt+/4Kqb5zIxNwkHDk4cruKFJz/DYupi5XXD+53rAkhY66G53TcCZlhYKAAtLQba2oYecaTXC8KxSjV8oW8soVH5X4n2IEGGyq9mL+KKjGy+KDsFCGJIjzBS3t7KivRJpGoi+Ml58/nxN2PH/LO+RT/aQwgS5JzHdi4LI3prE2tKHyQ6JJ2VSb8GQC2NotFcSqgk3KntgeaPmaG7muvSnkFvbWBd1Z/Y2SgYo14Qc3dvu+9nfkCX3cSzJy4b9JxA73nPds4efcFi7+TD8l8AoJCEcWnSo0hFwqppmWEPG2r+xpL4+4kLmUizpZIva57G7rAyM8o5Z35j7bNMj7yq32s4ffzusr/5I+bH3MWc6Fup6TzGV7XPoJELpdVywpe5/X6cztqq3zIpfDH5umsxWlsRdVcEignJID40i8Ota3vFqB6OtX2BTpFKbIhQIUcmDkUtjeKShF+gkkZSZTzCl9VPE6MYT5raOS/UnfejZ/yAW68hSH/aDEbs9sApQQdCRYtwVehoD8NtHr7gfK6dPJlIpe/GvDQjg3FaLdHq4QtGv33kvV5RJGOSkE9+yRXTyZ6cRExcOAqFDLO5i7qaVo4dqmTdx/soPFFLRWkjv/nZuzz90m3DHsN7r23hB49cytKVfVUOZs6fSEJKJKtf3DhsYSRSE1jCGkDTMESLwdDpBDGtpcVAc7OBpiZ97zZ36egwUV8vrKhGDFDVxuGA9V8e5qP/7QOgsqoFkQiSEiK5bOU0Lrpw8pBTePydMA+Eok7jWmz2VsJUN/pwREGCDA2ZWMINWVMRi0SsmpADwBPbN/butzkcyCXC3DAjQketIfDSdM9GS7tvrr9BggRxn7EYMRK4xZODBAkSJEiQIEGCBAkSJEiQIEGGidsRI4db1gJwWdJjyMR9K60R8sR+bWNDM5kbfSsAOkUqk8IXUdN5dMB+RaKzazM95zzzvAOdUyYKwWLv5IPyRwiTRQNwccLPnSqj7Gh4kzzt5UzSLO7tZ0rECg61ftovYiQmZILbr8EVKappTNWuBCBSnkxV52EONn8COEeMwODvx+kkq/LI014u/CFPdto3VXsZX9c+w/yYu5CJQ7E7hBzz4+1fMyPymt52Kmkk82Pu6v07Qp7A/uYPqTOd6hcx4u774e74gwxMIK6CRGqUAbW6fM+smT4/x4zEBGYkJgy7n+2bT7B3ZxEA1906j9vvXQLQ7/2WySWow+IYnxnHpatm8OrzX/PO61s5cqCcb78uAGD+4qwhj6OuupVJk/unHE3MTaK+evi53sFUmj6ys4XvTWGhULb3yw1HuO47sz3qY/Pm4zi6A88mTer/PXz9zS28tWYHSxYJvjpLF+fgcDgoLKrnr8+sp7a2ldtvmT+MV+G/hCndjRix09jyY0QieTBiJIhfEqNUUdLWwviISKr1gj9Th8XMjuoKYlVClJnZJlT6sjscKCSB78EGoDeasVgH9tkKEiTIyGG1j72IEbevkvWmQuJCJzqJImcjLmSi098KcRhmu+eTyJ5zAi7PKxZJ+H/2zju8rfL+27e2LFne247t2M529g4JCSFkMpKwaZkttJTSQoFCN+VtaUtLW1Ypu/Aj7BUgEEIGZIfsndiJR2LHjvfSHuf949hOHMkalmRbybmvK1fkc54l6Zyj5/k83/HpyT/Qaq/h2pwn2491fXt11lJOmQ/xXf07bvVdgqNL+VC9B4BEdXaXv5O0eRxr3dSjtjpIj+p+kTM4Zibra17gSMs6RsYtpLTtOwDMjhaGxV7aWc7uMrOz4UNKWrfSYj+NgAur0+gxLkgoPw+J7mmIQGFE8tkPH6u/3A/A0MJMbv/JpX4JUDK5jDvuuZS9O8s5fKCCdV8dAIITRpLTYyk6WElWbtc0rkUHK0lOj+2mlv/ERuA1VB+me3XypHwAPv10NwBvv72VmTOHkp7mX6DXpiYTr79x5vdlwoSBbmWWf76b+382jwVzR7qdGzM6mxdeXnfeCiMxOv+uNattLy5XMwpFcphHJCHRM24YOoqly5cxKjmNg3U1ACzMG8Ij67+ivKWRwfFJvHtkP/eOm8r7RfsZHB9kGm5XLcj9uB8cpQjWdSCYQDkImWYWyEIX6ygSN5AkJM5HIs313x8CkI8Fv7Or+COehLrPButJshPG0WA7yYaaFwGYlfqTs1oSsLssTEu+zc1KA9xFlNC9B7FvN4LcYu+Im+IJhUxJYdwC9jeuYGTcQg43rwYgJ3o8emVCZ7mVp/5Og7WcOen3kxo1CKVMw7LSn3hsM5Sfh0T3NLZGXuBV/3dgJQLl8H4x+PTseYHHfLhkfiGHD1Rw5EBF0OO46sYpPPf459RUNTF4hBh8tWh/Be//byN33Of+PA2UaD8Xq/2JhjDFGJkyRRRGsrISqKhooLXVwv33v8WvHrmc0aOzu61XXFwNwJ8f/4y6OjGWQGJiNJfMcs/iYTbbKRzubnkJUDg8E4vFEezb6LdE+/m8sljWh3kkEhLBce+4qWQZYtl1+hSX5RQAcNOw0QBUtrWQrNOz9JNlPL9nG1qlkpfmBpF5ylGCq24hMs0MZDG/E48p3J9HgvF/CK1/Bc7sJAuKXOQJL4Iit+f9n0UkzpMkJM5HBOECFkYSNQM51LwKh2BFGULl158+AZ/96pUJzEq9m2Gxl/Je+QMAJKizGRV/OSCmzE3W5lNvLSNaFaRqHiANthNd/q61HPfoDhRKRsddwfa6d6k0HaCkbSsA8zJ+2aVMWdt2ZqT8gExdIQBOwU6zzb/MFxLhodlo6eshBIwkjISP5ibRKislLXCrjNT2Ok1NwS/gF39vKgqFnLde/IbGejEbQFyCnlt/eimXXxe8a1IkXkONreERRmTtCth9P5/LQ798F0EQqKlp4f5fvMXgwWmMH5dLRkYcUToNFouN06db2LPnBPv3n3Rr656fzEGpVLgdnzalgL37TjAgK8Ht3M5dZUydnB/6N9ZPiNKo/CjlxGxd57uYhEQfs2TQcJYMGu52PCdGtDD7bOnNHK6vZYAhlnhtzze4BOsqwIVg3YhM5jlYtmDbitD6Fzh3M9BZhqvxx8iTPm8/EJxLTyRa1kpISEQGfj+dRsdfzr7Gz/i84k+d8Th0ijia7dXYXWYKDBf1aAAd8S8Ewd1fsKNPoLNfX32magczv10A+LLyL8SpM8jWjwNgStLNfFbxRxI1ORQYpiPgot5ahktwMix2To/G7w8njHvY2/gp2fpxnDId5GjLN1ya9jOPZb19HoEQrUoi3zCVb08/j1IuLjryDVO7lIlVp1Fu3ElBzAzsLjOba1/HSXA7ha6zxh3se+gvHGp4qvN1fuz30SgSA6pfb9lNk/UQcZqhJGrHey1rsth6NMa+xN8d2P7C39dvAGBp4QjyE9wXhr5YVXyMypYWRqWlhSSOiDe0WjV2mxmLxR5wXbPZ3t6GPwtB31xxw2SuuGEyzY1GrBYHyWkxnYv4YImJwJSybebw3qvjxuVy772X8cwzX3fuyhQVVVNUVO1X/VtuvohZHqxFACZNGMgzz6/hux2lAOTmJOFwuCg/Wceu3eVcs2QCb769pctu0M03TQvyHfUPtGr3+6HN+A5W2w5s9kMA2OyHEQRRpHY6aymrSPfYVqzhp8TH/sZnnzIUCIKdVuPrGE2f4nAcxyWIVj1yeTxq1SgM+pvQRS3w+304nTW0Gl/DbFmH3VGOIJhQyBPRqMej112DLmqezzbqm35Na9trAGSkrkOt8ny9eC6/GrVqhNfyVttuWo2vY7Fuw+k8jSD43unPzjyGvJuFt6fPEcAltPb4czzfUckVjEpOC74h2w7xf/VYkHueAwktjyOKIkpkhgeRqScjWD5HML4CjhIEsxhbTxa1NKihhEuUlpCQkPBbGDGoUrgu959sqnm1Mx2uU7ARrUxifOK1Pmq7s7n2f+ys/xCHYAXg04pHkcuUJGqy+f7A/3bpE+js158+BxlE3+im5Eo+r/wTN+Q+RYJ6APmGqVw14I9sq3uL7+reRi5TEK8ewMSk6wMefyDMz3iIoy3fsr7mJVQyLRMSr2NEXFfzc38+j0AZE38VH5z4JaPiFwHu7jfz0h9kdfVTvHrsFnTKOMYnXNvF1SYQzh1/qN5Df6C46bXO11nRiwIWRhoseznU8G/SdDNJTPMhjIR5sRUOIm23/4Vt2wEYn5nZI2Fk5dEiPj18hAVDBoddGEnPjKe1xcyB3eXMnlcYUN19u8oAyPBgFRAMsfGhT60bHRVZ1xD0joi5+KpxZGTE8cwzX1NZ2ehXncTEaO7+8Wxmz3bfRe7grXe3kpigp6y8DqDzf4DkJAPfbjjqVud8EEbUKqVHl7TGlr/hdPonOPUEARtVNQuw2d0DljudNZidqzFbVhOtv56k+H/7bK/N9CENjQ/jErrG+XI4q3CYP8do/pwo7UySE15ELo8J2fsIhKaWf9HU8nfcrAc8IJeL1m0qZS4yL9PSUH+OEv4jtItQMrXn1OyCdSM4johlou9Gpr9DfK0aAfaDCLatYPlaLBykMNJitPouJCEhIdEDArJnS9IM5KoB/89rmVvyXnI7NjX5ZqYm39zl2LTk25iWfJtffQJe+x0Tf9WZDC1nMTHxBiYm3tDl2MDoyQz0EFz0bPx9D/5wW/6rABQYpnst58/noVGIUcbvH7bKr7474oIMj73M4/nUqCF8b+B/fLbjz+fh7/d5IaJViq5brfbjPsuarIFbBvQ1Om338W7OR1IN4n1YVFvno2TwTJiaT9HhU6z6fC9XXTeJnDz/AkGWFJ/m6xV7AZgyY3DQ43j9uTVMvGgQw8d0H+MiGPRRkXcN9ZZ116SJebz+v7vYvLmY7dtLOHKkioZGIyaTDa1WRWxslOhiM178rZw1cygqlbv7zNm88cqdvTH0fodW7XnKk5b8AYLQ9dlbU/c9HM5TyOXxpCV/5LGeopud83Opa/g5NvtB1Kph6HXXolIOxOmqB8Bi3YzRJLbfZnwXrXoy0fobPbbTZvqgvb2fAQIymYZo3fVoNZORyXQ4nBUYTR9jte3CbPmW6tprSE/5DFkvuT8DmMxiNsGmlicAUKuGkhD3GGrVGMCF1bad+qbf4XCUAZCS+Bq6qPl+te3pcwRwuuoD+hwleoCrQfxfmef5vPld8X+ZDpn+tq7nNLPBthWhQzgJciiRaFkrISERGZwfubskPHK0ZR2JmhzSo7rfOZQIPypZR9o83zu+kfiD78k0/XwmRiMuMupM4TfnvfLaiXz8zjbMJhsP/vh17vq5KHLOuqwQldp98Wu1Oli7cj8vP7Mau81JtEHLVddNdCsXKJ8s28K4KeGLO6FRRd5PkbEX71W5XMb06YOZPj14ketCprtnlUrp4dput7CUyZQ+XUx8YbMfbLdieBLoet8a9N9Dq5lGfeODALS0veJxQe9wVlLf+HD7XwIKeQJpyR+hUnXNGBcT/QMam/9Cc+sz2Oz7aWz+MwlxjwU1/kBobn2m87VMpiUlaRlKxRnLuijtHFITs6k8PRtw0mpc5rcwEorPUaKHCO3Pu/b5TBdczQjWteJp7SKQGbqeV7Snem8XA4MlEudJEhISkcHZs9HQOItL9Cl2lwWTs5FaSwn7GlcwN+MXfT2kCx5Xe9wWp8u3f3VvLrZChaabXdjzFYVcDkCbLfzfVUJiND97eBFPPPoxzU0m/v7H5QA8+/cvGTQ0neTUGDQaFRaLnZrqZo4drcLSHltEoZDz8GNLMMQEn1FKhhhsNVxEorjmcglYbI5urRAk+h8qpbxP+lUq0kmM+yvnLuY7MOhvoqX1P9gdJdjsh3AJbcjPWYC2tL2EIJwRY+Pj/uAmiojIiI/9FWbLN9js+2k1vk6s4acAKBQpoXpLHnEJRqy2fZ1/azXTuogiHahUg9GoR2K17cFm2+13+6H4HCV6iDwaXM3iv3MQLMuh3eJKprvavW5H1kchNL+ZkThPkpCQiAykGd15Ro3lGB+f/A1KmZqJSdczJOaSvh7SBU+T9QAAKoXBR8nI3AnRRuBufzCcbBInhlHK3nnfly4YiSAIPP23FZ2ih9lkY9+u8m7rxMRG8dCji5l80aCQjGH6ZSPYvbWEAQP9c+UJFK0mMq8ho9kqCSMRhFzeN8KIXnc1Mpm3lNQyVKqh2B0lgIDTWYNc2XVBbzJ91vlaLotGH7XYa3uG6O9T3/gwgmDrdG8xRN/e8zfhBy5nPWfHFPEkinSgUGQAe3C66hHaY5P5cvkJxeco0UMUA0RRxHEIOPvacyIY/098qSwA1Tj3uu2BhgmRS5c5Al2OJSQkIgNpRneekakr5KdDlvf1MC54XIKDKuNqAEqa3wYgVu3bHNtqCy4rUF8QqYvannCiqYnlhw8DkB0X12v9zlk4ilHjcvj4nW0ArF9ziNrTLW7lMgckMHv+SK68diKxcbqQ9X/z3bP580Pv0lDXytBRWWjOSXk6Nkg3mw4rHIVcjtPlCqqt3sQSgffrhYxC3jeGsRq196DbAApFaufrc7O3OJ3VOJynOv9Wq0cik3mPy3N2nxabGHDaQHiFEbm86zPR2RGXwgNOZy0AMpnK53vpINjPUaLnyNRTEewHEMwfIdNeIR5UDkJo+xc4RZFeprvNc+X2eDLIQxMIXLIYkZCQCBcXzopGQsIPyls/4nDDc92e31T1A69R8zuwORsR6LrAyzZ42+ETiaRFYQfqXrKc6AlfHC3iRFOTx3Mri4ooqvMvgKrD5eJkUzNfHC3CbBd3qy7JHxiycfpDSlosP7pPzGb1o/vmUl/bSkN9G2aTDZ1OTVJqDHFhyBgDcPO8fwBwZN9Jj+dX7vUelNtfNGplRFlNOZ2Rd79eyMj7SBg5e7HeE5zOmi5/e7PEOFMm66z6VUH17y9yeQwqZQEAdscxrNZtuFwtbplxnM5qbHbRklKjHoe/ntzBfo4SPUemux7B+Bq4WnDVd7jLyKFjnqPMRRa1xHNl+x6xDUVOSMYSSb8REhISkUX/XdFISPQBKnkMLsGO3eW+Gw9gc7r71/rDAMMVZEUv8FnOEYELLYWi/4Ynen//ATaUlnk899GBQz1uN1mv59ZxHkyGe5HEZAOJyb7ds0LBBxt/0yv99NWOfk+JxPv1QkbRR640MllwcX7OTcvr3Z3EvU+XqzWo/gMh1nA3AHWND+B01VNT/0MS4x9vF0wEbPbD1Df+stOaI9Zwr99tB/s5SgSBIhtZzO8RWh6lUwzp+F9mQB77D5B5iBUlmBDaLZbww+LHH2x2Z0jakZCQkDiXvpklSEhISEhISEhISEhISEhISPQDJIsRCYmzyNDPIV0/mybrIWrNW6kxbabesqvzfJQyDbmnXZFzUMqiiFblApAZvYB0vX9BcJ0uwXehfkZf7cL6w71TpzA4KZHN5Sc4UlNLKD7dwtRUnrx8AQm6C2f3Mtrge4c6FPSVq0NP6c+ub+Un6nnooXcAeO/de/p4NBLBIJd3DSDq8iN2xtnxNeTy0FiW+ROzI1p/EwBW215ajW9gsW6gsnoGMpkOEM5qQ0587G+J0l4akrFJhB+Z7gZkqmEI5vY4dq5mUOYj093QbfwQwfoNyLQgi0IWdWVIxiFZ6klISIQLSRgJAofLxbEmMbhYeXMjVcZW6swmzA47FocDRz+eNHvjbzPnBVznuR3bWHZgL3VmMZ1guj6aL2+8FZ0q8DScFoeDOcte45+XLWBSRpbvCiFGhpx4TSHxmkIGxd3BitKpONuj5k9Je5YYdUHY+o7EmAX9eTE7LjODcZmiP369ycS646U8svIrAK4dWUh+on/B4OQyGTEaLSNSUxiWEp7MLBL9W2TzRH+eoLe0mKmr6z0XConwoVCkd/nb6az0WcfhrDirvueYJDI/Y3uc6de/mEwAifF/wyW0YTR9JGabEWwgU6BU5qLVTCEm+g7UqpEB9S/hTnOjkeZGEwlJongWHYL07F5RjUamGu13cZl2ITLtwpAOoT8/dyUkJCIbSRgJkONNDXxVWsy6EyXsrzuNxXH+ZSUIVBj57lQFT27dyNPzLqcwOQWAOrOpR6IIgNC+r6+SK3pUP5TIkBOjHkRje8rdcNOfd6C7Qybrv8LI2STqdFwzcgRPrF9Pg8nMZYMKmJ2f19fDkjgLSRgJHcY2a18PIaIJVDQIJwp5EiplXnsaWrDa9iMIFq+xRqzW7Z2vu8vmcnZ6XJerFvCeOc1uP+j3mBuafo/R9BEa9URSkv6HIkQZSSRE9u8q5/l/fMnxomoAfvarywFYdPUEzCYbL/xzJXMWjaZwbGgCnvYnInGeJCEhERlIwoifrDtRwgt7t7P1lOesDBcye6qryI2L5/JBQzqP5cbF97i9KKWKjbfeGYqhhYQY9eDeE0b68UKrOyItYObwlBQ2lpX39TD8pqGurXM30BsV5fVs3ViExWwnJy+ZydMHoVZH1iO+P1sfeaI/CyMmkySMBIPo+gFOZwOCYEfmhwtlONHrltDU8iQAgmCizfQhBv33uintotW4DBDT4eqjPO/YKxRpna9ttkNoNTO67d9i3YLDj+w2dkcpAC1tLwGQEPeoJIqEmKMHK3nknjdQqZSMm5zPrm3Hu5yP0qk5drQao9F6fgoj/fi5KyEhEZHIQNyV92vWXNRaGtbRdDDY0LvpL/2hvKWJ325YzYaKsr4eSr+l3mImWq3u62GEjQTtaE6bNwIgl0XWQrM36E87q/4wNDk5YoSRk2V1/PCG55k4tYCfPDCfjCzPguNHb2/jhadWIZwVoyZzQAJ/+vdNZA6InEVJhBgfnUX/jQlkNHoXRrZtL6H42GkArFa72/kf3HZxWMYVKaiU+djsBwEnJvMK9Drf6dbDiSH6DlraXgXA5WqksflPaNRjUKtGuJVtbP5rZzrcaN11XQSQs9GoJ3W+bm57nmj9dcjl7s8Yp6ue+qZH/Bqn01nb5W+j6ROUigwUihSkeP+h4f9e+IaExGieeeMu4hL0zJvwqFuZUeNy2LjucO8PrheQLEYkJCTChV+rvN/sfyLc4wDg/WnP90o//rK6/Di/WPsFLTZp580Tt3z6IburT9FmE3PKD3z2yc5zi4cM41+XibtULVYro196ls233cW/tm3my+NFCMDto8fxwOSLurQ55qXnaLFaEIBXLl/C7Fx3V4dPi47w3I6tlDU3AZBhiOHG4SP5wdgJKMKwsso2XEW24aqQt+sJhSLyJo5OIbImKZOzs9h96hRx2t4JKBoMG9cdQXAJ7Nx6HJ3es/i4Z0cpL/z7K4Rz1uiVJxv4/QPv8MJbPwZAqez/11akBR9WKvre3a872rwII8ve2cqrr68nb6AYL6ektJb8vBROVTXhcLi4fKH/MQTOV/S6JRjNnwJQ13g/NvsBNOqxgAKX0IbTeRqNeiJazSTvDYUIhTyB5ISnAaipux2Xq4mqmoVE665Dq5mKTKbH4azAaPoYq20nACplAfFxf+y2TY16DBr1eKy2nTidp6k8PROD/g7UqkEIiClRbbZ9tBrfwuVqRKMeg9W2x+s4xc9IFJbsjuO0tL3UaT1yBjlyeSxq1VD0uiUY2gO2Qv+9n/oTh/adZPENk4lL0HdbJjElhoa6tl4cVe/hdEbW74SEhETkIG1/d8Onx45w/9oVOM9dbUh08sLCKxEE+Ne2TWypPMl7S2/oPKf0ECvgnpWfsXjwMH40biL1ZhMKmXuZPXfeg8luZ8QLT3vsc/2JMn79zdf8edYcRqeIu2AlTY08vPYr7C4X90yYHKJ31zdEWowFAFeELWYvycvjkrzIiC1yYM8JAIaNzCIu3vMk+L//WoUgiMLHHfdcypjxuaxbdYD339zCybI61q7cD8Dcy/v/YjfSrqWeuJEtX76L19/YiEIh5+4fz2b27OFdzv/6N++HZGwVJxu6Pbfiyz08dP8C5s8Vg19eec1TvPjcbdjtTh5/4nMy0uJCMoZIRhc1n2jddbSZ3kMQLDS3PudWJiHusV4TRgCitHMASEl6jdqGn+JyNdNqfJNW45tuZbWaSSQnvopc1v3iGSA54Vmqa6/F4azA6aylqeVvHkrJiIt5AI16LKfrvu9jlGLcNUP0HTQ0/R7aBZauuHC5GrFYt2CxbsFoEgWo1KS3+txlKRKw2xxE6bxb6ZqMVlSq81NoEqR5uYSERJjwSxi5ImNOt+dkyFDKlRiUer4+vYFTZtE0N1WbRI4ukzh1LGq5Gqcg/ji22Fs5aTrFCdMpAPKis7k5ZymZUZ5NPfuCzZUnJFHED6KU4gRGKVcgl8l8BludlpXNLaPE3aT8+O7N+70tNp7evoVbR47lqozaUWgAACAASURBVMHDOo/lxsVz04jRLDuwN/KFkQi0GIm0xWwkcaJMzAIxenyux/M7tx2npFh85t54+wyu+d5UAAqGplN0uIq9O8vY9M0RIFKEkciyPurJ/fryK992urk8/czXbsLI1q3HPVULKXX1bYwsPJPxSyGXY7U60GiU3HHrDB585F2WLvYcsPNCIinhKaK0M2kzvovVvh+XqwW5LAq5IhG1ckifZVWJ0s4hK20rLW2vYraswu4oRRDMyOWJaNTjiNYtRRe1yK+2lMpcMlJX09L2MibLKhz2EgSsKORJAGjUEzFE345WMwWH44TXtqy2vdTW/wAAh7MSpTIbfdQiFIoMZLL2hbwgIAgWHM5KTOYvcDgrsVhFV9VW4+vERP+wh5/KhUP2wGT27y7n2lsu8nheEAS+21hMwdB0j+cjHXkEbiBJSEhEBn4JI7fkXu2zzCul73LKfJqC6BzuzLuJvOhsr+WrLDW8fPxt9jUfYU/TIQpjh3gt3xs0WMRUsz+/gEURjSJ8RkRjU4P/kT5SX8fOqlP8Z+c2j+cdLpdHa5VIQRmBwojk7xs+mhqNAAzITfJ4/ouPdwFisL2lN07pcm7qxUPYu7OMkuLq8A4yhESaK01PLLz0ek2nMKLV9M3ueFysjvoGI5kZYjyJ1NQYioqrGVmYhS5KTWOTsU/G1R/R65ai1y0NuF5i3OMkxj0etvJyeRxxMb8gLuYXAY/Nva1Y4mIeIC7mAa/llMpscrM8B2AVBBO19bd3BmjVamaQmvwWMi/TzFjDT6monoogiHMvs2W1mzAS7s8xEll09QSeevwzXvz3KhYtFQXMjoCk5SU1vPXyeooOVfK7J67ry2GGjUicJ0lISEQGIVkF72k6xMqqb0jSJPCHEfejVWh81knXpvCr4ffw4J4/s7xyFaPihjEq1nuquHDzxLYNANSaLpxJYZRSxbjUdCZnDGBK+gDGpIRvh0GrDO5ycwkCZrudByZfxDXD3APOgWcXnkgiEl1pJH/f8OGwi5Z2eg/xRVpbzGzZUATArMtGoI/u+txNy4gFoKkhcp5nkWZ91BOLkd/8+gre/2A7MpmMa6+Z6LXs2LE5jB3Ts6wSu3aXs2eP5yDDo0cNYMu2Y4xqtxqZNqWAf/x7JVddMZYdO0vJzfEsxElIdIfZsr5L1ppYwz1eRREAhSIFlTKvM1Cs09m9+5fEGRYuHU/psdN8+OZmPnxzMwDPPfFFlzLX3nIR08+xRjtfiETLWgkJicggJMLIqur1AMxJne6XKNLZuUzJJSlTebP8Y1ZWfdOnwkhRYx3vHe2dlKx9SbRazfjUTKZkZDE5fQCjktMiRkyQy2QMS0qmqKGetGhDr/ZtcYouDVqF9wVDm72MatN6nC4zBnU+AGm6Gchl/t0XkbgTYnN48iGXCAVROjVtrRZaWyxu59Z8ub9TOJl3xRi38wql6F9us4f2+3E4nCiV4fFdt9kdYWk3XPTkfh05cgAjRw7wq+y0qQVcfbV38aQ71GpFt8LIrd+fju6sGAXXLp3IseM1vPjKN6SnxfHwg57Tu0pIdIfDearL3wpFqs86gmDH4awMqI6EyD2/XMjMuYV8u+oAFeX1nXE3MgYkMHvBKArHeLfajmQicZ4kISERGYREGCluT+eb1YM4IelRqV3a6Cte278LVwjcZ7JjYsmJiSNWE0WcRkvUOVYSL+/b4TXB48UDctGr3HeH7U4nFoe4aKizmKhsbaG1B9lyrh1cyB8umh1wvd7E0W4S6vDgonHfpGn8+IvlDEpIZF7+IED0pz1aX4dTcLFkSOh3SNrspaw9KbqTpeimMTLxYfQq94XN8eZlHKx/EoGu49arspma9ix6le+JikYVefGQLTb3VJ/9nXqTiUSdzmc5AdhYWsaeqmrUCgVjM9KZOCCr1xIUZ2QlUHT4FMeOVjFn4ajO4y6XwCfvfQdAzsBkho9yvx6NbeLzQa0O/ppyuVy89+oGVry/ndrqZt5c9RBJqTGs+XwPGq2K6XM8W3D53X77szfSRDZ1mASiDmJionpcVx/dfdalrMyuKVmjotQ89vslPe5LQkKpyOzyt8n8OWpV95tdgmCnoenXuFyNncd02u7j2Um4Uzgm+7wWQLpDEkYkJCTChfR0kZCQkJCQkJCQkJCQkJCQuGAJyfZ0m0MMnNWReSYQHC5Hlzb6gjabjU+KD/eo7tQMUa2/cdgoJqVnkaaP9lr+/w7t6bT88MSvp8xiaIJ//t1Vba3srqli7YkSVpcdo8nqbm5/Lq8d2IVTEHj0otnIZb217+0fT27dyMt7dnZ+Pj/6YjlKuZxBCYl8ccMtAMwZmM+Lixbz7I6tPLdDDMCqVMjJi4vn7vHhyUhzyrim0wqkxrwFpdw9/WGd+TsO1P8DPNgDGe0n2Fr9cy7Jeh+5zPstp4uKvFSFVltkuT/UGI1c/N+XmJqTzc+mTWVshue4Om02G3d++AnbKyq6HJ+anc1/Fl+BQeO/22BPGTMhl6LDp1j1+V4umTeS3PwUAF57fi2n2tOxLrnR83VfeaIegLh435Yxvvjojc0sf2srC6+ZyLIX1nUeVyjkvPfqhqAtRiLtGupAp/WeMjNYgrEYidaH//qUkOggSjsLpXIADsdJAJpansTuOI4uaiFKRTYymQpBMONwVmGz7cVoXt5ZVq0Snx/R+pv6bPwSkYNkMSIhIREuQiKMxKoM1Nsa2d98lGlJEwKqe6D5KAAGlftis7dYe6IEsyMwd4AxKen88aLZjA4wWKlWofQqjJjsNr/bSo82kB5tYGHeYGxOJ58UH+K53dsob2nyWu+Ng7s5bWrj2TmXo5IHbwr+8LQZwIxuz8doNJT+1Hu0e4AHpkzngSnTfZabnZvH7Ny8QIYYFPWW3Z2vEzSj0SjcUw13iCJymZJhCT8jWTuRiraVABxrfp02eykVbV+QbbjSa1/hXmiFA2uExYVYVVSMw+ViQ2kZN4zqPt3mIytXuYkiAFtOnOC+z77glWvC73qwcMl4Pnp7K22tFu697WVk7amshfYgpVnZicxd5DkN7+H94tgzByQGPY4vP9zBfY8uZvLFQ7oII7kFqZxsTykcDJF2DXWg04ZXyIyN7bmopT9LGLnlBy8FXP+NV+7scd8SFx4ymYaUxNepqRM3MRzOCoymTzCaPvFaTxc1n6T4f7e3EXkbA33Bx29vxWF3dpuuF+Afj37C2EkDuXRh/0/THiiqMLswhpp7rpnOTZeN6+thSEiEHFk/22APBSERRobHDmJD7Xesq9nM5MQxjInzb/dwX9Nh1tZsEtuIGRSKofSIVWXFAZW/buhI/jR9DmpF4A9nrVIJXkKDmAIUaDpQKxRcN3QkiwcN54W923lq52aPMTo6+Kq0mPvWfMEzcy7vd5Yj/Y0225n4N0lR7sJfjXkLzTYxO8iguB9SECtODGM1wwBosh2izrydKuNan8JIdAQKI5YI2+3fdlIUDLRKJbPyBnZT5iQrj4rfaZRKxd1TJpGo0/Hajl0cq6/n29JSNpefYFpOeP27M7LiuefBBTz9xBcILqFTEAHQR2t4+I+LUarcn0Nmk439u8XAmyNG+xfo0xs11c1keUgZLJPLcIYgLojFGlnXEIBapQxLFqlnn7ml8/XAgck9budsYeSyS8/8JstkMixWOx98tJ2xo8WMN7m5SaiUCsrK69i1p5x775ZiPUgEjlo1jMw0Mbtfm+k9TOZV2O2HcbrqEQQ7clkUcnk8KmUeGs14dFGLOq1FJPxn9ed70ek1XoURs8nG8ne/Oy+FEX2EzZOcTgF1BMaPkwg/rXYLfz34GZvrxHXo9OTBPDLiCgD0Ssnq0x9OmRu5fN2TXY6NiRfnNq9ODXyDJyR36sL02Wys3Y5TcPH4oeeYkTyR6UmTyIvOJlbVNXtIq8NIadsJNtRtZ33tNlyCCxkyFqX3XUDQLadO+l126eDhPDFzXo/70ii8f+Rme3CBLNUKBfeOm8K0zGzuXPkxDRZzt2VXlBzFsF7NX4N4PxcC1rNSCEar3BfS5S0fAqCU68iP/b7b+TTdLOrM22mxHfXZVyRajJitkRV8tbhOdDEZn5mBppsU0i9s2975+vnFVzI9V3zIXpKfx6UvvYLZ7uCzw0fCLowALFo6nvzBaaxZuY/WZvF+zh6YzKIl44ntxk3mu03FaLQqtFFqLp3fvVWMv2QMSKDoQCWZ2V2tTzatOUTekOBTfJsjMICvPkzWIsOHZ4SknbS0WG68YQoAN980rcu5P/55OXfdMYuli8e71fv8y71s31nKvMsKQzIOiQsLmUwM+mvQ34JBf4uP0hI9obqqicU3eHcdzhuUyt4dfZvUIFzooyJrnhSpFpES4ee/xWv48tTezr9XVO4hSSOum38+VFqb9QUhEUYKonO4OXcpb5R9iIDA+trvWF8rZkxQyOSo5Wrs7bFEHIL7A+KmnMUMMnjeuQ03J1qaqTf7F98kPy6BP824LKj+tN0sxDroqcXIuYxPzeC9K2/gxs/fo9Zk7LbcO0f2MzQxmdsKJTO/7nBx5js5N76IzdVMtelbADL181HJ3WPM6JTiQudsgaU7Iu0HH6DN5Du2TX+iurUVgCHJnnfjK5pb2FBaBojxRDpEEYAUvZ6ZAweysqiYfdXVYR9rB0MLMxlamOm7YDszLxvBzMtCtxN7450zeer/fUrZsdMAfL18F2XHa9iw6iCPPh18XIA2U+AZtvqa/i5ixsfrufPOWR7Pbdl2nNtv8ey2OHrkAJ59fk0YRyYhIREMFrONKB9zBa1OjckYec9Vf4g0i5FIjaElEX52NZS5HdvdWN77A5HoJGR2wFdkzOEXQ+4kXh3b5bhTcGF2WnAIDjdRJFYVw32Df8DizLmhGkbAHKg77XfZ30ydhU4Z3C6h1ofFiDFIi5GzKYhP5OX5S9AqlV4Fmce3fsuh+pqQ9Xu+oZSdEUPsrpYu5ypaV+ASxO8s23CVx/odAVc7ynmjvy+2PNEaYYvaDqusJL1na4uPDh7sDKF787gxbucHJYlWE5XNLW7nzldmLRjFb/9xA/t3lhGl1/DG82upKKvj9/+6kUkzhgTdfqvJQmuECWyReK92EBWl4uChSo/nDh6qRKuVzL4lJPor8QnRlJfWei1TWV5PTFzwgbf7I/qoyHIxsEagRaRE7+ApkIFCJkchkwIM9xUhnf1MTRzHxIRR7GjYz96mQ5SbKmm2t2J12lDLRUEhVhVNjj6LUbHDmJgwGpW8bydgpc2NfpUbGBvPJdnBB/zsznS/g2Bdac5ldHIav506C4DfbljtsYzN6eQX677ki6tvkeKNeECvyqLJegiAZuthBkRfDoCAi5KWtwEwqPNI0Hr25bW72gCQy3wvpOKie56Foq+INGFErVRgtjuwObvGxugQQz4+KH7X8VFRzM53v+c7stGE+l7t74yfVsD4aQWAGPy1IxBsKGiJwJ1Ngy6yJudnc9XlY/nXM6vYu190Iy3IT0UGHC+pYfW6Q1x3zaS+HaCEhES3jJk4kHUr97P0pikMLEh1O19xop7VX+xl6sXBi9b9kUizrDVaLqy5goT/jEvI5UhLVZdj05L7LuamRIiFEQClTMmUxLFMSRwb6qbDgr/CyA3DRnlU9gKlt1xpzuZ7w8Vd7+XFh9le7XmX8Eh9LR8WHeTaIZJf+bkkR03qFEZOtH5KVvRCDOoCDjc8g9EuLiw8xRbpoM0umsVpFPE++0qIibwdnkgTRpL0ek42NVPT1tbl+KYy8Xs62dQMwJIRw1F6CK5pbc8qJQ9D4M1IwOFwogxxVoBIdKWJxHu1g1u/P5201FiWfyZm3Nq4WQz8lpkRz8/vuYyF80f15fAkJCS8cP1t01m/+iA/u+UlLrtiDAMLUpErxBlq+fFaVi7fhcslcP1tvrP8RSKR5koTadaQoaLS1Mhd214BYJAhjX9P6H6efKHyo0GX0mgzsbm2CLlMzsLM0dyad37et5HCBW8vW93W6le5SWlZIenPlyuNKQy70B2Czq+mzGTpJ291W+6fOzaxdPAIFJLVSBdyDFdzvPlNAOyuVr6t/B4y5AiIWX+iVTkMiL6i2/qNln0A6FW+A3XGR+BiK9J+9IenpHCyqZlvSkpxuFwo5XIE4LktWzvLyGUybhzjeXFYaxRjEulVF05qSZfLxXuvbmDF+9uprW7mzVUPkZQaw5rP96DRqpg+J7h4JpF2DQHEGyLvXu1AJoP5c0cyf27wgXklJCR6lwG5Sfzpqe/x5B+Xs+LDHW7nk1JiuP93V5I3OK0PRhd+YqO1fT2EgGgxRt7vWyjYVneMKnMTAHHqyP29DCcGlZY/j7m2r4chcRYXvDBSb/EdeFWtUFCYnBKS/nxZjLTZw7dzOi41g4lpmd1ajVS1tbL+ZGlIXIbOJ/SqAYxMfASAfXWPI+DqFEVU8mjGpfwZucx9kexwiddWvWUnAIla31ZUiREojDS0dJ/5qD8yd1ABXxUVc6qllbs++oQFQwbzdfExtlecuS/mDh7EwHjPFj5Ha+sASI8xeDwfTupqRSF3z/ZSKk7U09Zqwel0sfj6SeQEkdrVFx+9sZnlb21l4TUTWfbCus7jCoWc917dELQw0tDiXwDs/kQkW4xISEhENqPG5/Lqx/dy9GAllSfqO4+nZ8YzdGRWyK36+hOR9uyNNKvaULG17lhfD0FCImAueGGk0Us62w7yYuNRyUPzI6P1Eby1zWYLST/dccOwUd0KIwAfFh2ShBEP5MZcA0CsZggnW1dgdzVjUOWRE3NNty4yp00bAFDItSiIIit6kc9+dFo1GrV4W0ZKJHOb3UGb2Up0hAREu3zoEF7Ytp2iujrWl5axvj0DTQdapZJfXuzZlNHicLCnSvQHHZSY6LFMOGiob+P5f37FhjWiS5fLJXQ5P23mkC7CyPbNx1jx8U6USgWPPLYEAKWq58+wLz/cwX2PLmbyxUO6CCO5BamcLKvrcbsd1EegMNJb1l1HjlSxaVMRJSW1tLSasdudviudw3+fv83t2LbtJRS3Zxmyeki5/YPbLg64HwkJid5DoZAzfNQAho8a0NdD6VUSY/W+C/UjLkSLEZcgsL2+pK+HISERMGERRprsLWyt383RluM02JowOc3oFGJQyQR1HEMMeUxKHEOCOi4c3QeEP1lgYjShM9vzldWmxRZeZXlOTj4KmQynIHg8/83JElyCIAVh7YZ4zUjiNf6Zn2dGz+vyv7907IZU1UVO1pOGZlPECCMKuZz/LrmSH374MSUNZ2IMJejEZ9TfFswjO87zs2l9aVlnjJGpOb5do0JBRXk9D/74dRrq23wXbic3P4XN3x4F4JJ5Ytygi2YN7fEYaqqbycpNcjsuk8twOgJfqJ9LRFqMGMIbKNlotPK3v61g46aikLe97J2tvPr6evLaxbSS0lry81I4VdWEw+Hi8oWeA0lLSEhI9DWRJow0tZkvuHn1kZZTNNsjy5pYQgJCLIzYXXbeLP+Er0+vx+7qfrd7Y912/lf2AZekTOXW3GvQKvpuQWV3+Z7Ux2pCNz5fcQnqTMaQ9eWJWI2Wkclp7Kmp8ni+zWbjaEMdwxLDZ5Yv4Z2k9h/9SBJG6ltMZKf5Di7bX8iOi2PFbbewoayc8qYmMgwGprULHQYv9/vx+nqm5WSjkMtZNCT8Ef/tNie/vf+tTlFkYIHo0jdxagHJqbE8948vPdZLTo0hJy+Z8pJatm8WzVmDEUYyBiRQdKCSzOyuVjKb1hwib0h6j9vtoKE5vM+9cJAQE57JudAuWj/66Mfs3FUWlj5WfLmHh+5f0Blj5MprnuLF527Dbnfy+BOfk5HW95sWEhIS3VN7upmdW49TU9XsZkF4Nrf9ZHYvjqp3SDDokMtkuLrZ4OtvuFwCTa3miHMBCgbJjUYiUrkw0ypISEhISEhISEhISEhISEhIEEKLEZPTzB8P/JsS4wm/yjsFJ6tPb+RwyzEeK3yAGFV0qIYSEHanb4uRaFXoLEai1d7bqjGHf+d0lBeLEYCdpysli5E+JC0xBoD9x7v/jvob9RG4469SKJidH1g8nbunTObuKZPDNCJ3vvhkF6cqRHefH983l6U3TelyvjuLEYChIzIpL6ml6Ejw19GNd87kqf/3KWXtMSm+Xr6LsuM1bFh1kEefvino9iMxxkhKfHh+szZuFF1nzrYWiYvTMWPGEAZkJaDRBP+zXVffxsjCM5nWFHI5VqsDjUbJHbfO4MFH3mXp4vFB9yMhIRF6Duwu53f3vYXJ2L3rtVwuJ7cgJTCLEfueEIzOD1Rjgqoul8uIM0RFlAtmbVPbBWUxsq3ueF8PQeICQUZoXdRCJoz88+hLnaJInj6bS1MvYrAhj2RNAmq5GptLDCpaa23gaOtx1pzeRKnxJJXmav5+9AX+X+EDoRpKQMhkMvBhjuePu42/GNTe86/Xmow4BSGsKXMHxXsPGnmssSFsffeEMmMNJ4y1tNhNNNtNWJxdA9RelTWZJE1MH40u9GQmxfb1EAKmusG/tNcSgbFx3WEApswY7CaK+CI9U3Rtqq5s9FHSN7MWjMIQq2PZC+uI0mt44/m15A1O4/f/upFJM4JzKTJZ7REXnE4ul5GSEB5hZM3aQ13+njhxII/+YQlRUd5/OwIhLlZHfYORzAzxGklNjaGouJqRhVnootQ0NkWe0CkhcaHw5kvfAvCrx69hyPAM7lj6LH/4x/UA6KI1rPp0DxXldfzluZsDatdVf13Ix+oJeVrwcZMSY/URJYzUNRkZ0jthyfqU0xbRBXxvo3+b5H3NgaYKVlcfYF/jSU4Y62hzWBEQiFZqSY+Ko8CQypj4HC5KHgxAsrb3sxGGk4717cbaIjbXFnG4+RSV5kaMdisquYIEjZ5EjYGx8TlMTS5gfMJAFLLwOJsYHVa+OrWPTbVFFLVWU2dtw+FyEq0S43xm6xIZm5DDvPRRDIvN6KwXquQoHYREGNnRsI+9TeIEfnHmPG7KucpNwVHJxa70Sh25+izmpl3MW+XL+aTyK460HGNr/W6mJPpOZxpqNAoFDpfLaxmzI3TZQZKivPulO1wuKlqbyYkJn493RrT3G7uitTlsffvLrobjfFyxld2NJTTavAedvCh52HkljGQkR957qa6PnHgokUTZ8RoALpoZeHwQXbRonWY2hSbT1fhpBYyfVgCA4BKQyUMj3lZHUCydDlLjDSjk4ZkcHD1a3flaqVTwyMOXh1QUARg9agBbth1jVLvVyLQpBfzj3yu56oqx7NhZSm6Oe6BdCQmJ/kHxkSoWLB7HrLliYG21Rklcgji3HFqYxahxufzqnv/jtefW8pOHFvTlUMNGWqKB4pO1fT0Mv6lt8j94eiTgFFyUGesoaqmiqKWaopYqjrZU0WDzLKofbj7FuC9+G1AfNw+czv3D5gc8tsvW/JV665nP+4tLHiQt6syaqswoZtJ7/MBydtSXemyj0Wak0WbkUHMln1bs6lzTPj3x5k6RxB9+sXMZAN+cPux3nYdHXA7A9TmBbYYFglNw8W7ZVl49Loqsnr43h9NJpclGpamRfY0neL1kA1m6BH48+FLmp48CCElAYQGBt0u38N/itbQ53DfJmm2iALrfZmJ/00neKNnI1KQCHim8ggG6RAzK0CVIgRAJI9/WbgNgkGGgR1HEEzJkfC9nMYdaiihqLWVj3fY+EUa0SpXPzDShDIiaovMdsK+suTGswki81ns2hYq2vluo7Gsq4+mjn3G4pSKk7X5bc4CXjq/qckyBnGcn/AiDyvvn0Ww7GrJxxKp9765nRKDFSCQFio0kjG3ij0RsfOAmuC6HKPiqQ+B6cS6hEkUAqiJQVEtPCp942XSWtcbQoenEx4c+yOut35+OTndGbLl26USOHa/hxVe+IT0tjocfXBjyPiVCxzsfb+d/72wmIV7P479ZQu6A3ksdLtH3WMw2klPPzBN0eg2tLV0zgEydOYR3XtsQkDAi09/R3RmQqUEWh2B+BxxnLSYVA5CphoA8GWRaEBzgakBwFIOj3TJEVYjM8Etkyny/x+KLrOTIChB96jyaI+1tPMGPtr2KzUuSjf5ElbmpUxhZX3OER3a/C4DF6TsraQeydgGgMC7yU2NXmZt4cNdbHG4+FXDdClMDv93zPisqRbe7J8begF7Z83ATVqedX+5+hw01ga2zttQd46aN/+GJsTcwNXkQWoUqoO/TGyGZMRe3ig/J6UkTA/b1mZ40kaLW0s42eptErY56s3dzvJpeFkYO1dcwc8DAkPV5Llql96+90dK7KbYERFemN8u+5aVjX+EUvFvw9ISx8XlUmOrc3KJWVe/m6gHTvNb9puL6kI3jqjzfPrwZyREojETg4jYSiInV0VDfRnNT4CbDp9pdaBISg3f5MLZZePvFbzm09wTGVndF/4WP7u1x25F47WSEURiRnbUDEw5RBCArs2sGqagoNY/9fklY+pIIPf97ZzMmsw2T2cZnX+3l3h+ef5lHJLonKTmGmuozlr1JKTGUFovxnyZOGwRAlE4d8O+GzPCI1/NCy2OiKKISs1nJY/4IqkLPbQE4yxCaH0WwbQbrBlCHbgc8M8LmSZW1TX09hJBhcdojRhQBUQgYi+gu8sDOt3q0xhgdL/pBxfrYSO3vlLbVcufWl7u17PGXLbXFANy2+QVemPIDEtSBz1Vcgotf7Hqrs61AMTqs3L9zGf+ZdBsJ6mhOmYN3G4cQCSMtDjG+QLImIeC6yRpxp6PF3jdmZsk6HUU+PsvTpjYsDodPQcEf0vQGlHK5V/ed/bWng+7HG75SnFlC6DrkD/88shyAj05uCVsfMSod05KG8W3NgS7HV5za4VMY6W3S24OvRlI6OsliJDwMLEilob6N7ZuPMe8K/wPWOZ0utqwXFfgRo4Pf4Xju8c/ZsamYSxaOxhATWrPFSHTDSg+jVVdSu5BVUdmI0UtwxWAoPnaaQQWpYWlbondRb/BMIQAAIABJREFUKkPrXy3R/xk0LJ0dW4/xI+YBMGLMAJa/+x0AE6YWkJQaw+oVe7tYlQSLYN2AYHoTFBnIE/5PPCjzYcmoyEUW/xJC/RUIxpdAc5FYTR38nCsrJbIsRipr+t5FPVREKVTk6j27Wzrb56wnTfVdjqvlSjKiAvvOEjSh2RioMjdR2lbLI7vecRNF8qNTmJSUzyBDGrFqHSq5giabkZK2WnY3lLG/qQKX4GJGAO4zZ3NH/kwAZqUOo8lmosluoslmFF/bTJw01Xdx+wknLXYzP/nuNY+iiFquZFHmGKYkFTDIkEqMWofd5aDe2sbexhN8UbmHg82VbvWOt9Xwq93v8vyk25AHGHvktePrPYoiBpWWK7PGMSt1GOlRcahk4tq7wdbGweZK1lQdYEt7Omiby8EDO5fhCOGGekiEEY1cg93lwOoK3Jfd4hInfhqFKhRDCZj0aN87fy5B4FhTPYVJwU8klXI52TFxlDR1H+B066kKBAhxnN0ztNq8T7bNjtCYI/nDW2XfhlUQOZupSUPchJGillM02YzEeVE7B8b4ZzHiFCxYnQ202IowO86IW3GaEQyNvxuD2j8rIKVCfLikJcZwqi4yfkzbzFYaWkwRF3X9SG0tOytPUW80YXUGLgg+dPGMMIzqDDMuHcbObcfZsO4wWzcUMWWGfz/Or/1nLbWnRcFh9ryRQY9jx6ZiHv7LtZ0xRkJJeXVoVP7eJJzuboXtcT8qKhspLq7G5RKQh9B1CeCue/5H3sBkFs4T/YTnzB5BbGxk74T1J66547/U1LXy1Xs/J0ob2vgwALffOI3X3t5MemosSxb2vguyRN8yZ9FoPnxzC2aTjSidmiuumcgXH+0E4O6b/ttZ7oc/uyx0nZreBkAWdZ1vQeRsZCpkUVcjtP4djG+Kxy5EYaQ2MuZy/jAqPpuPZt7n8VzHIv+yNX/tcjzfkMKyi34S9rF5osxYx2/2vo+pPXHD0PbAnfcNncekRO/uXU02E1+c2sv0HgojhXFZXf4/l9eOr+eZo6s8ngs1jx/4tDM4bgcTE8XMjI+PuY5Ejbt1cao2luGxmdyYO5VPK3bx5wPL3Szvt9eX8Orx9fywYJbfY6kyN/Fye3yTsxkZN4Anxt1AqtZ9jpWsNTAkJp2lAyawqbaIX+95j1a7hWZ7aL0cQiKMpGqTaGszcrjlGNOTJgZU92Cz6IOYpk0JxVACJj8u3nch4FBdTUiEkY4+vQkjDRYTh+pqGJEUns+k2epdGPEnhXEoKDPW8PyxlR7PyWUyJiUMZlZqIUNiskjVxhGt1HLx6l/1uL8JCe6LOgGBnQ3HuDRtdLf1RiUF3medZSf76v4MQJP1II3WA6TqpgfURn5mYsQIIyAucCNFGKkxGvnF51+w9cTJoNoJtzAy9/IxfLBsCxXl9Tz60LssWiqmUJ13xRjyBqV1Ket0uji8v4IPlm1h87eitcjo8bmMmxxYSmJP2O1OktPC4z5SXtW/smD5w8CMwK0j/WVuu5C18qv9tLZa+HLlPhYt7P751BNefv52vvr6AMve3QrAf1/+hmlTClgwbySTJuSFXIi5kDhR2UBNXXizdF2/eCLXLw5sriVx/jDl4iFMufhMvLLM7ET+9vytAHz01hacDhcTLxrEgsXjQtanYN8rvlD2QBxXDOzSRiieLhlJMRFlVdvUZqbFaCFGH1qLSwnfdMTDAJibPpLHRl8NiFYSvohT67gpd2rYxtZbrKs+xKqq/V2OTUrM57lJ4nPDn0wzV2aNQyGT87u9H7ide6NkIzfkTiHaz0Co/ylajfWcmCCZuniennAzsWrf64iLkgfz1ISbuWvrqziE0K5ZQyKMjIkbzvG2ctbVbGF+2iwG6NL9qldmrODbWnFiNiE++F3NnlAQ51/Qsl2nT3Hd0NCMcUhCMl+Xec/x/fnxo2ETRoob672eVytCH6zRE88Xf4nLg/nTkJhMfjviOvKi0zzU6jnpUQkkqEVFtOGsTDeHWk56FUZ6QpJ2PBelvwLA2orFHG18geSoiSRqx/vdRn5mEhv2loR0XOGkvLqBsYMz+3oYPnG4XNz+/occra3rcRtJeh1j0v17zgWDUinnsSdv4P47X6O50cRnH+wA4LMPdnRZvP7ltx9hsdhx2M/8QKSmx/KrPy0NyTimzhrKN1/u55Z7Lg1Jex24XAIVEbiTNjA9fMLImNGiL/OCBaP48st9PPvsapKTDEyaFLzA1UF+Xgo/+dFsfnznJQBs31HCV6sP8uiflhOt1zB3TiF3/WBmyPq7kNixp6yvhyBxATJspLgj/Zu/XBueDoSOGBk9cbW2ndNG8KiUClITDRHlxltyqp4xg/r/HOl8pTAuiz+NuQal7MJzP3ytZH2Xv6MUah4fe13AqXcXZY7hk5M72dnQNS5om8PC++XfcXv+xT7bMDltrKk+6Hb8wWGL/BJFOhgTn8PS7Am8V77N7zr+EJIV8Pz0WayoWovFaeUPB//JLTlXc1HShM4Uvedic9nZUPsdb5Z/jN3lQK/UMT99ViiGEjDDEpP9KrfjdODRe7tjTIrvBdUnxYd4YOJFKMOQEnJfbZXX81EhiKXiiwpTPRtrD7kdHxqTxbMTfkSUIvTmxwA5elFsOlsYOWEMT8o3jUK0RsoxLKG46X+UNr8bkDCSlxlZmQYiZef/00NHOkURhUzG1SMLGZmWSrxWVLp/9tkKXILA4/MuQy6T02yxsLeqiq+PHcfudHLtyEL+Mn9ur403KzuRZ/93J/94bDl7d5Z1Hne5zuyUtZ0TEHXc5DweeWwJcT0I3vnm82vdjiWmxPDB65vYv7OMwSMyidJ1vT+/f3fPgj9W1jVjd/SOhVqoSE0woAuDe8S53H/ffFQqBZ9+uptHfvUeU6bkM3v2cAYPSiMxMRqt1n/3U4XC8+9Ih7g2eVI+kyfl09xs5r8vr+Od97dJwkgP2b67vK+HICEReuSJ4KwG2xbQBpi1yiZugCLzz0LbXwoykyJKGDleKQkjfcnvRy65IEWRQ82VHGjqmunz6uyJPQqYCrA0e4KbMAKw7vQhv4SRNVUH3TLI5EenMDN1aMBjuT3/4v4pjMSpYrgz7yaeLf4frfY2njv2Oq+WvstA/QCSNPGo5erO+CN11gZKjCexOkV3DoVMzs8G3U60MjzR932RZYglWaen1kfmmWON9VQZW0nXG4Lu0x9hpMrYymfHj7Bk0PCg+zsbk8POllPe3QeS/MicEyxb6o64HZPL5Pyu8PqwiSIA2XpRCNvdeMYS46Sp55YD/hCrEb/DBuvegOrlZ3oObtVfKY0QYWRV8ZlgT69eezUX5WR3Oa/5ciVmu4P5QwYTozmThqy8sYm7PvqE9/cfICMmhnunhS/H/Lmkpsfy9+dv4eBe8d795usDHNpXQe3pFkxGK9ooFYnJBgpHZzNr7ghGjs3pcV8bvnZX8gHSs+JpaTKxY5N7sKyeCiNlpyLjmjmbcAuWby7bDMCJ8nrKy888m7ZuPc7Wrd4tDbtj7RrP2SaEdjP0nbvL+err/WzacgyNRsk1Syf0qJ8LHYvFzp4DJ/p6GBISVJyo58EfvsY7qx4MSXsy9SQE86cIpg9AI8YukWl8L4IE2yYE0/vtbYTW/atgQHJEWdWWVIZ3rinRPVOTCigwXJgBx892JergsnTP2aT8YVxCrsfjh5tPYXRYfabv3VLnPoecnTaiR2NJ1cYyOCaNopbqHtX3RMhMAy5OngQIvFjyNlanFbPTwqEW7yl4DEo9Px10G+Pie/4FhYKxKemsKjvms9z6k2VcHwJ3mqQoHYPjxUVvUWP3D8q/f7eRBQMHhyQbTgefFB+mzeY9SG66Pvj0nr74rr7I7di0pKHk6sMbayZO5S76tDrCm55Yhrhba3UGtgjMTY9HLpd1sQzozxSdCI/lTag50m4tMj03x00UAdAolJjtDsx2exdhJCc+jpeuXsz8V1/n2c1buCR/IIWpvftD25FhJhSZZrojmNS7gXL0ZE2v9RUq8jLCK4y8+up634WCpKy8jq9WH2D1WtFqr7HRyOSJefz6l5czZVI+SmXoLRXPN44eO82OPWUUl4rX8LHSGioqG7vEPJh33VPd1v/e1ZMB+NGt3S8u12w4wh///pnXcfz2F4uYO8u/DZSPVuzi3y+sYWBOEq8/czt1DW08/dJatu8uRRelZua0wdx584wuAWM/WrGL95fvpLahjaz0eK5fPIEFl/o3Z7PZHKxcd5BN245xvKyWxmYTapWSlGQD40flcMXcUQzMiawNgEihtdlMY0Posl3IdLcimD8HnAiNd4kHo64A7RXIVCNEi5IOXE0IjoNg/gzBvBxwAnJk+ttCNh6AQVmRde0cq5CEkb7i4h5YI5wv7GnsasWolisZEes5GKw/pGpjOzewzc4z60mn4KK4tZox8d435o60uHstTE3ueWD/CYl5IRVGpNmPhISEhISEhISEhISEhITEBUtIg0lcnDyZ4TGDWFG1ji31O6m3ek7DmK5NYXryRBakzcKgCr91gi+mZ+X4ZTGysrQ4JBYjALOyxSjd3ixGTrW18PtNa3hi5ryQ9Nlis/LMLt+pcf0NSBsMVRb3a2NS4qCw96vzYOJlcnjP0hMsbTbRF08uC8xFSK1Skp0aT1mEuKjUNrVFRMreBrMJgOEpnq2TtCoVWCy0WKykRnd9PmXHxbFo6BA+PniIZbv39mqskb7k6IEKhhR2v8NgtzloaTaTmByYq2GkWBmdzcAwW4z0Brff9Qo52Ylcvbg9y9GcQuJ7EI/mQubDz3excu0B3wX7IRWVjZgtNh74w/uUtrtrGU02PvhsF9U1LTz+myW8/q44V3hl2cbOeiXltfzlqS+RyWD+bO9WI7v2neCvT39JdU3XGBB2u5PSciul5f+fvfMOb6s8+/B9NG3Je+94zzh7kklCIIOw96Z8QGkLlJayOigdlFFaaJlhFErZGwKEDLIhe8d2POM4jh1vy0Nb5/vjeESRvCXLTnRfVy7bR+95zyPFls77e5/n99Tx6co9XHHRZH5263wAbzckF9LWauh70EBQ5iL4P4DY8gQgmeaL+i9A/wVSjpQcBB/ABKLZ4XTB/1egdK3JfeooyxgpKK/BJorIBO/v+XAzPsgxO/hswGg1O2RTJGhDh/w76K+UPPlOzRgBaDT2bEvR6StyrM2xAUiy3+CrBRI0rr0nc7nLZpg6hJsTL+fmxMtpNDXTaGrGYDPiI5cWpKGqYAKVQ/fpcCXz4pP6NW7L8XJaTEb8Vb3XT/WHhWOkDgMr9u/sddyHBQeJ0frzyymD7/tu7UjtfWjjd1S19t1GcGy4+8sDGoyOKZ4xvu7r9NCJs/Zcrm711InJKnXbKNW9D4CfcuC+DzlJUaNGGAEorKhlRs7g/S2GA2OH2Wewr6/TxwN91FS3tFDX3kYajm+40+Lj+OxwHjuPV7o1ToBXnl1NWlYM6ZnRxMaHIHho4fDbn77FGyvv41hpLfFJYQSesojeui6PJx/+GJPRTFp2DAB/fuEmgkL6XmgXHht9pTQZCe4t91vxyq1unR/ghWdvJDsrxu3XOZNZNC+LtGT73wWjycyK/27u+vmnt8xDqXBu9peZ1nfXtTnTU3n35f+jWaenSaenWSeJum9/tJ3KKucbT/3BbLHy79fWU1nVxLmzMzCZrGzdIW0ObdlezNpN+bz5vuR1Ex7qx5QJiRSWnKTkqCRkvvHu1h6FkS3bpXkeffLLLmNlja+KcTlxhIf6YTBayDtSRWWVVHb04Re7qO8o+Xj0N8sH/ZzOVJ78/aeDOq/2pOu7fQnan4A8GlH3F+mA7VRh2wqik0WRLAwh4LcIPstcHs+YqBBUSgUm82A65Qw/7QYT5VUNZ4S4PtqI9A30dAgeoaS1Butp3T+LW04y6ZvfueV6Teb2Hh+r0ktdqU7vRhqk0hCgdH4/3h/itSNcGDmVYFUgwaqR/8s4JiCIpMBgypp7v9Ew26x8W1rokra906Ilj4AYvwBOtPbuqv3s7h+oaGnmj7Mkg8OBCDNtZjP3rFsJwLry/hn3zYh2n39BJ61OfD38h/CH0V9azI7XVct67+6gM/WdTXQqRms9OlMhxU1vdf0MEKXp26jsdMYmR/P1D47de0YqhcdqRrww4q9S0WQw0Kh37i0TptFwBCiqq2dmguMuQ2BH95ratt4Nm13BJ+9u6/reV6MiNUMybk7LiiY9M5q0zGjiEkLdLpi0thi44fy/YzKaUamV/OGf1zJllpTh9cZza7j+zvlMnZ3OC49Lfghvv7iOu393Ua9ztulNnKgbXa16VQq523cpU1PdL0x7RZGhM3ViIlMnJtoda20z2gkjly6dYOfXMVBUKgVxMcHExdh381j1/eEhCSMAX685wLN/uYaJudLn/StvbeKdTyR3/7/84+uua77y9xvQatSYLVbu/PX/KC6robpGx9GKehLj7W9Iq2ua+es/vwboEkUuXjKBn948D+1pnaxWb8jjqee/w2SysG6zZMY+MTeBixa7NqtgtPP9twc8HYIdgs8SBPV5AIjG78G0BdFcALZ6EA0gqEEWgqDIBPUsaewAs2X7i0wmkBwTQkH56BHYD5dVe4URD9CZ4XC20WzqWahwB3qrY7ZYJ60W51lswYPsjtOJv8K1/7enCiMicNbmd12YksG/92zrc9yHRw65RBjpfKEvS8/m+X5c95PCw6w/JpVk/N+4yVyenkNkLyap9fp2Pik8zMv7dtJg6P8fRnpwGLH+Af0eP1jUcqVDCUubm0taABpMjhkzwarey7nWH79iyNfVKKJJDrxuwOflJPe9qziSOFTqOgMkd5EQFERTdTX5tc7LONLCwthafozNZeXcNGmiw+O1rZIgYrS4f5dqTHI4x8vrsVpt6NtNHOxoBXrwlJagvhoVKelRpGdFk5YZQ1pWNPFuEEvuuH8xC5aN58f1+fznuTVdwkhVRQNzzx9LdHwIt9wtdSv4++8/6XO+vLJqxNHhK9xFekIEih5a33rxMprIzojpEkUALlo8vksYsdnELnNYrUbaiFEq5Mw/J53iDrPZcifCyIr/bqatvTu1+txZGfz6rkVOr3/+/GyadXr+/Vp3e/A33/+BJeeN7THL5mzlt3+7kkkzUgZ0zu4fi3n8kY/dE5AgbSYJPheAzwUeXTiMTY4eXcJIaTUXzhpcBw4vg0MmyM7KNr0ALT2IEW6jl5u61h7WeEPtROqrcK3w6taMkdHEhSmZ/RJGdlVXUtbcSFKga/qx35A9gVf27cRs67uco1PgeGrHZp7asZm04FAyQsKI0GhRy5W0mo00GgwUNtT16l3SG5emZw3qvIESqvJ3EEZqDE1uv+6+xqMOx+I07t0BDlaPY3LEX1HKBi44pcWHj6pU0YPFJzwdQp/kRkdyoLqaXccrMVosqE/r+jQpNoY3d+9hY1kZ+6uqGR9tL06tLJB2N8O07vdkePX9uzCbrJSX1lBSdJLSopMAlHZ836LTo283cWjfMQ7t624T6uOrJDVDyihJy5SyTM5bOm7QcSiUcpZdMRVBJrDwwgm88vS3XY/ZbDaUKuk1jE+W2mHX1/Rdsre/ZOT/rpxOdtLoaff3494yXvvwB0qOSZ8FUeEB/O3+i0iK8+5WeoGs00p5oiMD0fiqaNdLwsaEsY6Zo1GR3RnADY32GXMNjW2s33rE7tgdvXTcAVh+wThe/d9mDAZpl7GuoZXd+8qZMSW5/0/kLCA8KhA//4Htig7U72m0Mi41ho/X7/d0GP1m95Hjng7By1lEq3mYhZFeMPSQTaKW95613xc+fWT9DxS3CCNNZh3b6vdyRFdCg6mJdqsejVwqkwhRBZHhn8y00AmEqILccflBkRESRmaodFNfUN+7IeBbh/Z2lbUMlSitH1dk5PBe/sDTJYsa6ylqdDSxGSxquYIrM1xjLtsXidoIKtrtxZs9jaUsj53mtmtW6us52nbS4XhWQO9tq5ICrh7AVQTkghofRTihPlK2QZB68LsDCrmMjIRwDpY4trcaidQ1t3GirpmYsJFbQrcwJYV39u5HbzazvqSUxRnpdo/PT0pCo1LSbjJz60efcOf0aUyIiaKxXc8nh7q9RabFxQ5LvEqVnNTMaFI7BI5TqT2po7SomrLiGsrLajl+rIETFQ206PQOYslQhJGQMH+Ol9cRnxROTVUzbS0GDuwq67r5Nhkl4U7saC2tVPf90XJgFIhop5OTNDoyuCqqGnnwqc8JCdJyy2XTUShkVNe1EBs5cv8uvQwvEWGOQn2Avw/tehMymUBkhOPjGt/unTmjyV6s33PgGFZrd+148phwYqN6v8fzUStJS4rgYH63X9P+w8e9wsgpXH7DOUTHDnwjTut3dpQOjEsdXWWBZSfqR4VJvZczA5Xc8V5sbkQmfx4/9Ex4Z6idXK8THycejwBm29A2fl3tZexSYcRsM/O/8s9Zc3JTr090S91O3jz6MedGzOTmxCu6jFk9zfVZUm3r77es7XXcR0cO8Ztps9EqXZO+c8+kmXxRlE+7pefarOHg+uzxhPkOz5v1xJAUNtfae2dsrjlMs7mNQKV7duJfL1nj9PiMsIxezxsX9rA7wuk3uSkxo0YYAWnBO5KFkVljEoj086OurY3SRsc6fY1Kye1Tp/Lc1h/QGY08vWmzwxi5IHDLlEnDEW6vhEcGEB4ZwPTZ6RiNli6RJP/QcbZtKqS5yTX1pUsum8x9N71KRk4sxQVVzDl/LM8+9jlVFY2MSYngu892c+0d81j9xR4AxqT0blAqilJK8Wgje5QIIxu2F2Gx2nj4p+czfXyip8PxMgLxd5KBIJdJZWL+fj5Ouxac2jXmVBEEIK/Q/jMqObF/mZihIfalrCdre/dcO9u445eD63wWkxDC06/c4tpgRiCx4YGEBmqpb3a/55er2HPkOOdNTe97oBcvQyRQ6bima7caPeK5onXSFRRAbzE5Pd5fXG3D4DJhpN2q57FDz1LadqzvwYBVtLL25BbydcX8aeyvCRgBbXsvTcsG4PFtG9H3IFKo5HIuTMnAaLW4TBiJ9vPn7skzeXL7JpfMNxjCfDXcM3nmsF3v3IixPF+4Etsp9Wh6q4kXi77l4WzXK5kbaw6xumqfw/Fo3xByg0a2WeiUzHjeXb3b02H0m32FlSyeMTwlWYNBLpPx5JILSAgKJCHI+Y7mz2ZOp6C2lu8KixwekwkCfzhvAeOiPLdItlptlBXXUHC4koJDxzmSd4KKo3XYbPb1nQqFjCQXmHlee8d8ImODydt/jBnzM1l65VQAak40ERzmxy9vXMEHb2xCpZZSGv/43PW9zldSWYeubeSkePZFgFa6iRgT5f7OWa7gZJ20uEyOH13tLL0MH6pefDwG4/HR0GS/MF27MZ+1G/MHPI/O1W1mz1LUaiXjJie69yK2WkTDajDtRrSdBLEVBD8EWRSoJiKoF4Hc/eWHuSnRbNgzMJN8T7Ir/5hXGPEyLASpHIWReiddQYcDbQ9iTLOTphgDocXF5UIuE0b+ceTVLlEkWZvAwshZpPsnE64OQSVTYbJJilCtsYEjLSWsO7mVsrYKKvXVPH3kFf489teuCmXQ+KkkoePy9Bz+l2e/iA5Qqbk+ewI/yZ1EuMb1GQ23j5vC9+Ul7Kx2fwtQZzw+93yC1MOnIEb4BDEvYizrTx60O76ycidRPsHcmrzQZdfaUHOQPx58HxFHU6Brx8xBGOGew5My4pDJBIdF70hlR17/xFFPMjuxdzFMLgi8cPFyvi44wtcFRziha0GtkJMdGcHV43LJDA8fpkihprq5QwCppOCw9P5QlH8Co9ExKy8yOojMsbFk5cSSOTaW1MxoVCrXvM0vWDaeBcvsO0ZEx0tCwfPv3UVpYTVRHSnfAUG9Z57tyCvv9fGRxqQMqdzO1Smb7sLQ8buhVJ6dhnNe+kbWi4nwYH7P29pcs2t3eiaKl96xWm3omtq7HP0DgzTIZG40iBaNiC1/l77Vvwei426vCGD4CpHHETSXIfg/AoL7spHHp8WOKmFk68EyT4fg5SwhXhOKgGC3/ilvq0dvNQ3Z9HSgRPtKG5Gnx1NnbKHdakIzyHjqjH172g0El9wx72o4wP4maWfgktgLuG7MxQ6LTWVHbZFWoSFRG8f5UXN5t/wLPq/8jgJdMdvq9zIj1LEDhCe4ffwU3svfj1UUifbz57bcyVybNR6t0rUGL6eikMl4/rzlLP/0bWrahzcl8O5JMzg/MXVYrwlwZ+pittbmYzqt7Oq1ktUcai7nrtQlpPo7+ir0l6NtJ/lP6TrWVjs35hqjDefiuOkDntcq6mm3VGOxtSGKFqeCS090+o4MBK2viuzEKA6Vjo5ymoqaJqrqdEQ7qWEfbSzLzGBZZu+lVu7kmqX/oKHOubrvH+BLelYMGdkxZI6VhJCgYPcbwjpDoZSTntN/z5Xth0e+eHYqUzJd18K8vLKBtz/fwe5Dx2hobsdHrSQ6IoCl83K4aql9edaW3SV8uzGPI6UnqW1oxUetJDM5kp9cMYPxWd3eSB+v2ssHX0tlTLUNrV1mzUtve7FrzJypqTz5m4vt5v9ireRt9dma/Rw93oBKKSc3I4bbrjyH7NTRUTbkZWTg42N/f5SZGkVWxsA/v8fEjY6sLE9TXFDFWy+vZ//OMozG7gxntVrJ+KlJ3PzTc536Ug0JsQVbw01gPtzPEyyI7R8imnYhC3kXZO75v52a5br35+Ggur6FogrJyzAtfvg2WbycfQSpNCT5hVPa2t25ySbaONR0nKmhw+vl1Cl8xGlCqGi398csa60lJ3Bwvn3FLY7ekYOgayHnEmFkY63U4i3NP8mpKOIMAYHrx1xCnq6QwpYyttTtHDHCyJiAIO6cMI3UoFAuSs1E4U71/RQitX68e+FVXP3VB9Trh6f39C1jJ/GrqbOH5VqnE68J4xfpF/KPgs8dHttWd4RtdUcgu5+nAAAgAElEQVQYGziGmWEZZAbGEevrvJuCiNQfW2du52hbDXnNFeysL+JQc8+70kqZnD+MvabfLbwqWr4CoET3Ds3GIzAAMeRULk52LOfpD1OzE0aNMAKwPa+cS+YOj5HvmUynKKLRqlm4JJfxHanR6VkxRMWMHPPqgWCx2thbOLqc+ae46MZ7z+EK7n/iM6w2G+fPziIpLhS9wcSewxWYLY6dyd77ahdNOj1zp6YSGeZPTX0LX647yP1PfMb//nELkaGS+e3E7HhCg7pFsc/W7GfXwWP89q4Lugwzw0/zcnjm9XV88p30fjRrcjKLZmXSrjfxzcY87vrD+zz3+yuYkNW7MbUXL50EB9pnBGSlR3Pfned5KJozm7wDFTz407cwmSykZkYTFROM2FGWXF3ZyI4thezbUcqTL99M9jjXiQZi0732oogyB8H3KgTVRJBFg+ALoh6sJxDNexD1H4E5Dyyl2Jp+jizkPZfFcirp8RGEBGho0A3PfbMr2LK/FPAKI17cz5TQJDthBGDViQPDLox0khkY7SCMbKstGrQwktfs2koLlwgjRS1SWtjssKkDLkuYHTaVwpayrjlGCg9Mm+OR66YGh/LRRddwx+ovKHZhx5nTkQsC90+bw10T3NcFpj9cHj+TSr30PD8odzS5PNRc3qvAAXD79uf7nbXRaSj3SM5VZPbRjaaTkuZ3OFT/dL/GuoupmfH8Z+V2j8YwELYf9gojrqS9zcjKT3axd4f0PpmSHklKRjSpGVFkZMfgH+Dr4Qj7z/6iSvRGzxpND4Rgf1+SY4bu1WG12nj8pe+w2UTe+NsNpCR0z3nblc7P+ftDl+F72k58VkoUf3jua3bsP8ryBdLfWEpCmN182/YdBWDWlBSC/B1/N/YXVPLJd/u4dvkUAO6+cV7XY1csnsiV97zOP/+znreeunFQz9XL2UdWejSff9st/BeV1vQy2stQeP3fa1GqFDzz2q2kZzsuJo4cruSRX7zN6/9eyzOv3uqSa4rGdYjGLQAI2julr/6/gtPv+QUVyAIRlFkImmsRW/6J2PaK5ENi+E4a4nOBS2LquqQA07LHsGrbwD1tPMWmfZIwcuuFA89aHsn4KpyXQ+h7aNXqxf2cH53Lh+X264dVJw7wi4xFBKuGP8t4elgqa6oO2R37/mQet6XOH/BcrRYDO+tLXRSZhEuEEZ1Fqu8JVw88TS5cLWUB6MyeMYMZiSQHhfDFpTfwpx++58OCg4PMTeiZzJAw/jr3fCZHjow2Z/ekXwhAgMKX10vXYhMHVmPcX1FEKVPw2xxpBbIoakK/5y9tfrfre7mgJiXwRoLUOajkgcgEt3S8dmB8Wgw+KgUG09DaWg0XPxw8itliHZSJn5du/rHiFg4fqCDvwHHyDx7n+DFJRDx+rJ6Na6WuToIAsQmh5IyLJys3juzcOMYkhSPIRqYhxsa9JZ4OYUBMzox3ibdIXnE1J2qauXTReDsRozdOF0UAsjpKXKqH0L1j7dYCAC45z7GFc3CghrFp0ew4UE6TTk/QKBLdPI1CYZ9d2q434+szvHXcnmLKhEQ7L6y8whNUVjf12bLXy8ApyjvBRVdPcyqKAGTkxLL00sl8/r4LN1P0X0hfleM7BBFwEEUckCH4/xrRtB3M+8AgZd7iYmEEYObY0SWMdGYAnyllx510lksoBDkWsTsL8kR7I2abFaXMe0843EwKSWRccAIHGrtLmPVWE48f+pKnJ1077PEsihrLU4dX2tko5Def4IfaIs4JTxvQXJ8c24nZ5phtOxSGp0bEixcvXrx48eLFixcvXrx48eJlBOKS7W61TI3ZZsFoG3gvYoNNcjJXy91nbDoa0SqVPDnvAq7LHs+/dv/I+mOldq1tB0NmaDi3j5vCJWnZyEdge4VbkhcyPSyDvxz6kKNtLjHT6SJRG8kfxl5NRsDAa9iM1rqu73NCf01SwFWuDK1fqJQKpueMGTW77e0GEzvzj3FObpKnQxnVjJ2QwNgJCV0/n6hoAODwwePkHagg/8BxykprOF5ez/Hyer77Skpl12jVZI6NJTs3jqxcqWRs6szhN1h2xmj5He5keo5r2nlXVDcC9DtbBKCiqpFPV+/nQEElNQ0ttLebMHYYq4pD+DyoqJJiufreN3od16hr92aMDAAftRIfHyUGg5Q2XlJWQ2jw2fEeGB7qx8K5WazZIGWy2Wwif39hNU//8QoUvXTA8TJw1D7KPjt/+QX4onKScTZYRLP02SL4LqfvTBF7BN/liOZ9iGbJCN8dd58zxiYiCDDE2+Rh57sdBdyy1LMl7e4gyS+copbqrp9NNgsbawo4LyrHg1GdvdyWMo97d71td2xd9WGeK5DK2+7NHFoWV2V7I7Ga4H6N9Vf6MD8yi9VV9l1Jn8pbydvn3IV/D219nV3z9eKNA461L1wijET6hNHa2ka+rpjZYVMHdO7h5kIAonwiXBHKGcf48CheX3wpFS3NfFsqvVabKo5ysO4kzcaeezf7q9SMC49kanQcFyRKqUlZoSPf5CkrII43Z9zDNyd289nxbRS1nBjSfNG+wVw3Zh4XxU3rt9Hq6QSps6k37AWkUhpPMW9i6qhaVG7YUzIihZGnN0leNpeNzSElZODlf6uLiqnU6RgXFcXk2OEtR4vpaI8bEx/CoqVSGYS+3URRQRUlhdWUFp2kpLCa8rJa9mwvZc/27trL1Tv+MKyxOqOoopYTdc2eDqPfCALMHu9ag7L+ttI8XFTF3X/6CH+tmiuXTCQlIZwAPx8ade088KSjYfVA6BTZf/WTBQDIe1i4hnmoy9FoJjcrlp17jwLwyn83kZ4SSVCg+1qVjiTuvGlu13Nvam5n9/5y7n74PX5263xysxw3JQxGM4cKTvDDDulzrV1v4qF7Fg9nyKOSc+Znsn9XGVfdNMvp46IosntbCefMc2FHNZskyiMfxGde5zmdc7iBkAANafHhFB6rdds13MHq7UfOSGFkSmiSnTAC8Eze1+QGxRHpE+ihqM5e5kRkcFnCVD49ttPu+Ful0v1waWsN92ZeQLJf/9biJR1mrj/WFvF15T4sNisfzb2n3/H8LP08Npy070p6rK2ee3e9zRMTrybCp/fyskJdNb/a/Q6tlp7XwYPFJcLIhKBsSlrLWV/zI4uj5hOv6V+LsKNtx9lYuw2AKcFeo8beiPcP5I7xkujU+bVO3051WwvtZjNGqxW1XI6/Sk2U1o9gn9G7y6eUKbg4bjoXx03ncPMxfqw7wuHmY+TrKmgx63s9Vy7ISPKLZEJQMrMjspgcnNpluDpYckMf5IcqyWzsSOMKgtRZBKjShzTnYJgzIdmuhnuks2lfCQ/dtHDIr7+reWW79MEwOTZ2UMLIqiOFfJlfwJKM9GEXRpzhq1GRlhkt7SIGaoiODSYpNZIdPxTR3DiyXPo37Cn2dAgDIisxirBA14gDsRHSzWDZ8bo+Rkq8v3I3BqOZFX+5ltQx3aL23ryhd/SJjwpm18FjTM6RspGS4p13/PIycK5YPrlLHCgqreG6n77G+Jx4QkO0mEwWWloN1Na3cukyqQvfsvOc3/voWgw0NbfT2m6krc3Y9RWgtr7bk23XvnJsNhGtRoWfVo3GV42fVkVYqD9q1fB4YHUSEebPXx6SWkI/+OdPaWs3crjgBD9/8F0CA3yJiwnGV63EYLRQ39jKyRqdXSbszCme6ZIw2rj93kU89PO3+dsjH7Nw6TjCo7oXmjVVzaxZuY/6Gh13/PJ8jpfXOWRRxCcOwkxa8AXRJHWdGShie/ccbuTcSWmjThgpqqilqKL2jOtOc2n8FN4/us3OA/CkQce1W17g+qRZnBOWRoRPAApBhtFmoaVjgdtkaqPO0EK1oZkpocmD7lTiafY1lnOsrZ5Ws/S8Wi1GWi0GWi0G2ixGWs0GWiwGqvRNDud2ZkF8XbkPf4UPWoUarcIHP6UaP4UPfh3HQtV+zInov/j5QPYyCppPOO3isrnmCFtrC8kNimd6WAqxviEEqSRBX2810WI2cKytnqNtteQ1V1JvtPcFTemnoNJJgjaUm5Jn81rxBrvj+xrLuWrzv7k4bjLzIjOJ9g1CJZM+x5rM7RTpqtlwMp+11Ye6PjsS/cJpNLbS3Mf6sL+45FNzcfR8vq76HoPVyKOH/8FNYy5nVtgUlDLn05tsZjbX7uB/5Z9htlnQKjQsjp7vilDOKsJ8NYT5ntk7UTmBCeQESjfvIiKNpjZazHpaLfoupVAAfOQqQtX+RKiDXG7uFKjOZH7cBwAcqHuC9cevIkCVir8qBbU8FLmgor/Jodkh9w46jiA/X8anxrC30LWtqdxFfXMbO/OOuawUYaQQ6S+1PS2s7d8C11VYzFaOHZWuWVZcQ1nxScpKaigrrqGuxrkRp0qlICktcjjD7JVV2ws8HcKAmDshxWVz5aTHEBHqz1ffH+LyxRNJiO497dRilUyoT2+z+/X6Q86GD4jz52Tx2Zr9/OdTaWPisXuWORjM6g1mp+avXnpn5pRkbrnmHN58/wcAWtuMbN3hKAi2t/deevzcq+u6ylJ6Y9X3h1j1vePvxMP3LmHJwrH9jNp1jMuRSvdeeeYG/vbstxw+ImV9Nuv0NOt6v3EN72g/7aV3/u/KF2isb6Uo/wQbVvf8fvDzG15xevy7XX8c+EXl8WBrBtMu8Fk+sHNNOzrmSOh93BBZODWdVz7/wa3XcAefbjzAgzcs9HQYLiXVP5KlseP5unKf3fEmUzsvHFnDC0fW9DnH73MvGbXCyH9KNrG55sigzq0ztth97Ylo36ABCSMqmYLnp97Mz3e+SX6zYza+TRTZ33iM/aeYtLqTO9LOZW9DObsb7LvS6sx63i7bwttlW/qcw1/pwz8mXcc/C1YN+vU+HZcII0HKAG5Pvo7ni96kxdzKC8Vv8UbZByRp4wlTB6OSqbr8R+qMDZS2VWC0SjsfckHGPWm34qfwpux66R0BgRCVHyEqv74HuxCbaKa4+b8A1Oh/BEBnKkZnGvju91CEEZDKaUaLMALw7Y/5Z5wwEqCWyqnq2t2fjfHef7ZQVnKSsmLJR8Rq7bljk1otiSBpmdGkZ8aQlhXNmOTwHsskhpvDZdUc6/DZGC3MneC6HWyFXMbDPz2fB576nFseeJvFc7OIjw5BbzBRXF6LxkfF737eXUYwc2ISG3cU8bt/rmTJvGz0BjObdxbTpjchG2LHofGZsVx/0VTe+VLKnqqsbuKcSUlofNXUNbSwN+846UkRPHTn+UO6ztnKT66bxdSJiXzx7T4OFZygrqEV0Sai1aoJC/EjJTGcnEzPZ5u5k4TYEF56+np27S9n0w+F7M87Tn1DK61tRlQqBSFBWhJig8nNjmPWNEmATB5zZu2au4tFF/a/q56rENRzEc2HEPWfImhukA4q+tFBwlKAqP+sY44FbowQkqJDSIoJpexEvVuv42q+/TGfe66ci6/6zBKifzf2YiraG+y6oXjxLEEqDW/MuJ1n8r/lk2M7+93Vsy+EQWSGKwQ5z065gfv3vMv2uoHbBISotDw75UYS/cLJDowdWcIIwNzwaYDIitL3MFqN6K0G8nRFvZ7jr9Dyi7RbmBQ8/LsaXrz0l8MN/7Rr2duJXFCjkA2vSLNgShrPfbhx1BiMrd9dxEM3nYfPMKd0uxN5h0dEq2ngZtMD5T8vfe/0uNpHSUpaJGlZ0aRlxpCWKYkgQ10wu5Nvfxw9rRQBIkP8XZ7ePH18Iq8/fj3//XwHm3eW0NRyCK2virioIK5YPNFu7EULc2lpM/D5mgM8+coaAv19OXdGGndeM5uf/uH9Icfy8xvmkpMmlb1+vGov76/cjcliJSxIS3ZqNEvmZg/5GmczuVmxTn01+svvf7WM3/9qmQsjgsuWTeKyZZN6fPy9Fbf3ev45U1PY9OVvBnTNKePHMGX8mSWOe5rb7j5v2K8paK5HbHsTxHZsDZIwIvg/hOCzDAQnLalFA6LhK8SWp6QSHFkgguZGt8e5cEoar305uoSRNr2J77YVcMm8M8tSQC1X8ur02/j3kdV8WL7dzk/Ci+dQy5U8MvYiLoqbxIoi6R5za23RoESSWE0IF8ZO4KK4nj9XekOrUPPC1Jv5b+kWXi/ZSJvF2K/zzo3M4oGc5UR2eJHkBMUN6vrOEER7a/vT76oH/CrVGRv4umo9P9bvpt7ofHcw2ieC2eFTWRI1H3/l8C4svXgZKKvKF2K0Sh+0PvIwcsMeJML3HBQyz2Q53fHEB6Mqa+Sx/1vM0nNGziIr9el/ALDisktYkDLwjIDfr17Le/sP4KdSse/eX7g6PDsumvc3UtKjSMuMJi0rhvRMaSEbnxg2okWQ0zFbrCz79QoaW1xTAzocXH/BZH559TxPhzEqmPqTf3g6hH6RFh/Ou4+5f3HmZeQy647nADBZrB6OpG/GRAXz8eO3ejqMLkT9F4jND2C3NBC0oMxBkEeDoJYEEesJMB8+xY9EjhD8EoJ6vttjLKms45rf/9ft13E1ybGhvP+nmx1KGs8UGkxtfFu5n72NRynUVdNsbqfNYsJXrsRf6UtARyeSWN9g0gOiyQiIZlJIIgHK0euXOJo4adCx4WQe+xqPUdJykhqDjjaLEQEBX4USP4UPsZpgErRhZAXEMDVUundO0LrOn6zFbGBV1QF+qC2kUFdNvbEVq2jDr+N3I0ETyqSQRJbGjifNP2qol+tR73D5Nm6YOoSbEy/n5sTLaTQ102hqxmAz4iOX0s9DVcEEKr11pF5GD6LYrXJnhdxNjHaRB6OBJTOzRpUw8vH6/SNKGBkKx5qa+CJfynxICApy+/W+WP8QwigSQHpi3a6iUSWKACyekeXpELx48eJlxCD4XgyIiLpHpQOiHsQ2MO3oeRdVFoQQ+NSwiCIAKbFho7KcprSyni0HSpnj4i5og8EqWnmy4H6StZkAXJNw55DnDFFpuT7pHK5POsfhseeL/0SlXvJT+luuYwv5U+NxRSyeIF+3l1XVH3PCIJUVhSjDuTXpV0T5uC7TYTA8X/wnACr1R/lb7htcPWaGx2LxV/pwZcI0rkzwbJcmt+a3B6sCCVadeW2ZjBYLK7bu5OvDR6holFpPWmz2tf8PnDeX22ZO5tn1P/DSlu2svPMm0iIclbVr3/yA0roGtt9/FzqDkbnPrmB6YjyvXHOJw9g1BZKnxS8++orfXjCfm6ZNdBjjxfXE+19ISfM7AJhtrX2Mdj/nTc3g7++sHxU7XgAHS6o4cqyGjIThb8n9zZFCjjU5un4DrCospLCufwaqFpuNiqZmvjlSiN5sBuDcFPe3Ij4TRBGAj9fv63vQCCIxOoTMMd4W8l68ePFyKoLvJQgqaeEitr+FaFgF1irHgfJEBN/lkh+JrHejaVdz0ewcnvtw07Be0xX895udI0IY6dw8t9Gzp9nwMtLi6T+1Rqll8etlf8dfEciiyEuRCwoaTXWEqUaOMb6Xbs6cwv9h5LFvv+fLgwXcPW8G42Ol1Pb9lVX8a8OPJIYG88/LlpIQMvDd5AAfNctzs/h47yEqm3TEBtn3cf50v6SoKmQylo/NHPoT8dIvckJ+RWfWVWHjCmSCnCjNufgqPPOm5q9RM2t8Mut39+7hM5L4+Pv9/PaW4c+0+ejgITaXHXX62KeH+u740BPhWi03TxpcTeXZRlFFLfuLHB3QRzIXzPC+v3rx4sWLU+SScbDg/zCC/8NgqwFrjdSWV9CCPApknmsBvvScbJ7/WOpoYbWNnsX0vqJK9hw5zqQMz2YRyAUFj2T906MxnMpIi2cgHGjaDkhZL1cn3Emm/3gPR+SlL1wijBisRuSCDKXszHJUdobOYOCTfYe5cuJY7pzVne4zIzGeo/VNfLb/MKFaDT6Kwb20N06dwId7DvL+ngP8esHsruP1be1sLJZaGi1ITyZY4627Gy6OtX6JgGS4qZaHcKDuCQ7wBDJBjUoeiFxQI9C/FsEL4z93SUxLZ2aNKmHk22353HXZLABCAoavxfTdM2eQHhbKD+XHKKipdYn/9tjISJ65cAkhw/g3aLOJHNhzlOIj0u5Dq87Qa4caZ9z2C8+0A3xvzR6PXHcoLJ7uFUa8eBluTIZvsNma8NFc5+lQvAwEWYT0b4QQEqBhTkdHsQ17Bt490JO88MkWXn/kGk+H4cVFNJq7s5KjfeI9GImX/uISYeTG7b8kxW8MT4x7aFDnW0QLq6s3s7vxIK3mNoJUAUwOzmVB5DkohJGV1FLeIJXOpIU7quGp4aGIQLWulVDt4BZ/6RFhTE2I5eO9h7hn3kyUcmnB/cXB/C7l+7LxZ4ZfQ77uOHJBRrr/yG5buK/2MafHbaIRg6VmmKORmDMhmfAgP2qbPF/a0x+MJkvXAvnnl8/uY7TrmBQbw6RY6fervr2d9SVlPLTqOwCuzB1LSmhIv+aRCQIBah9yIiPIihjelpIlhdX85eGPqaxoGNI8nhBGTja0jLpuNLkp0cRFuN8/xosXL51I9zatTb9BQOUVRrwMmYvmSN0uR5swcqD4BJv2lTB3QoqnQxk2zoyCYeeYbN3dCxXCyEseOJNf+8Ei83QAXrx48eLFixcvXrx48eLFixcvnsJl6RjVhlq7n802MwqZAqEPPcom2vhr3vMcaj7SfbAN9jQeYs3Jzfwx5z4AtIrhS7/vjc70+crmFofHKpukbJK407xBBsoNUydw7ydfsyqviOW5Ukr3px0lOgDzUt1v+jgcvFW6js21eWQExAKwPHYai6Im4Kfwcfm1jDYzyzb8Cb3VZHf8/1LO59bk3nfSx/hf6vJ4hopcJuPSebms+OJHT4fSbz7+fj8ANy+dip+vetivH6rRcEVuDk9t2kRDu55FaamDatc7nLTo9Dx89zs0NbYN+FyFUk5KehTZuZ6rV/7fd7uxDLDkx9NcNt9bA+zFy3BiMR0AQLQ1I8iGNyPPy5nJrFzpPnk0ZdZ28sInW5g9LhnZMJuvrzv5BSur3uv6OTtAavBwe/KDDmO/qfqAH+rX8rus5/iq6j0ONu3AaDMQqpJKqmaHnc/MsPPs1oAGq56VVe9xoGk7els7MT5jWBZ9DUqZqt/xOIulk8O63exs2MTx9jKazA2oZWriNMlcEHV5V4edztiBHuN3FvtA2Fz3HZtqv6HJ3IDFZu46/rtDt3d9PzZwCrcl3d/1s9lmYl3Nl+xp3EqDSVpP+8o1pPvnsiTqKsLU9p6Gp4/vHAs4HT/Q1/5sxmXCSJulnR0N+1l3cgvFrUfRmVuRC3LS/ZO4JPYCJgWPdXreupqtXaKIWq4mxieCOmMDLZY2jrYd58ViqR/5bzJ/6qpQh0RsUABzUxP5cM9B0sJDyYmW3gQOV9Xw6f7DXDwui0Df/i/snS0aFmWmEhXgx7u797M8N5NDVScpqqnn1hmTAWlRPNoxWM3sqJc8Mo7oKju+fsY7Rzfw8ezBlWT1hlqmZFZ4Fmur99sd//bE7j6FkQnhj7o8Hldw6fxxvLFy+6hZeLbqjQB8tG4ft1443WNxZEdEsOVouceuPxC+/mxPlygSHRvM1TdLPi1JqRH4+flw+zUv4efvw5Mv3IjFYqOmqokNaw6z+ft80jKi+du/r0ejHX4RCqCxRc/nGw945NqDJUDrw/nT0j0dhhcvZxVm4+jrIOIFsNUiGlaDaTei7SSIrSD4IciiQDURQb0I5J4xqe8UFUbbBhJIrXs/XLeXaxYNr8H7jNAFpPrn0G5p4dXSp/oc32Zp4cWSv2AVLZwTtgiFoGBno/S3/NHx11HIlEwLmQ+AiMhrZU9R0ppPbuBUkrQZ1JtqeKPsGfwU/i6JZ33N17RZdIwNnEKwKowmUz3bGr7n1dIneTDz7wQp7S0Qeor/9NgHSqpfFgEKqRz3h/o1ABS2HOLahJ+ilkmb64HK7k5NVtHKyyWPU9pWwPig6cwIXQBAi7mJHQ0bKdDt4+60x7pa+zob3zkWcBg/mNf+bMalBh5PF7xs97NVtJKvKyZfV8yNiZcBcFGMfWeKLbU7AQhTh/C3cQ8SpAzAKlp5rfR91p7cwo4GaSF7tO04iVrPOjV38sylS7n+rQ959Jt1yAXpzTc60J9bZ0zmztn2/ZdVCskjxGi1OJ2rslnncEwuk3H1pHE8t+EHimrr+eKAVKN/pniLAOTrKjCeoqR2MjPMfaaHc8NzHISRSn09pa3VJPtFue267iIsUMv8Sams3Vno6VAGxNurdnH5ueMJ0Lo+M6g/ZIaHjxphZNePUn10SJgfL79zJ74ae3Vf7aPEYrGRki79/mZkxzBnYTYrP93Nv574mt/d9x7PvHwzMPytf1//ahsGk/P3vZHK8tk5qJQjy9fKi5czGytm40ZPB+Glv4hGxJa/S9/q3wPR5DgEwPAVIo8jaC5D8H8EBM9kfV+xYAJvfrMTk3l0fRa98vmPLJqWQWigdtiuqVX4o+1YKAtC/+4XBATuS/9rl39G56L+z3l3s71+Q5e4cLh5NyWt+UwLmc+1Cd0b3bmBU3m55K/4yB1/PwYaz+3JD6CW2d9XJmhS+G/5vyjQHWBG6Ln9iv/02AdKtE8C0T4JABS07Os6nhMwuev5nMrWujWUthWwLPoazou8xO6xOeGLeaLg13xYsYJ70v7U6/g54YsBHMb39doDTl//sxWX3wHKBBnJ2nhC1SE0m3SUtVVgtJn439HPABgbmEGyNqFrfEW71MZxWsgEgpRSCYpckPN/ydewvymfWmM9ANvr944YYWRVXiEVjU2svPNGksN6N2/sLKvZdaySsdHdyvm6IyWA1G0myEmGydWTcnlp83a+OljAqvwicqIjSY8Ic+Gz8CyHmpwvTOdH5LrtmhOCnZdN7GssG5XCCMBVCyeOOmGkpd3If1Zu596r53nk+tMT4th74gRBPp4RZgZCxVHJ0Xz55VMcRBEAlVpBq87gcPzCyybzw4YCdm0r4dsv9wKw9JLh2306UdfMpxtGV0OAPFwAACAASURBVLaIIMBl88Z5OgwvowSrpRxj+zuYjR1tQa3liLY2BEGJIAtDrkhBqZ6OymcJckXqKWfaaKjKRBTbAdAEPIiv3912c5tN29HVXQ6ATB5BcKTzzk5NNQuwWgrx8bsDbcAfHAeIFgz6DzHpv5ZiNOdhExsRhAAUygxUPktRa65HEAaQTn3KnD3NB/Q6p7H9Ayym3VgseVjNBYhi93uYzVZL/Qnn93q+fj9DE/BI/2P14lrEFmwNN4H5cD9PsCC2f4ho2oUs5F2Q9c/s3JUE+/uy9JwsPt94cNivPRRa9Uae/WATf75jiadD6ZU5YYvtTEX9FNKaJ0IdQ73pZNfxghZpU3JW2Hl252f45xKoDMZoMw45ltNFEYB4jWRi22iudXgMnMd/euzuZl/Tj8gFBfPClzo8FqIKZ0LQDHY2bKLBVEuIKrzH8SEqqQzx9PF9vfaAS17/MwWXCiORPuE8lHkXcZrormMNpiaeObKCwhap1eyqqg38LPWmrsdbLdLNQbg62G4uuSBnVthkPq9cDUBhS6krQx0SPx6tIMjXF62675uJ+WnJhGo1PLNuC8cbm4kNCqCotp7v8qUykpSwEOrb2h3OC9VqWJydzif7DlHX1s6ds6a6/Hl4kpLWaodjapmScUFj3HbNULU/0b7SB3OVvrvDR4HuuNuu6W4mpseSOSaCgnLPdMcZLB+u28fV500iKnT40/jOTU7m3OSR7S3SSUuLtGCIT3Quivr6qmhubEffbnIQThYuGceubSVsXCPdxA6nMPLSp1sxW6zDdj1XMCUrgYSo4L4HejnrMbT9jzbd70B03IUWRQuitQKbtQKzcQPtuqcJjtyFTN7ZzlSGXJmDxSRly1rNBQ5zWEy7u763WWuwWSuRyWNPu44Jq0W6L1IoHQU9q6WUloZbsVpKnMTYgNn4I2bjjxjaXsM/5L/IFX13wehpztPnA3qds73laWxWx3sALyMbselee1FEmYPgexWCaiLIokHwBVEP1hOI5j2I+o/AnAeWUmxNP0cW8l7Pk7uR68+fzBebDiKKHrn8oFm1LZ/zpqYzb+LI7VATrna+qaiUqbCc8v7YaJI2eUJUjm2dg1XhVBuGfh9ea6xma91qytqO0GSux2DVYxGlzHSxh/98Z/GfHru7qTOdJEgZ0qPfR4Ra6qxYa6wiRBU+4PF9vfaAS17/MwWXCiM/SbrKThQBCFEFcUfK9dy/7y8A5OnsW2eJUtIdKif/wSl+3YvkKsPIWfhdMymX7/KLmPvsq3bH/dVqsqLC+dWCWUyMk34xA3zUvHnD5Ty9bjMrDx9BbzKTHR3Bimul9KfvC0v5eO8hp9e5cdoEvjyYj1IuZ/lY95WYeIITesfWoxkBsShl7k1jT9RKbwynCiOV+nq3XtPd3Lx0Gg+/tNLTYQwIk8XKP9/fwJM/X+7pUEY0cpmAhZ7TSAMCNVSfaKLmZDNjkuxNC+PGSPW0ZcXD9965v0jKAPxuu+Nib6Rz3fnDW8/tZXRiMe2lrfkRwIYgC0DtexUAClUughCIKLZitRRjMf6I2bQblc/cU0QRCYUyt0sYsZgd21lbTLsAEAR/RLEFi2kvKl97YcRqOQJYuuY7FZv1OLq6S7HZ6gEZKl9pZ1GlPhdBFoJoq8dk+A6TYQ1WSzm6uisIjFiNrBfjU2dz9jQf0OucAaEfdMUOoKu/seMaJxBkwQSGfew0BsEDGQdeJETjOsSO7ChBe6f01f9XODT8FFQgC0RQZiForkVs+Sdi2yuSD4nhO2mIzwXDGTqJ0SGck5vE1gNlw3pdV/D4W2sYlxpDsL+vp0Nxikrev8zbTllisIamfVHeVsSLJX/BV65lTvhiYnwS0Cj8aLU081rp0z2e19/4PYl4yqs3mPHufu3PNFy6Cs3wd74Lm6CJQd0hfDSYmvo9X4iqe/euxTLwrgzuYFPxUX7z+bcsyU5jfGw0SrnkISKKIk16A5/tz+P2dz9n7d0/6SqRSY8I49VrnXc2mRwfy28WznH6mFYlvWYL0pMHZOg6GqgxNDscS/Jzv0lXvEbaeT/ViqtK3+j267qTBVPSGNOx011ePXqey/e7i/jhYBnn5J4ZXZbcQVCIlpNVzVSfcP6+GREVSGH+CYryqxyEEWuHKW9ri97tcQJYbTaeeHstwKjbmUuNC2P2uNGRReTFsxj1nwLS31ZA6HsolD10MfIHm60O0eZ473JqhofVUgqiGU5J57aY9gACas1lGNrewmLei8r3Qrs5rOY8AATBD7nC/j20tem+DgFDjn/Ia6h87L3dANSaazC0vkqb7jFstlramh/FP/jFHp93X3OeOh/Q65ynZ5IIpzx3AQVyRUaPcXiBN1/8nnMXj2VMsuMOcCf7dpbR2NDKuRe4qDxZ/4X0VTm+QxCBvhdqMgT/XyOatoN5Hxi+kg4PszACUje80SiMNOjaefytNTz9i4s8HcqQCFZJ994NploHn43OjIahsKH2G0w2I/em/YkY3+5N9ZLWvCHP7W4i1DEcbTuCyWZEJXM0y681VgF0dZoZ6Hh3v/ZnGi5pb9IpesgE59MJCFIBtyBgE7vTq7tVrR7mlXdnkRitjgZPnuCRr1YzKT6GZy5dyk3TJnLt5HFcO3kc100Zz8/mTOe+c8+hxWgkv3rou7TfHJa69Vw+IWfIc51Km9lE9uvP9fhvONBbHevZwtVDa3PcHwKUGgKU9iZDbZbRXVsnEwRuWTaNW5ZN63vwCOOp/30/6kzRhpOkVOmD7fD+CqePJ6dJj6/71rF+uuSIlKquUitRqZUOj7ua91bvofh4HcXHR98H7c1Lz6xSRS/uQ7R1is+yPhfwMlkYcoVjeahCdWrpiwWLpajrJ6vlKDZbHXJFEkrVTADMpr0Oc1g6hBGFModTb+Uspp2YjZL076O9wako0omP3+3IlVI2qkn/dY/lLf2ds3O+/szpZfC898YmjpX1/j6bf/A4b/x7rcuuKZolE0nBdzmSINL/3WfpHBDN+xHN+/sY7R4mpscxNTuh74EjkA17inl39e6+B45gMv2l97zOLi2dFLceptnsmEE+UKwdpS+BSvussu0NI9/YeXLwLKyilY213zg81mCqZV/TNhI0qV2tkHsa32CqdTq+r9feFa//mYRLMkaCVIGcNNRS3HqU3EDHko9KfTXGjoWwUqakxdyKv9KPJlN3RxaL6FiPbrF1L5gUbi6x6A9Wm4261rauTA5n7D0uKXUhmqE5/LYaTby/5yApYSHMTXXtjrrOZKTd4tgRZjjROxG6NAr3Z8Vo5I7/d4YRIroNhSUzswBY8fmPVNU7djoaqVTWNvPip1v5pYeMWEc6k6Yls21zIXt2lGDQm/HxtRc4ps9O478rNrB7ewn/XbGBq2+ejVqtoOBQJe/+ZzMAick9p8e7ioqTjaOuJWInMWGBLJrm3aH20j/kirSO72y0tzyJNuB3nY8MYI4UBEFKjRdFPVZLAQql1HWus4xGrszpElCs5gNIpSfd90FWiySMyFX2/iJG/Zdd36s1V/cZi0q9AL25ALBiNm1F7Xu5w5iBzKlSS10p+prTi3vR+qlpqG913YS2jsWTPGbg53aeY/PsAuyuS2exM++YR2MYLP/6cDM5SdGMTxvE698PrKKFGuMJ9NZ2DFY9oijSYpEyuwta9uMj88VXriXSJ7aPmZwzNnAKydpMttWvp9XSQoo2kyZzA7saNxPlE0fTaYvznuLpKZbsgIkcbN7JW0efZWrIXIw2I4ead2KwGXrctB8pTA85l4PNO/mm6gMq9UcZo5E+Y1osUgteuaDg6vjbex3fORZwGN/Xaw84vP5nMy5RG7ICUjlpqOXNso94JOsXhJ5ipNpu1fN66QddP5ttZp4qeJmbEi9na92uruP1RscSgBpjt/dDgNLPFaEOCblMxoKMFFYeKkCjUjIhLhqFTPqDq2trZ0tJOVtLy1mUmUpG5MA7yBgsFt7ZuR9BgK8OFlDf2saTF1/g8qqwFpPnMyRkgoD1tISh9mHI3DA7EeBsfWQujQbkHb+HNy2dypNvr/NwNAPj3dW7mT0+mSmZ8Z4OZcQxe0EWrzy7GoPezNYNBSxcYp8WnZYZTfa4ePIOVPC/1zbx/ptbUKoU6Nu7xb4Fi93X6QnAZhN59LVV6I2eFVsHy42Lp3T9/Xjx0hdq7Q3o215GtLVgaH0Vs0HahfPR/gS172UIsqB+zCJH3iWE7JYMWDssBCxm6b5IoRyLTJ6AIAtCtDVhMRegUI7tmqHTm+R049Vu41Y5CkV2n5HI5N2+cJ1mrqczkDlPna+3Ob24l+oTTWg0jmn2g0bwlVrzioMozezowITgWZ+M3JRozslN4oeDo6+kxmqz8dCLX/HWH64DICLYtcb1NcYqnip4wO5YRbv0t/tKyd8AUAhKnh7/9qDmFxC4PfkBvqp6jwNN2ynQ7SfWdwy3JN5HcethNtZ+2694eoplRugC2q1t/Fi/lg8qXsVP4c+4oOksi76afxX9cVAxDxcyQcZtSb9hfc1X7GjYyKFm6TPAR64h3W8sS6KvIlwd3ev4zrGAw/i+XnvA4fU/mxFEe6ve09fg/VoxFrce5ZEDTyEiopIpyQlMJ1QVTIuljXxdETpzt2o9O2wqW+p22p0vE2SEqUP418THkJ+i7D1b+HqXeDIpeCwPZ/18YM/ODejNZv6zbQ/f5B2hqrkFfUcZQKCPmrSIMJZkp3PVxLGDutHWGYwseektWgxGEkICuXvuTC7ISuv7xAGy5+QJLvv83R4fP3rn/S6/5uks2fAYOrN9N54r4mdxX6Z76yhfKJTaFr5bvqnrmK9cxdoFf3brdYcLi9XGVb99k4qa/nv5jAQiQ/x5/8834efrwhu5M4R3Xt9ESnoU02en48yD9djROn552xu0tji27Z04NYnH/yW1z5TL3bP4f+2rbbzy2Q9umdvdhAf78fkTP0Gl9HxG4mhm6k/+4ekQ+kVafDjvPnbjkOexmPbR2nSP46JfUKJSL8JHez1Kde9ZcG3NvwfA0PYflOpzCQiVbvKbahdhNecTEPoOSvU8dPXXYzZuRBv4N3y03SaljSel0smgiA127YAbqydgsw2unM1HewvawL84HHfHnKfSVDMLkFogy2ThBEc5lg65ill3SOXCplHQNWtMVDAfP34rAFu+z6O6Uvpcf/W51Zy3bHxXqeXp1FQ3881nu5k4LZk/P3udS2Kx1V8G5kMImmsRAh4b0Lmi7veI7R9Ah7AnC/3UJTENhvyjJ7npT+947PpDJTVO2nR97eFr0PoOoM22Fy9eTqVHvcMld4OpfolclXAhHxz7CpPNzN5Gxx7n50fNBeD25GsJUPrzTdX3AMT4RrIkaj6vl33AX/P+zcWx5xOsCmRb/R67jJLJwe7d9ewvvkolP5sznZ/Nme7yuQN81Gy9745Bn2+wWFj43hv8c+FSpsXE9ThuJGSMhKsDHISR8nb3d8+oMjhmJgWrPJ+N5CoUchk/u3z2qOtSc7Khhcde/46nfn6R08X/2cz1t83t9fGExDBefPsO3l6xgf17ytG3m4iKCWL+ohwuuXq62wQRgL2Fx3nti21um9/d3HHRTK8o4mXAKFQTCApfh0H/EYZWqT2t1VIIohmT4RtMhm9QKLPRBDyKUj3L+RyndJKxWqQuTqLYitV8BBC6TF0VqvGYjRuxmPcCkjBi6TJe1SJX2JsGi2LLEJ6Zc78nd8zpZWDUVuv49rPdHD8mZVKv/bp3r464hFDuvO98l11fUM9FNB9C1H+KoLlBOqjox8adpQBR/1nHHAtcFs9gyUqMZMHkNL7fXdT34BFIp4fXAy98yXP3XYbCjZ/vXrycjbjsjvCKuKXE+UbzeeV3lLYe6zJWjfWN4qKY81gQ2X1zcGvSlSyJnk+TqZlU/0Ssoo0vTqzhYHMBB5vt2zyGqyUjnfkRM10V6qij2WhAKZOjUfZuoNj5mnd2yumJFpPnPTXiNGGUtNqbsu1vLMNks6Byk5+MTRTZ3VDicDzWN9Qt1/MU501N53+rojhcNrpM7zbsKeatb3aMShNZTxMVE8Rv/njJsF6ztqmVh15cidVmG9bruooxUcEsn+NaY2svZxGCEh/NdfhopB15i2kXhvYPMOm/RBTbsJjz0NVfgzbwUXy0/+dw+qklMDZrFaLYisV8CLBJHiQdJTkK5cSO+fd1je8UUqTSmtMWRoIGRCOCLBD/4BcG9JRkPflHuGNOLwPi0utmcOl1Mzh5oolbL/0XN9wxn3GTEx3GCQIEBmmIiQ9B5sISQUFzPWLbmyC2Y2uQhBHB/yEEn2VSi97TEQ2Ihq8QW56SSnBkgQiaoWdruYJ7r57LlgNlo9r4fUfeMX778tc8ftcybymoFy8uxPvX5MWLFy9evHjx4sWLFy9evHg5a3Hp1vyM0InMCJ2IwWpEZ27BT6lFI3duthTlE06Uj9QtQSHA/Rl38HTBK9SbuksdwtWhPJR1FwAqmfvbTY5UHt28jqUpGZyflNrrOF+Fkq039l2KMxJKabIC49lYc8jumMlmYf3Jg1wQPdEt19zdUOxQvgOQHnDm7Wjdc9Vc7nzyQ0+HMWBe+nQrmYmRzMhxbHHpZeRgtlh58IWvaNA5/j2NFn52+WzvTpsXl6FQTcFPNQUx4A/o215F3/ovEC20Nf8Jpfpc5IoUu/FypVSGIAg+iKIBq6UEq/lw11zd80qfh1ZLCaIo+QhZzYUdcziWGMvkkVhtjYhiO0r1bFxxm+eOOb0MjsiYIBKSwolPDGPshGFsPysLRwh4DLH5AehoWS02P4io+xMocxDk0SCopUwR6wkwHz7FqFWOEPg0yAKHL95eiAkL5IYLJvPGyu2eDmVIfL+7iN+98g1/vXMZMpm3BtmLF1fglrtCH7maCJ+wHkURZ6T4jeG5iY/yQOZPuS3pah7MvIvnJj5KgiaWBM3g2kOdCdhEkS3Hy106Z6vZ86U000PTnR5/tWQ1ZpvrTdFERF4pXuX0sSkhvQtOo5FJGXHMmZDc98ARhk0UeejFryiqqPV0KF56QBThsde/42BJladDGRTZSVFkJ0WxYLLrja29eBFk/mj8f4XG/+GOIzZMhrVORsqRutNIrdatlpIu7xCFanLXKJksDJk8HrBiNedJ/6ylHePGnT4pSlVHKaJoxmLa45Ln5I457RFw9MLz0hMLlo4jJGz4vdEE34sRAp+Uust0dpgR28C0A1H/BWL7h4j6L8G0q1sUkQUhBL+EoJ4/7PH2xq0XTnd5ZxdPsHZnIb9b8Q3mUWAm7MXLaGBEyf5quZqpIeM9HcaQ0BmNjHv93/x40538Y8dWvi0tRBThJ+Mn8etps7vGvXFAurl46+AeKlt0xPsHcsfEqVyb3X2jc+Vn75FXV0Ob2cwd335ud51fTJ7B/dO75xv/+vPojAZE4PWll7Iw0X536lRajJ7PGEn3jyFeE0ZFu73TfZW+4f/ZO+v4pu71j79PPKm7FystUtyGuw0YDAaMDSZM2NjdLnd6dyfM/Te7c+MyYYMhG2xjMGC4u7do3V3S+O+PtIHSllrSpO15v1682nzPc57zSUiTc57zCG+cXsmzsbMQ7Hii9PWFvzhTmFxl3VvhRp8WGBgBePy2kew/nYhO37zqaEu0ev753hq+eWYOwX7N/8SlpfHBim1s2He2dkMXZdHs6zezFRGxB3LloCsPLDVnVsnk3THqj2A2JtkyRuRXBUbAmjWi1yZhLO8tYjJeLt+3asaIQj2VspJvAdAWf46Hb+N7NjnC59UIgsb2u9mcCxYjCC51eupSzLqj+oa+TYGgnoZQHiizlC7FUvYnmKoJkkvbIqinWBu1SnyaWGXtqBQyHpk1lGc//8PZUhrNX/vjKCjW8vY/bkKjajmTak7Fp7Fs7QFefdw6rfKZd9Zy20396Bodwrer93HguPWmscVsISzYm6cXjnem3GZJRUAtKSOf9mEtq99iQ7n6m0cM19uRhRvWMi26Cw/06k+OtrRSyva3J4/w3v5dALw0bDQ9AoM5kpHG89s3YzSbmRfbE4Clk29BZzLS65uP+e/YyYy6KtihuKYT9bF7/kGpwUCXLz+oVVuxwfmBEYDZbYbyzpk1Vdb/TDuMVJDwaKepqKSN+5A3W8x8c3EzSy5urnb7zeE3VBoR3ZII9ffirkn9m+Uo1az8Yh5+dxWfPzULAF9PTS17iDQF364/wA8bDjlbRoOZcENnekXXPLFLRKQ29Nq1yFWjEQS3Wux+tf0ulcfUaFcR3DCZLmMyxiMIHkivmfYhl/dCr11ry9awmPMRBE2V8hwAuWIAcuUwDLrt6Ms2UFr4GhrPJyuOVq0GsykVkzEOuXJktdtr9llz8KI2n1cjqXgehtOACV3Z7yjVU2vdT8RJlDfUFTyeRvB4GsyZYMq0BgAFN5AGg8T1L7LGD+jEmm0nOHQ2ydlSGs3+04nc/8YK3ls0jQDvljNpsSbWbz3Fi/+aDEB0u0DMFkste4hcTWZeEau3HmfNthMADOrWlsX3THCyKtdADMk7iEHhkdzZzVob3MHHt9K2Dw/u4YFe1oj7zdFdAGjv7UtSYQEfHtxjC4xo5HKk5XWDSpkMt1qm0kjrWGNY6AJTaQCmhPVjReJOEkuqlk38nnqQw3kXeSBqAsMDuyKv56Qa6wSa83x6fj1xhSnV2ngr3Li1Tcu+e3znxH6s33OGxPSqY4pdnctpubY+KZ89ORM/r+tfiIg4lqV/HOCjlTucLaPBuKkVYraISKMpLngG8h9FphiATNHHNi5XEDwAA2ZTMvqyjRh01oC0VNYOuXJ0jf6k5dNpDGVbsFj0yJU3cG2Vc0WfEX3Zxqv2q2YiTTnuPh9SkDUZsykZbfEn6LTWjFOFahxSaRsQZFjMhZhMiRj1RzAZ41Goxl83iFGdz5r8AXXyWUFFEESvXQdASf5jmAynkCl6AlIslmLMpgzkir7IFOLUMoCsjAIO7b1AZloBZnPNF4V3LWyCEbmSQOu/Zsizd41lzvPfUtbMMmurIy4xk3kv/sAbCyfTs2PLa0FgvmoC3utPTmXZrwcASM0s4Lab+jGoT/MrH29KLBY4cCaRVX8fY9uRC812oqCjEQMjDqJXUPUNPXO1pWSXltI9MLjKth6Bwbx/YDcZJcUEuTku4lvsAs1XAWSClOe6zuLBA58BYLRUrpFM0+ay+MQyPOUahgR0oZNnONEeofgpPXCTqdCUZ5PozAZKjDry9SWcL04jrjCFnVmnySjLv+7xn+w8HXeZyjFPzkWQy6Q8NXc0D72z0tlSGsTltFwA7n9zBZ89MZMAn5Z/J8QVWfLbPj5ZvcvZMhrFgmmDxOCaiB0QsFjKMOi2YdBtu66lVBaFh+8SBEFZo41MHo0gKDGbc6yPrymjgfImq4IMizn3qv2qltFUIJH44xWwjuK8hzDodmM2pQJQVvK/6zyt6994qc7ndf3VwWcFCpX1TqVSMxNd6c9YLGVoiz+pYufm9YIYGAFOHknguUXLKC2p+VxOIpHQNiqwaQIjzZjwQG8WzhjCuz9udbYUu5BTUMKDb/3Mo3NGMHNUT2fLaRQatZy8AmsZotFk5kLildL7sGBv/vOQ9XOjsLiM2xd9w7qvFjpFp6uTlVfM2p2nWLvjJKnZBc6W4/KIgREHoZJV/9KWmSqi0lUj/BUrapljJ/C4wlSaCrp4RfJkl+kAvH5qJZZqXpdCQyl/pB7kj9SDdjvu3e1HMzww1m7+XJn+XSKZcENn/tx7xtlSGkxieh53v/oj7y+6mahwf2fLaRVUpKa+++NWlm864mQ1jSMq3J9Zo5v3SaKIa+Dlvxa9djUG/QFMxktYygMaFosOQVAgSPyRybugUE1AqZ5eh14ZMqTyzhj1R4Gq/UUABEGJTNYFo+H4lb2qabx6NRJJAJ5+KzDottsyRoz6A5hNmVatEjek0khk8m7IVaNQXCerpSafNfkD6uzzaty930OuHI6udDlGw0ks5kIEQY1E4otUHlPtFJ7WyPdfWgNyT792CzFdQpk//SMWvzMbAI27ko1rj5KckM3rH8+z30EtpYDUOnmmhTF7TC82HYjn+PlUZ0uxC0aTmbe+38K+Uwk8c9c4fDzqPgjDlWgb7k+gnzsPPvsjfj5utIuwlmeZLRYeXrwcudz62WoxW5g+wTHTLJsreoOR7Ucv8tuuU+w5efm6WWUilREDI01MiLsnfmoNRzPSARga0da27VhGGiHuHngqr3zxSAUJAmC0Y8pTkYuU0lQwKdQ6mlAukfHW6VVoTY7RJxUk3B9lbc40t+0IhxzDVXni9pEcOptEVn6xs6U0mIzcIu59/SfeWDhFHOfrYMr0Rp757HcAth+94GQ1jUMiEXjmrrHiaF4RuyCVtUXt8Sj2vNTw8v+tdpuAhjWJlCuHIVfat4TMET4rUKqnoVRPc4jvlsK5s2lMnNabEeOsN3cUShnevtZsuE6x4XTv3ZanH/qOJR9vYeETE+1yTHNGT5DHIvFb3TAHFgMW7Y/W38v+xmLJR5AEgHIEgnpmnbOLHIFEEHh+/nhuW/wdYL2obAlsO3KBExeW8sxdYwEY1rPmoQyuiCDAC4smV7vts1dva2I1ro3FAofjrL1y1u85w+aD5yjWus5N8OaEGBhpYgSsE2X+b/9OAMI9PekRGMzRjHS+OnaIxUMq1+PKJBLaevmwJu4Unf0CbE7c5AoCNZXTwiuCJ6ZamhC5UsbI1YwL7kknjzCeO/ED54vsOwo0UOXNi93m0N27bZVtx5LS+GLbAWQSgZySUkK9PXnzlokIAqw4cIL1J+JstXj92oXz8OhBzP1yOd/fN5vXft+KwWRi8U2jueOrFXx77yy76rYXnm4qnrt7HI+818CTGhehRKtn0XtrWDhjMPMm9EMQW0bbnaSMPJ765LcWMzL5jon9iG0f4mwZIiIiInahTKsnIMjL9ljjpqSoUFvJTBwgzgAAIABJREFUZuDwGH5assNugREATNU0KbXoQFBw/fkNJix592DR7628K4BuKxbtciQ+34LEq9q9m4I2wT48PHMoAP+37G+n6bA3uYWlPPahtRH0qD4deey2ES1iTLGINRhy8mIaWw7G89eBeDJyi5wtqUUgBkacwN3deyMvv3v5/oHdpBQVEu7hyVMDhzKrc9VU0bdHTeD5HZuZsHwpAD4qFU/cMJQZMV0BeGffTr46dpAyozXKff/6X5BJJHT09WP9rDur+HPVwAhApFsASwY8wtbMkyxP2MnJgoRG+YvQ+DMrcgg3hvZFJa35jkRcehZ/LLoLhUzKvK9WcCErB6VMyu/Hz/K/+TNtF+Dzl6ziZEoG3ho1RWU68ku16I0misp0+GhcO11xYLe2TB/RndVbj9du7MKYzGb++/MOjp5L4YV7JuDp1rL7xDQlmw/G8/KSjZRoXSurrKFEhftz/9SBzpYh0oI5kGb9ji3Un2V0m31VtlssRnal3IS3qjex/q/UyWdW6XYu5H9Ekf4cAGpZKD2DPsRdXv0d3/raizRv/AM8yUy/0ivAP9CTS+cyAOg3yDrRSK1RUJBf85joBmEuwFK2CbTWpugWw3Ew5wIyUPREcFuAoBxeZTdL6c+VgyKCGmTtwJQK5nwwnMFS+DSCd9W+Mk3JrWOs5RgHzySy7UjzzpSsji2HzrH35GXumzqQWWN6oZBJnS1JpJ5YLHDiQiqbD55j80ExGOIIxMCInfFUKrm88PFa7eaWT56p+Hk9+oaE8cesO2rc/viAITw+YEidNRYbXPuiRyJIGBXUnVFB3TlflMah3POcKEjgVEEimWXXbxzkLlPTxSuC7t5t6OnTnp4+7RDqMIm6c0iA7UvCz01DiU5PUq6WxJx87vnfqkq2JTo93cOD2XMhEY1CjkImZd/FJLqFV22o62osmj2c/acTSc68fmPa5sCOoxe5bfF3PHPXWAbGtnW2nGZNsVbH+z9t49cdJ50txW7IpBJeuHcCcvHkT8SJVPTNsljqVg5bakjgSOY/UEr9aO+9AIkgo8yYhkZW/Zjp+tqLNH86dg7h4N7zLMBaGty1ZwS/Lt8PQN+BUfgHebLp92OVskrshSW/ugaXRtAfxKI/CB5PIbjdU3mfsvJSsfIxvxK/n0ESABixFL6IpXQ5lrJNCMazIOtkd8315fn547n9he9Iz2l5F52lOgMfrNjO8s1HWDBtMDcO6oxETL11acr0RvadSmD70QvsPHaR3EI7BzxFKiEGRloZRrPZllnSHIjyCCHKI4TZWFMcTRYzxUYthQYtpUZr5otSKsNDpsFDrkZRz7G+FVTXfyAq0JcQbw++vHO6bRSy0WRGIhGwWCx8t+cI42OjMZhMrDl8irsGV22a52qolXJevn8i972+HKOp+Y/qysgt4pF3VzNlSFf+desIPDQtrzGco9l94hKv/m8TmXkt6yTwnptuICayeY6QFGk5SAQ5Q8Lr3h8ko2QjFouRrv4v46+u/YZHfe2bMwmF36KSBhPkNs7ZUpzKmEk9WPX9HrSletQaBVNu6ccfqw8B8OBtn9ns7n1krIMUlAeb5V0QpCFYzNlgOAMWLZaitxEUN4C86xVzYzwAgrJcj6S8LBwZgudiLLqdYErBUrYBwd35gRFPNxWvPTCZ+15f3mJHmqbnFPHi13/y7foD3D2pP+MGxIh9uFyExPQ8APaeSmDPicvsP5PYYvreNAfEvwIREREREREREREREREREZHWhi1tSswYaWW4cn+RuiAVJHjJ3fCSu9Vu3EgifL2Z1a879yxZiaQ8km6xWPh03jRiw4PZdT6BZyaPRG808cq6v3ln1o0O12QPYtuH8M/Zw1tUg7F1O0+x6/glHpw+mJuGxoqpoXUgJauAD1Zs5+9D55wtxe707RTB/EkDnC1DRKTeaE3WxuPuio4OsW/OJBX+RLjHTGfLcDo3DIvhhmExtsdhkX68+am1183qZXswGc30G9yRidN62//g0kgkPuVZKbIooPyKwpSBOf9hMBzFUvo9gtfrV/YxF5bvG1qNQxmCahKWki9A7zpj4bt1COGhW4bw4YrtzpbiUC6l5vD8l+v5ZPVObh/Xh5uGxqJRKZwtq1WRX6zl0Nkk9p5KYN/JBNJyCp0tqVUjBkZaGa42qtcV6BERwvtzrowEu/r3ab26MK1Xl2r3O/rCI7bfj7zwsOMEOoBbx/Ti2LkUNh2Id7YUu5FbWMqr//uLn7ccZdEsawO4fl0inazK9Sgq1fHtHwdYtvEQeqPJ2XLsjp+XG68suBGJRAyOiTQF9n2fmcxlAEio28VJfe2bK1pjCiWGy86W4bJ07mbtKfPM644NHAmez9oCIpWQBiHxehlz9hQs+gPX/FWUl6MINZS6yq1jhy2mBDv/NTWOeRP6EpeQyYZ9Z50txeGk5xTxfz9u5ZPVuxjXP4Zpw7uJ09wcRG5hKYfjkjkUl8ThuGQupeZQyzBRkSbEJQMjo5Z/42wJLRaDqeVdCIk0jOfuHkd8+UjWiprGlkB8YhYL31kJQPeoUO6dcgMDu7V1rigXoKC4jGUbD7F885EWM3XmWiQSgVcX3Iifl+MzykRaF0ZzMefy3iO9ZCNGczEeimg6+vwLSQ0Xe5fyvyQ+7z3b4wDNcHoHfVqtbWLhDyQUfkuZMROzxZrV+XfiYNv2QM0oegV91GD7CpKLVpBUuJxiw0UkggJvZU+ifP6Bl7LyNLy43LfJKNkAwLCITSQV/kRC4fdojcnIJB6Ee8ygo8+iGn0DNfo/l/cByUUrGBr+J/G575JRugmTuQQAtTyCSM/biPCYRUXA6VLB16QVr6PYcMGmLS737UrHbu+9gI4+/6z2tW3pFOSVUJBXiq+/OwDuno6djifIe9W8URZtnThjzqhp7+pXpcHWFsVm1zsPeX7+OJIz8zl1Kd3ZUpoErc7ArztO8uuOk7QL9QNg3IAYxvaLoU2wj5PVNS+MJjPxiZkAnLiQxsmLaZy4kEZK1vWHSIg4F5cMjFzMz3W2BBGRFo9GpeDNhVMAmP/qj2h1Bicrsj/Hz6fyyHur6dQmkNljejGufwwKuUt+7DmES2m5rPr7GADrdpyktAX+H1/NgmmD6NMpwtkyRFoYFswczlhIXtlBAjWj8VH1RmtM5mjmw8gl1V8shHvOxFc9AL0pnyMZ1U3yuIKPqh9KqbUhZVLRT+Ro9xLr/yoyiTXAp5QFNsr+TI51THBi4TICNCMIdp+EyVxCSvEv7E+bS9/gr/FR9a20j85kDZqfz/svqcW/Eew2HoXUlyL9WWQS9yr+r/YNXNe/3pTHgfR7sFgMRHjcikSQA5BavJbT2S8iQUGYx83W56rshUYWQbHhIufzPiTUfSqBmpGVju8mb3/d17clcuJwAp++s54L8dYL9keetma6TprRF22pns/f/ZMxk3oQ26uNfQ4oqMGiBeF6U77KAx+WqxtF1qF5qVAezLGUNVSdw1DIZbzzyFTueOkHsvKKnS2nSbmUmgPA52t28/ma3XSMCGBYz/YMjG1Htw4hYlbmVej0Rs6nZHM2IZO4hEziEjM5n5TVIrNyWzqt5wpBRESkClHh/gC8fP+NPPnRWswtNJ/vbEImL369gfd+2sZNQ7py46AudIwIqH3HZohWZ2DH0Yus2Xacg2eTnC2nyRjeqwN3i31FRBxAVulW8soOEuZxM7H+r9rWAzWjOZh+LwAyiUelfeQSb7yU3uWPrn8B4aGIxkMRDUC2dgcAAZoRKKTVB13qY59XdpjEwmUAtPW6mxjfJ2zbIj1vZ0fyeM7kvMagsNWV9jNbrEHULO0OBof/ilRQVaulwv+1vmvzLwADQpcjEa6UAIV73ML2pDGkFK+yBUa8VdY+GYqyw7bn3tqn0sSdSuHfD32LXC6j94AOHN53odJ2tUbB+bh0Skp09guMSALAlIjFcAJBMbB6G+PF8uCJ0pr9IfEBc/ZVBjUE5svfa5QHyFwNfy833n1kGve9/hNl+tY7HeRcUhbnkrL4et0+PDRK+naOpHd0GN2jQolpE9gqptqU6Y0kpudxMTWHS6k5XCz/l5yZj9ncMs+fWxtiYERERIThvTrw8KxhfLB8m7OlOJTCkjK+33CI7zccol2IL+MGdGJUn460D/NztrRGodUZ2H86kY37z7Lj6MUWmf1zPWIiA3n5/hsRe+6KOIJs7U4AIjxurbTupx6EUmrNzjBZtE2uqy6kl1wZFWwtUbmCQuqLl7IHOdrd6E25KKS+VfZv73VvjUGRq/1f67s2/5GecysFRSrs3eTtKTUk1+3JtVK++3wrvn7u/Pfb+/H2dWN83xeq2HTv3Yadf5+x2zEFRV8s2kQsha8i+HxpXZRe1YPCUoSl8MXy33WY8x9E4vE0lrLfr9iUNwq+FoupPIAvqfr+cxU6tQnktQcm88RHa1vsCN/6UFSq4+9D52zN21UKGZ3bBhMdab3hFBXuT8eIANqH+qFWumbA61qMJjNZecWk5xaRkVtEanYBSRn5pGTlk5SRD0B2QYmTVYo4GjEwIiIiAsDc8X1Izshj1dbjzpbSJFxKy+XzX3bz+S+7CfTxYFB5H5IbYtvQs2OYS/epMJstnEvO4sDpRHafvMzR+BQMrTRlM8Dbnff+Oa3ZnHyJND/KjNYLOrUsrMo2tcw6aaOiB4arcXXD0h3JE2u005vzqg2M1FamUuH/er6r86+RV5/JIJGoMBtbZg8ke3H6eBLTbh2At2/N31F+gZ7kZtuv9EPQ3IZFuwaM8Zizx1vXFP2twRFzHhb9QTBby+AF1RQsZesw51zdCFaKpczat0bweBy4qiSnbKN1XRZtN72OYGjP9iy+ZzyLv1ovNsu8hjK9kSPxyRyJrxrU9PdyIyzQi/AAb0IDvAjwdsPX0w0/Lw1+Xm54alS2STj2uLlhtlgo0xkoKtVRVKqjWFv+s1RHbmEpuYWlgLUJal6R9XFmXjG5hSXi/6uIGBgRERG5whNzR5GSVcDeUwnOltKkZOYV8cv2EwC2nyF+nnSLCqFL22A6hPvTPtSXQB+P67mxO3qjyZq2mZJDfFImJy5YL9DOXM5odVkh16JSWL++3v3nNAJ83GuxFhFpDNazZUFojqniV+5ud/Z7BkGo/rSvomfJtVyb1VGT/+v5rs6/TNDU4lekJgx6I2rN9f9fSkt0yOXX6wdST+TdEdwfwVL8ga0XiEVXdZStoJmD4PkiFPpiKV1qXZS1Q9DMw1L4knW/3Pngdh+CNBBL2YYrWSXKUfbT6yAmDuxMYUkZ7yz729lSmg3ZBSVkF5Rw7FxqjTYVARG1Qo6bWolKKUcmlSCTSpBKBFuZjtliwWQ2YzZbMJWXrhiMJnR6I2V6Azq9UezrIdIoxMCISKtiTfJeAL48v8G29seIxc6S43JIJRLefGgKD769ktOtpAt7TaTlFJKWU8jGfXG2NXe1koggb4J8PQj28yTI1wN/L+sJvodGhaebCg+NEjeVAmn5l7pcJkUiCJjMZgxGM0aTyfbFXVx+R6OwpIyCkjIyy1M403OLSM0uJCVLrFutDolE4JUF1iaPndoE1mItItI4VOUlA1pDMnJb3xArFdkkropG1oYcrN97vqoBuCuqGbVqB/+O8H01YpXcFSLbBXDiSAIz7xhc7XaLxcL+neeI6mTfcauC+0Mgi8JS8rl1wXCKiqAhsvYIbvcgqK1ZIoLnMwhuc8GUDfLugBFLyVdWffo9oN9DpW82aRiC+ma76nUUs8f0oqhUx+e/7Ha2lBZDRaZGqc7Q4pvEi7g2YmBEpFWRqysCoMBQ6mQlrotGpeDDf03n/jeXczElx9lyXIpirY4zlzM4c7mmcYQijkYQ4Lm7xzO8VwdnSxFpJfhpBpNUtJykouV0Vcba1nPL9lFmsn4WXNt81VUIcZ9CUtFyAC7mf0b3wLe5NsxgMpcilTQsg6PCf02+G+u/Anl5Y1mtsea7zq2FSTP68sFr6/ji/Y1Mmt4HAJPJmrmTcDGTZV9tJ/50Cs+9VbXvS2MRVOMRVNZSGiyl1vIZiRcI1bz/pW2s/wCQI/G2jpA25y8E01U3XqRhSHw+h+v0snE17r3pBrQ6A9+uP+BsKSIiInZEDIyItCpKjK43Ds4V8XJX8fHjt3Dvaz+JM9dFXIrH5oxk8uAuzpYh0ooI1IzCR9Wb5KJV6E15+Kj6UGbMILV4Le5ya4CuzJRpszdbDJQYLmE0F2M0FwEWdKZssrU7kUnckUs8m2zErI+qN+285gNwqeAbSlMT8VcPRyZxQ2fKJLfsAJ6KznT1f6lR/q/2DdjNfwUaeSRu8rYkF/2MRFCgloViNFsbIXore+Crbj0TqW6c3odL5zNY9f1uVn1vzVr4+K0/KtnMvGMwQ0Y5+HNS0IC0HgEvuTWoKPHfgEW/yxockYYgKIZYJ9k0Mx6eORSFTMpX6/Y6W4qIiIidEAMjIq2KEpPO2RKaDf5ebnzyxC3c+9pysvLt18RNRKShLJw+mNljejlbhkgrQ0BC76BPic99l4zSv8jW7sRD0YmeQe+Tq90PQELhdzb7UsNldqdMq+SjUHeKQ+n3A9a+HWPbHm0y/dG+jwPgpexOYuEyEgqXYrboUUoD8FJ2I9R9aqP9X+0bsKt/AAEpvYI+Ji73LVKK1mCylKCQWsfNV9cUt6Xz0JM3MnxcLNs2niQ5IQdLeS1CaIQvoyZ2J7ZnpJMVXgdBjaAc42wVdmHBzYNQlve7+njVTierERERaSyCxWLrwVtdCadTitvbfv5OrTY3to/GQ9H8IszOplCvY/3F+OvaXF7weBOpaXqeOfY9AFszT9jWdo1901lymgWJ6Xk88PbPZOWJwRER53HXjf156JYhzpbhUL54+kdWfbi+0tqo2YN46psH7GLvKPrNf7dJj9dQOkYEsOzFec6WIeJEBt//AUCzaNDYJtiHla/d7WwZInVk2cZDvPfTNmfLEBGpN5MHd2HxPROcLaMpqTHm0RxbrIuIiIiIiIiIiIiIiIiIiIjYhWZbSvP8oFEEu4kjGutLanFhrRkjLRmxx0j9iQz24aunZ/PAWz+Tll3obDkirZD7pg7k/qkDnS3D4cx6dBJDb+4HQFZSDq/e8XGd7OtiKyIiIiLiOG4b1wc3tZLXl27CZDbXvoOIiIjL0WwDI35qtbMlNEtae/lRsVHrbAnNklB/L756ejYPvr2SxPQ8Z8sRaUX8c/Zw5o7v42wZTYJ3gCfeAZ4ARMSE1tm+LrYiIiItgyUfb8bNXcmsO1t2aWFzZOrQWAJ93Pn3J79RWqZ3thwREZF60iwDI25yBXKJ1NkymiVucgUCTmoe4wKIzVcbTqCPB1/+ezYL314JwIWUbCcrEmnJCAI8NW8MM0Z0d7YUEREREZdhw69H6H1D6xpXfrF4P7uzvyO77DIAnvJApoYvxk9ZtclshS1Qo/3WjC84mLvKtk9nr1FMCn3KLloHxrblq6dns+j9X8jMK7KLTxERkaahWQZGfFVitkhDkQgCbgoFxfrWGckuMYilNI3B11PDF/+eBcCTH6/j0NkkJysSaYnIZVKenz+eCTd0crYUEREREZeiuLiMDjHBzpbRJOTpUwD4JflF3GTe3OA/B4kgo9CQiZei6muQp0+x2QI12vf3m0WM51AKDVmsS3nV7ro7RgTwv2fnsOiDNcQnZtndv4iIiGMQAyOtEA+F0iGBkaN5lziSdxEAqSAwwC+GGM+ax+ilaZu+JKNY7DHSaDzdVAD899HpvLxkI+v3nHGyIpGWhJe7irf/MZVe0U0zgvOLp39kxy8H+O7Mu/z25WZ++WQj6QlZuHu5Mf6OYdz94swq+/zxzd/8/tUWEuNSkSvkdLkhinnPTCemb/tKdnv/OALApmU7OXfkMtmpeag0Sjr2asvcp6cROzimSZ5jcUEpt0U9Qo9hXXh51aPV2uxae4iX5nzAA2/dzs0PjW8SXSIiIvUnONSb/NwSZ8toEuKLrCNwzRYj40P+RVu3vrXaV9gCNdprZN5oZN74KiLsK/gqAnzc+erpW3n1f3+xYd9Zhx1HRETEfjTLwIiPGBhpFB5yJWnYN73v58RdvB+3ttLalxf+4sVucxgVVH0q/C0737CrBpGmRS6T8tJ9Ewnz9+KrdXudLUekBRAZ7MP7i24mItC7SY+bm57Pty+vYsvyPQy9uT/eAZ5cOJ6Am1fV75qPH/2WtZ9vYsDEnoyYNRBtkZa/ftjJo2Nf4Y11T9FtyJVgR8Uo3fysIgZN6UNguB9ZKTmsX7KN52a8yxcHXycg3Nfhz8/dS8Oo2YP4c+k2MhKyCWrjX8Xmr+93IJNLGXXrIIfrERERaTjTbh3Ayu92M/f+4SiVcmfLcShFhkzb7/7KtnW2r4ttU6BWynllwY106xDC+8u3YTSJTVlFRFyZZhkY8RUbrzYKD4XC7j6XJ+6ssma2mPn6wl81BkZEWgYLbh5EWKA3ry/9C73R5Gw5Is2QPp2sd+3eemiKLSOpKTHqjRzYeJzPD7yGUl3z5+PJ3fGs/XwTMx6ZyP2vz7Gt3/TAWO6KfZxPn/iOT/a8Ylt/aaU1O0PtXvk5Rfduz+t3fcKhzSeYcOdwOz+b6pn64FjWL9nK719vYf5Lsypty88qZP+GY9xwY0+8/DyaRI+IiEjDmHxLP3Kzi3n8viXMvmsIEW39kcurP50PjXB84NWRGMxX+sJJhdqDQBX2dbFtSmaP6UWXdsE89ck6svKKnS1HRESkBpplYETMGGkcjphMk6urPgPFGeUyIk3P5MFd6BDmx1OfrBNH+orUi9vH9+HhmUMBkEokTtMx+7HJ1w2KAGxbac2MmnTPyErr3gGedO4fxeEtJynILsLL3xpcuDYgUkFMH2vJTWZi0zUwbtc1gm5DYvhz6TbueHY6MsWVr//NP+7CZDQxdu7QJtMjIiLSMOZNeZ/c7CKMBhMvP7niurYbDr5g12N/FH8LXb3GAjAyaAFgbXa6Ouk52rr15ZZIa7+OAkM6X56/k5vCniXacygXivdyqmATABnacxQbs5FLVASpOjLQfy7hmljbMY7kreVQ7mqKDTkYLVfKvj+OvxLQjfIYyLTwF2q0v9r2WvuGcjz/D47m/U6uLhGpICdU04VB/vMIUdetJLJbhxC+XzyXF77+kz0nLjdKi4iIiGNoloERX5XG2RKaNR5K+wdGIjT+nC9Oq3ZdpHXQuW0Q3y+ey7Nf/CF+6YvUirtayeJ7xjOid5SzpQB1G4+bfC4dgPk9nqzRpiC70BYYSTlvtV/35WZO7TlHdkoupUVa9GUGAMzmpp0PdtOCsbw67yO2r9nPqNlXSmY2frcD7wBP+o/v0aR6RERE6s/Q0V2cduxgVTRZuouV1lJKT6KUupOmPYN15qFAZtkFq3150OBgzipKTfkARHkMwlMeSJEhi+P561md9Bx3t/8CD3kAABGabrhJfQA4mv87AIklR5gQ8hgKifXGqLv8yrnltfYVtkC19g1hc/rHHMlbSwf3AXT2HIHerOVUwV/8lPAoMyOtZeHhmm61+vH11PDhv6azcssxAD5YsY0yvbFR2kREROxHswyMNCZj5IsPNrLq+z22x6MmdOOpl6fbQ1aDGN/vRYaM6sxzb86q3dhOOCJj5IGOE3j2+A+Uma5E91VSBQ92nFgvP+4yx6bRi81XHYunm4r3F93MV2v38vXavZgtrXUwtMj16NQmkDcWTiEswMvZUmzIFbV/HVrKAxkP/d88pLLqR8b7Blv7o5zZf56nJllPmD283Zj64FjaxUbi4eNGflYhi2e+ZyfldWfwTX3wD/Plty83M2r2IOIPXwLg8ulkZjwyocbnJCIi4jrcv2ic044drI7mWN7vldaStaeI9RrLodw1ZOsS8Fe2JbPsAhqpF57yQACmR7yEXFL13D1YHc1vKa9zueQQ3bwnAOCvbIe/sh0Al0oO2mw7eAxALa36nVGdfQePAQDV2teXlNKTHMlbS1/fGYwIut+23svnJr66cBdbMj4F4I52n9TZ5y2jrEHoAV0jef7LPzl5seqNRRERkaanXoGR+w7Uf6TVl/2eqfc+teHXiMDIrHmDGTqqC1kZBbz69Eo7qmo+eDogMDLQvxMrhzzF2cJk21onz3B8FO519uEmU7Fh5It213Y1Y7Y8B4DW1DrHFTcFEkHg/qkD6dc5gsVf/SmW1ojYkAgCc8b1ZuGMISia4UV4aFQQR7aeosfwLrTpfP2pOas/2oCu1Po58/6W52nfLdK27fgO50wokMqkTLpnJEtfWkXCmRQ2/7jLtk0soxEREamNYFUMe00/AlBszEYt9SZDG89g/7nEFW4nVXvGFhgJvqrEpLqgSIU/gMKrmqy6GmcLtwHQw2dSpXWNzJsQdWcSSg4DUGoqQFPPQExEkA9f/+dWlvy+n2/W7RX7tImIOJl6BUZGBVUeeyUgoDPrWZ28lZ7e0bRxC0YmyEgsTedofjwPdHBMJkZjMka8fd3w9nUjom3rLfFwRMYIgI/CnYH+nRq8v5fc8SVS7jLre0cMjDieXtHh/PjiHbyzbAu/7TrtbDkiTiY80JvF94ynZ8emGcPrCEbNHsTvX21h2Zu/8u8lDyIIQqXt2uIyW18Rk+FKerR/WOUGiBu/2+54sTVw4/yRLHvzV7b8tJsdaw4A0LFXW9p1ddzYShEREfux8rvdTJnVr04TaQoLSrkQl463jxvtOgY1+tjB6mjb75llF1FK3TBaDASqOhKsjiG19DTdvSeSqbtAN68rY7/z9CkczVsHQIr2FEWGbPTmUoxm67mYBded1pKrt97w+/rC/OvaaY31D4wASCQC90wZwNh+0bzx/WYOnE5skE4REZHG47xOdyIiIiIiIiIiIiIiIiIiIiJOpl4ZI3Mix1dZe+3MEua3m8LUsMojB/9M28PhvLOMCerfOIXV4CtOpWkU7nL7j+u1B02SMSK33s3N0hXQ61PvAAAgAElEQVQ4/FgVnM2YTanhNL3DTzTal8Vi5GTaWNxV/Wjn+5Yd1Fk5kNgWH81Eovw/tZtPADe1gsX3TGBYzw68ttTakT6/WGvXY4i4NoIAt4zsySOzhqGqQx8PVyZ2UDQzF93Iz+//QerFTPqP74HGQ01OWi7Hd5wlqkdbFn1svavYb3wPdq09BMCrcz9izO1D0BaXsee3w2iLy5BIK9+X0Gn1pF7IoKSgFICcNGujwqyUHA5uOoGbpxoPH3fCOwZXsa+wvZ59Bd4Bngy7uT8bvt1OXqb1c/DWxyc74NUSERFxBF9+sJE+Azvg4+tOdmYhQaHeeHhWPS8+fTyJZx/5gZJia2+1wSM788wbM5FKG35P1F3mh5vMmgGXo0tEEAT8lBGopO6EqjtzMn8jZaZiigxZtlKaNO0ZViQ+hVJibUrd23cqAcp2qKQelJryWZO0uMF6mgIL1t5So4MfQkLNJaAVr0tDiQz24ZPHb+HPvWd476dt5BaWNsqfiEhtyMo/CzqEtd4qimtp9Fnq/pzTzGtzY5X1WO8OfHZhdWPdV4uvWgyMNAZHldI0Fi+Fm8OP4ejmro6nvJmppXnVoY7s05FeMeEAfLhiO7/tOoXYl7Xl0yHMn6fmjaJXdLizpdiNe1+9lU79OvDrZ5tY/d8/MegN+AZ7E9O3A2NuG2yzm3jXCIrzrSe2v3+9hff/8Q1efh4MmdaXu1+YyaNjXqnkN+7gBZ6Y8HqV453YGceJnW8D4BPoxU+X/tsg+6uZ+uA4Nv+02zayd+RVE2pEnMPOk5f4/Lc9nEvNASDU14N3FkyhfYifXexFWhav/WclSZeysZR/kY6+0drM85/PTLaV2Cz5aDOe3hr++Z/JnD6exC8/7ePPXw4zaUbfGv3WhYqAR54+GYNFR5i6KwCh6i5sz/yGVK21dDZYZS27OZi7GoNZx21t3gcgQNXe5iup9HijtDQFPopQEkuOEKHpgb+yjcOPN+GGzgzu3p7P1uxi1d/HMZldt8xIpHni7a7m5hHdmVneBDjAu+79IFs6jQ6MqKVKzhReIkJTuXbxTOEllNLa6x+r43o9RAQEvJVNFxjR6YysWLqTrRtOkp6Wj5u7kt4DOnDngpGEhPs02r46khNzeOqBpcgVMt745A6CQ73t+pxcNTDiLXd8YMStmQdGBEFOt9C/nS2jQXi7W/9un58/nilDYnnju01cTMlxsioRR+CmVnD/1IHMHtMLqcS1Kzbvf30O978+p177DJnWjyHT+tVqN3PRjZV+Xs2neysHRroP7cyGkm/rrKG+9lej9rB+Dg6c1AsADx/Hf/aK1ExiZj6PfrYWP08N907sj0wqIT23iHD/6vsV1NdepOWRmpjL2Mk9aNM+kIy0fDasPQJAcKg3dzwwEoAL8enMmDuQ4eNiGT4ulsRL2Wz761SjAyMh5QGPhJIjlJry6e8323psdUckgpT4oh14ygPRyKznrubyGznVjcw9mb+xUVqagi6eoziW9zt7s5cxOezfQOXeUgazNQu2pgazDcFDo+SJ20dx69jefLJqJ5sOxNvNt0jrJSYykFtG9eDGgZ1RyJt3Bq+juPpVsQ4fryeTQgfz0fmfOVFwgQ7uYYDApZIU/s48xIzwkQ0SdeTOhxq0n70xGs385+HvOHkkkSGjOjNhWm/ycorZuO4oB3af472v5hPZLqDB9tWReCmLJx/8Fk8vNa9/NA+/AA+7Py9PpYuW0ogZI62GXtFh/PDCPJZtPMTX6/ZRWiY2w23uCAJMHNgFgEdmDsXPS7zYdlW2rdwHwLh5w5ysRARg85FzGE1mnp87joFdar8jXV97kZbHvAUjuPXuK5Ok2kdbS+Z+/naXLTBSUlyGp9eVEuW+AzuwfOkuGktFA9aDuavQmUoJ11gzRmSCkkBVey4U7SXCrccVbe79OFe0i3Up1smWXb3GoDdrOV+0B71Zi9DE7Q6NFh15+lR0phKKjdabM0WGLC6Xj/pVStxQST3wUVgzHcM0sfTzm8mBnJ/JN6TS3q0/CqmGYkMOSaXHCVRFATA+ZJHdtUYEevP6g5OZOyGdD1ds53Bccu07iYhchVopZ2z/GKaP6E7XdsG179DKaXS46PY2EwhS+fJb6k725Fh7KISq/FkYdQvjg29otEBn8tvKA5w8ksjdD43m1ruG2Nanzu7PfTM/5r1X1vHe1/MbbF+BXG6tWbx0LoOnHvqWoBBvXv1wLp5ejsmMcdWMkaaZSuOEwIhQ73hjq0AmlXDHxH5MHtyVr9ftZfXW4xhNYspoc2Rgt7YsnD6ETm0CnS1FpBZKi7T8/vUWImNC6Teuu7PliADpuUUAdAitWxlMfe1FWhYymZROsZXLEzt2DgEgM71y/zSJ5Mr5h7evO8WFje/xFVSeMVJmKsZd5oeXPMS2LVTdhXRtvK2MBqCb90TKTMUcy/8dgI1p76OWehHtOYQhAXfzY8KjjdZUH9K0cSxPeKLSWnLpCVYmXukDp5H5sLDjT7bHwwPvJUTdiSO5v3IwdzUmiwF3mS/B6hi6eo1xuOau7YL5/KlZ7Dl5GYBv1u3j6LkUhx9XpPnSpV0wUwZ3ZeLAzripXfOGuCvS6MCIgMDYoAGMDRpgDz0uxfZNp5DJpdw8p3KAJyjEm6FjurLp92NklDe9CwrxrrN9UEjl0hiNm5KL5zJ48oGltOsYxEvvzkGtcdyb2FUCI492mlrpcU+f9jVY2g9HldKYzMUk579JnnY9JnMRanknwr2fBEAiVD1mUv6r5Jb+QY/QXWQWf09G0RJ0xiRkEk/83WYB2PYHSCv8lOT8N22PvdWj6BjwTbVaUvLfIbN4Gd1Dt5Gc/wZ52g2YzCUoZZEEetxBoPtt1CU5rMx4ibiMOQiCgpjAH1DKHDPO09dTwxO3j2LO2N58snoXmw7Eif1Hmgm9osN4cPoQekU33xG8rQGdVs+6LzYhCAJbftpNfmYhT3y5oMq4YRHnUKY3AKCQ1dzYsTH2Ii2L4DAfzp5Mpme/dra1c2fSADCbzCRdzradQ+r1V8aGm0xmlKqGlbhfjVrqCcDjnTdU2TYq6EFGBT1YZb2f30z6+c2s1t+d7Wpu+j4+5F+VftbG+JB/1WoboelerfbaiPYYQrTHkNoNHcjA2La2n0fPpbDkt/3sPnHJqZpEXINAH2uFwY0DOzNpcBfahjSuGXBrxa4FRjn6AlQSBW6yltEcNTU5j4BAT5TKqi9TeBvrnZrkBGsaXlCId53trw2MFBZo+c/D31NUqOW+R8Y6NCgCrhMYmRHR9A3/HJMxYuZc1nyKdPvxUY/DXdkXnTGJ89n3AyCTVP/hZDBlklLwLjklv+CrmYRM6kep/jRSSdXyqQD3W/FUDcRoyiM+655aFRnNucRl3o7FoifAfS4SQU52yWoScp9BIijwd6v+BKUCreEccZm3IZP4EBP4HXJp0HXt7UF4oDevPTCJOyb245vf9rHt8HnMYoTEJekVHc7dk/vbTtJEXBuD3sjKD9ZTUlBKaPsgnv3+H/QZHetsWc2Cy+m5LNlwgP1xSeQWlaJWyAn182TyDV24bVSvSrY6g5H/bTjAnwfjSM0pxF2l4IbObXhwykDCA6587y/fepQftlh7QmTmF6M3WC9eRz3xmc1mRI8OvPvATZXsM/OLAWq1r2D1zhOs3H6ci+m5gDWQ0qN9CAsmDyS2bdWU6qvtK4Iu17MXcQ4jxsfy3RdbSU/Js/YYSc9n/ZrDAES2C+ChuZ/j6aVBKpUQd/JKVsGZE0kEBot9aFoKPTuG8cG/biY+MYul6/ez5eA5Meu2leHtrmZEnyjG9Y+hTyfrzUuJeMOjUdglMPJb6k6WJW4gT18IQIDSm7ltJjKumZfSALaO31U3WH9ce8etvvYAOzafZuT4WA7vu8jLT63gw6X34ePruPp8T4WS7ydf/8K4pdLbtwMAd7YbZTef+drNFOn24+82k3Z+b9vWfTTjAIjLnFdtsMNiMVCg3UpsyMZqs0quRibxQaawNu8V6twKSKBL8FoEwRpoC3Cfw7GUwWQVr6g2MCJgvZNUajhLXMZtKGURRAf+D5mkbk2D7UWnNoG89dAUEtLzWPrHfgD+3HsWg7F5TeJpaUgkAqP7RjNvQl86t3V8oEzEfrh7afjpYtXpNCLX52B8Mo98vAaz2cKEfp1oH+KHVqfnYHwyBlPlzyOjyczCD1dz5HwKo3t1ZNrgWHIKS1m35xS7Tl3mm8dn2SbG9OkYjp/nle/4lTuOs/9sIi/cMQ5NeQ+wwKumBNTXHuCNn7awYtsxhnZrz/h+1ikipWV61u09zT3/t4JPH5lB745hNdpX9H2qyV7Eecy+awiZ6QWs/+Wwba3foI4A/PvVGezYdIojBy4xaXofXnnqZxY/+iNqjYKtG04yb8EIJ6kWcRTRkQG8umASuXNKWbPtBGu2HSejvNxOpOXh5a5ieK8oxvSLpn+XSJdvcN/caHRg5M+0PXxzaS3Tw0cS49EGCxbiihL57MJqdGYDU0KH1u7ERYlo48fp40noygxV0g+TE8tH5EX4Nti+goHDY/j3KzM4dSyJpxYuZfGjP/L253dVm3liDySCwJCw1tmwLdarTaWf9qBAuw2AQI+5ldY9Vdb3vlwahNlS/Tz6EM8Haw2KNJQgjzttQRGwZq6o5B3QGROrtZdK3CnVnyEucw5qRSc6+n+NVOK8Bpptgn14fv54AB64eRA//nWEdTtPUlBc5jRNrRFPNxWTB3fl1rG9CPHzdLYcEZEmwWQ28+J3GzFb4Pt/30ZU2JWJGguqsf95+zGOnE/hH1MHM39Cf9v6rSN6MuPFpbz8/SaWPGGd3hEV5l/J3+7TlwEY1q29bXrX1dTX/uj5FFZsO8a8MX3414zKDXZnj+jJ1OeX8PaKv/nxmbkNshdxLgqFjMeen8qCReNITc7Fy9uNoKumF068uQ8Tb+4DwJMv38y7L60lL6eYG4bFMOP2gc6SLeJgfD013DNlAHdP6s/O4xdZ9fdx9p66jNksZt42d8ICvBjeK4rhvTrQs2NYpd5BIval0VfeK5M381DUTEYHXRld2N+3K6Eqf5Yl/tmsAyOjJnbn+OEEVi/by5z5V55HRlo+OzadIqZrWKVRuvW1r0AqtUb7uvaI4PHF03jj2VW888Ia/vPazGbXt/NyyUkA2rrVLU37/bj7WBTzpSMlORy9KRWgxh4cSlkYWsO5arep5B0cpkspa1dlTSKosFiqnwBjNOcTn3UHRnM+Ed5POzUoci2BPh78c9YwHpw+mM0H4lm19RjHzqU6W1aLRBCgX+dIpg7tBsCIPlFiLwORVsfJy+mkZBdwy7DulYISNfHXoXjkMim3j+5daT3Uz5OxfaL5be9pUnMKCW2C4OKfB+MAmDG0anNdXw8N3dqFsPdMAnnFWnzc1fW2F3EN3D3VRHe5fhZPv0Ed+fHPxzCZzLZzzbqwNT2eT85uxUOu4sFOw+nr1/ibSY8dWAnA7e3709svstH+morHDqxsVpolEoFhPTswrGcHcgpK2Ljf+vf9596znL6U7mR1IrVhK2OMDmNgbFsGd2tH+zCx0XZT0ejASEZZLjGeVT8wYzzbkFmW11j3dkWnM5KamENJsY6cbGuaWVZGIQf3XMDNXYlH+RSY8EjrG3D8Tb3Y9fcZ/vfpFs7HpdG5Wzh5OSVsXHcEmVzKomemVPJfX/vqGDEulrTkPP736RbCIrZw10L7lXw0BVsyfgBgfvvXnayk6bBU1EnVf9o1EsFx/WSkkvpN+ckr/QNfzU0Ulu3kfPaDdAlai1xa+wVBU6KQSZk4sDMTB3bmQko2v24/yaYD8WSV196LNJzIYB/G9Y/hpiGxhPiLmSEirZvETGtj9ajQun0GJmUVEOjtjlJe9bSqTZC1HDEhM69JAiMV2qctXnJdu7yiUnzc1fW2F2l+1CcoAvBL4lH+3W1CswkGiFSPn5cbc8Zag7VzxvYmKTOfP/ecYdPBeC6m5DhZnQhYb0Z1CPOnb+dIbujaxtYrRKVwTNWAyPVp9KseoPIhviiRcHXlMY3xRYkEqJq2N0FtxJ1M5okHllZaO3EkgRNHEgBsfT1+2vA4YI26vvB/c/j5u11s+u0Ye7fH4eauolf/9tzxwEhbAKWC+trXxJz5Q0lNzuXHJTsIi/Rj7OQete/kZDLLEtiRvZK0svMALEt4GYA5bZ5FQOC31E/I0aWiN5cR5dGbkYG3VfGRUZbA+rQvmBr2CD6KIA7lbuBkwQ7MmGnrFlvtPq6AUhoKYJ0qo6j6ntcbm0dmg7d6LB38P6RYd5CzmbdxLuseOgUtd1ipT2PpEObPo3NGsOjW4RyNT+Gv/XFsPhhPXlHjxxG2FjqE+TO6b0dG9e1IhzrcFRcRaW1I7ZGyXN57rKkSQCuaVj81e+R168/9vdwaZC/SckkqyeXDM39zKCeRbF0xHnIVb/WZjodcxWdx29mdecFmOzIkhrujrE30r9529frHZ7eyM/M8QSpPcnQlddLwRfwO9mRexIyFCDfrOdUrvaxTDFdcPsT65JOYLGb6+bfl4c4jAXhw7zIG+LfjSG4iWWXFfDnIWvb1R/JJ0rWFNrv3Tm8i0s2XGW161+irobqbAxGB3tw3dSD3TR1IWnYhO45dZOexixw6m4Re7OPWJEgkAlHh/vSODqd3TDi9YyLwcnfN8+zWSKMDIzeFDuOT8yvJLMsj2iMSsBBXlMDKpC3Mb1d7hkRT0r1PWzYcWFyvfWQyCXPuHsqcu+tWElRf+5r0PPb8VB57fmq121yRQFUbbg5bxIclDwBwW5vnKm2fGHI/UkGG2WLm/fh7GRE4BwEBqSAjWRsPwI7MFcyOfBq11J1cfTonCrZzZ7tXEBD49vLzpGjPEabu2OTPrTY8VcPILP6BrOIfcPO9kopcWLYHAL0pvdrmq66GIFg/DtyVfWnv939cyH6ESzmP0cH/I5rulL7+SASh/MslnCduH8Xh+GR2HbeOr9tz4jIXUrKdrNB1UCvl9IoOZ0DXSIb2aE9EUPXB6x/fW8+WlfsA+HLXC5W26csM3Df4BZ746C5iB7re36O9aC7Ps+L/6tr/J5HGEe5vnd5xIa1ud1XbBvlw7GIqZXpjlTt9CeUZGREBVUtpHUFkoDf7zybSNyaCDiG135Cpr71IyyXCzZe3+87gH/t+4oGYYcR6W2/8HM5J5HBuIkuH3mWzXbDnB/r4RWI0myttq1j3kKvYlh7PT8Pvw4KFmzZ/UicNvyYe451+M+jsFVJpMl1SSS6/J5/gf0PuREBg/q5vOZmXQqyPtZxIKZXxQf/ZlXxNjujGzK1fsrDTcAA2pZ5l1cgFNfoCcJMrG6S7uRHi78ms0T2ZNbonWp2B/acTOXAmkcNxyVxIzhanAtoBX09r5nbX9sF0ax9Ct6hQurQLRqNs/NhsEccgtrIVERERERERERERERERERFptTQ6Y2Ra2HCkgoQfEzeQp7f27fCWe3BH2xuZFDqk0QJFmj9Gi571aV+hN2uRCQrKTCVYLGYEQYrBomNtykcAdPcajlpqHTmYpUsiV5/Gd5evZNToza5ZIuGjGYu7sh9ZxcsxmHLxUPZHb0ojp2QNAGp5R/Smhje8slgMlBkvYDIXYTQXYcGCwZRFQdl2pII7UoknanmUvZ4OAL6aKZR5J5CS/w7K/LaEez9hV/+OQiIR6Nspgr7lNZr/nDWMzLwidp+4zL5TCRw7l9pq+pEoFTI6tQm0vRb9u7She1QosnrWml9LxUhyWQuvf7X38yzOL0WmkKLSKO3iz5U48M2jzpZgd7q1CyHIx51fdp1k9vCetj4hNTGxfycOnUvmh82HuGfiANt6ak4hfx2KJ7ZtMGHlWSiO5sZ+nVi5/Thf/bGP1+bfWG0T91KdwXbXsr729eHs6VTy86ylCP4BHkRFB9fbhz3Z9cU/nXr8xuKs1/NCURax3qEIV2WPdvUOJa4gA6DStor1QJUHHT2DkAgCIBDlGVCnY/13wGy+PreblNI8W0nO8OBozhdlkVicyz27vrPZlhivNJOvrh+KWqpggH9btqXHY8bCoMD2qKTy6/rK0ZU0SHdzRq2UM7xXB4b3sg4EKCrVcTTemkFzOD6Zo/EpxCdloTcYnSnTZREECPbzJCYykJg2gcREBtIpMpAAH/fadxZxKexyxjcldChTQodSYChGZzYQoPSu9OEp0joQBAkGiw6wNiSteA9cKj6B1ljErMin0JqKOVmw48o+SHigw3sALE98nRMF2+nmNYwAZQRe8gDmtnkBiSDBZDEhEVw1wUlCdMA3JOe/QZ72TwrKtqGRdyHK/1MACnV7yCj6psHey4wXOZk2odJaif4E8Zl3ACAICvpGxDdcfg2Eev4DnSGBtMKPUcnb4+82w+7HaAoCfTyYNqwb04ZZp6yk5RRy/HwqJy6kcfx8KheSs5t9ba1EItA2xJcubYOJ7RBC13bBdIzwd8h8e6VawdJDr9rdr6th7+f5yX+WM3RKbwZOdP2eUSIgk0p4fu44/vXpr8x57XsmDehCm0BvSnUGzqVko1HKefHO8Tb7aYNi+fvoeT5eu5uzSVl0axdCblEJv+4+hVwm5dnbxzSZ9p5RYdw5ti9L/zpIclY+Q2KtE8rcVAoyC0o4FJ9Mp4gAnps7tkZ7N5W1MXh19vXhpWdWkpVZCMCI0V145qXpdnqWrRNnvZ7RnkH8lXrmqmbzcDIvheFBHREQKm2rWPeUqzhXmGErybhUVLeytAg3X17tPZUCvZbJmz8GYMfEx4nyCCBE48WXg+YiFSQYzZXPCyX/z955h0dRrX/8sy2b3ntPKAmEXgKC9F4ERUVEEcTerlfFyvVar9dru1Z+eu0oSlFUQHqXHnovaSQhvddNtv3+2CSw2Z7dVObzPHmSzJw5887sOTtz3vOe72ti3DEnZjAfnduOCHiypy6hgbm60isLm2V3Z8LDVc6IfrEAjb/VGg1p2cWcv5zPhYx8LlzO42JmAVU1xjMddkacZFLC/D2JCPIhJtSXmFA/YkP9iA7xxUVYHtORafxic+iUn0qrxk3iLDhFrlNEiEjw0kUJfZnyDN6yIGZHPk+Yazd2F6xk2eXX8ZD6EuQcrXeMWKRLTXVbxHMsu/wa7lIfYtx6M9B3EkvTX0YskqDVapgb9TIycfucbZWIPYjy/RdRGA6kPJyHEub1lN62CO/FRHgvtqpuF1kcgyPTrbYlzHsRYd6LjO7rEfSL0e2m6o/xe5cYv3etPndHIMTPkxA/TyYNiQdAo9GSkVfSqEWScqWI1CtFpOcUk1NUTrWifTz0PVzlBNdntIgO8SUmRPdQjgn1JTLIB5kDU+p2tDTh7R2tRsvx3ecZcdMAy4VtRPisWo4bekax9Pk7+XZTEjtPpFBaWYO7ixMRAd7cMbqfXlmxWMR/H5nJ91sOs+7AWXadTMHdRc6QHlE8Mv0GixEnjubJWSPoFRPMip3H+XHbUQCUKjX+Xm4kRAczfWhPs+WV9c5iU+WtIfNyUeMgXsB+2vJ+9vUNZ5B/FPP/+q5xBDEiqCv9fHURidfuu3b7sMAuzN39NeFu3o1CqubQaLUs2PMdTmIpGrTMjR3cuC/CzZfZ0QO5b+9SxCIxWq2W/7thLs4S8wPSbp6B1KjqEIlEdPUINFsXQKxHgM12Xw9IxGK6hvvTNdyf6cOvfh8UllWRkVui+8nTZSPNyCshM7+UvOKKDuM4cXNxItDbnSBfDwJ9PQj0cSfEz5OwAC8ignT6UAHeHsIzt5Mj0mr11HWaftxWKe+sy97DTxmbKKnTfWEHyL25O2oKE4OHOshMAYGOw/LPtrL+x72U1KeE9g/x5v82Poez69XUvHUKJQ+M+zfP/vcueiV2aStTW5zOcJ3lVQpyiyrILS4nt6iC4vIqyqoUlFcpKK9UUFalAKCyuhaFUoVKpUal1qBUqVGqNGi0GiRiMVKJGKlEgkyq+w0gk0pwc3HC080ZD1c5Hq5yPN2c8XRzJsDbnUAf3UM6yNejxWYjtFoty977kz+/201NVS2JE3oRFhPInj+PAfriq7fHPUNVWQ1arZZXf3yUIRN6G61zzVc7WPvtLvIyinBxd6ZLr3AeeesOIrrpwr6vpOaz7L0/ObX/EmWFFfgF6146Jt89nDuevBod9cDwV5n9xCQObz/Lwc0ncXGTM23BSO5aNA3RNW8n1pb7/cvtrPlqJwAFV4oJivDjtscmMPlu/WWf1lznwyNf59ZHJ3BizwX2bTiBTCZh4NgEHnt7Dm6eupSmi2a8D0Dq6Uxqqmr1jp/z9ynMf3FG4/87f0ti+X83kJ1WAEBguC+T776RWQ+PQ1y//MncZyWIrwq0N/74NYlPP9jU+L8QMWIfwv0U6IjU1CopLK2koLSKgtJKCkurKK2oobKmVvdTXUdlje75WFFdS3VtHSqVBpVa9y519UeNVqtzQkvEYsT1GcMkIhFSqQQnqQS5kxRnJ1n9byluzk64uejerdxd5XjWv2MB+Hi64uvpiq+H7re8ky8PFtDDpL/D7lawMWc/36StYVb4GOI8otCi5UJFBp+nrKZWo+SmUOuyswgIdAZOH0ph6XvreeGTeXRJCAegrKhSzykC1+gXyFrvi7iyrBqpTGpgS0vW1xbX6WgaHBXdIzvnOuOtKw6w8uNNPP6fO+kxOJajO8/xzZu/ERjua1B21YX3UVTXckvM343WdWrfJQC+em01i79+gKi4UEoKyjmx5wL+IVczcri6O+Mf4s3z/7cQ3yAvzhzUpfn+8Okf6dIrgkHjEhrLfv6Pldz/yq3Me246Z5NS+fS5nwiK8GPCnBv0zm2p3NpvdvHjO+t49N9zAOjeL4oLR9P47MUVqJRqpt87yurrbGDJiyuY9fA4PtzwHAVXSnjn0W/5+b8buP8V3WDlzeWPA1BXq+KO+EW88MV9JNY7WWROVyN8juw4y8eLfuKJdx1qq8cAACAASURBVOfSvV8UAFkpeXz01I+oVGrm1DuLbPmsBATamiOH0trahE6FcD8FOiIuchkRQT4ms+Ap6k5wOW9KK1t1lfIa3Q9A17DTSMSGz9P0ss8ByK5YTp26ELkkmMSwtUhELq1iY3rpEnKr1jA0bGOrnM8eVJpK9mWNRqXRTQ4PCP4Jb+eBzS7X2tg9WvklaxuPdb2dcUFXw90SfRMIdfbnp4yNgmNE4Lri/LHLhEb7M3J6/8ZtYTGGA2q5ixPf7/1na5rGkldWM2JqX26YaHyWvyXqa4vrFLCNdd/uYtQtg5g4VydyF9EtmKO7zjZGLjRFbEa8tSEqQiQS4RvoRXCUP8FR/vQYFKtXzifQk4Uv39L4f2h9H/n9y+0kn8rQc4z0H9mDKfN0ER3hXYM4feASa7/dZeAYsVTu5w/Wc9vjExl7W2LjMeFdg8i5XMhPH6zXc4xYus4GuvaNZN7zurT0kd1DGHPrYM4lpTTubxBabajLSS7Dxc1wOeBP7//JjPtGM2bW1edoWGwgU+4Zwfrvdjc6Rmz9rAQE2gq1WsOJY5fb2oxOg3A/BQTahlJFEqklHwKQEPABHk4JKDVFreYU6WhIxe6MjDyMQpXNvqwxdpdrbex2jOQpionzjDLYHucZRb6ixN7qBQRanKzcUvYkJXM+JZeUjELKKxVUVtVSp1ThJJPi7iYnwFenLB0e7E2XyAB6xYeS0C0EpyaREGXFVbi6O7fFZZhFq9FyfM9FRky1X/hRq9FFgTiqvtZm3F0foahV6m1b/Nhkpo7p1UYWtS1XUvMZc2ui3raouNBmDbYH1zs0Js4dxlPT3qF7v2gmzh3G2NsScbpmKVBNVS2/fb6VA5tPkZ9ZhEata1NVFTUkjtd3tEU2yboQmxDOvvXHDc5trlxZUSUlBeWN0RjXEtc/mmXv/UlRbhl+wbZlDYlrUp+7lytV5bZnz0o7l83ZpFRWfGR8NkilVCOVSRz6WRnrB3B99wUBx3H+bDbVTZaPCTQf4X4KCLQN5bUncJXpnvVBblPrtxq+SwjoI8I68X9ry7UWdjtGApx9uFiRQbhLoN72ixUZBDgLgkUC7ZfUjEI++X4nSSfT0ZpQ01HUKlHUKiks1qV4PZecyxbOA7Bw9jDum62buV0873POH7tMdaVOb2JK9FWx1TE3D+S5D+9u/P/2voupKq/XL/j6foZcMzsONA6sbuvzEkv3v8KPH2xgz4aTaLVabl44inueuRpyuOa7v1i7dA95WcUAuLjL6dIzjEdeu5WILro+uej2T0g9e4Waqlpef/Bqdpw5j09g/qKp2EJDXYDF+ixd5571J9i55ijObnL2bjjBgmenUV2pYNXn2xk8picvfnqPXvmda46y/NMtZKcXEhjmw+Q5Q5l1/2irZvYFLNBktaVU1jwhV1H9mt/H3p7D7L9NYsvy/fz47jpWfbKJ99YuwidAJx77/hPfk3Exhyffv4tufaNwctY5TR4f/5ZBnaomGYO0Wq3h6lAL5WobBHSN9POGvu/sYvsSM2cj0R+2otVoUVTXcs8LM5hwh3FdLr3Pw0GflYBAS3I0KbWtTehUCPdTQKBtqNOUIBG5ta0RguJrq2G3Y2RG6EiWJP9CvqKE7h6RgJYLFZf5JXM7C2NucoCJAgKOZ+ve87z12UZq65qfk/2G/jGNf//zfwvRaLT8+N+NnNh/iXdXPtG4r+nAZdWJf6GoruOWns9bPMdbj37HmJsHctvD4ygrqtBzApw6mMJXb61h8ZIFRNXPlpcUVnBi3yX8r5n5fvP7h6irVXJH/3/wwif3kDhWpyYua4bQVENdgMX6rLnOQ9vP8uS/ZxPVNYjv3v2TcbcM4s2lD/Hs7E9JPXuF2J5hABzZfZ6PX1zJE2/NpnufCLJS8/no+RWoVBrmPNZ6aTA7I6ExAaSdydLblnEx1+56A0J9mPv0VGY9PI4Hhr/G9lUHufVRXbrPpG2nue/lW0gY0hUAZX0/zL1caFBPZhNbUk5nERYTaFO5gFAfvP09uHAsnQGje+iVu3AsnYBQH9y8Wi4sViwWIxKJUBtJCy0Si4hNCOfy+Wz8Q81PJrTUZyUg4GiOJgl6GI5EuJ8CAq3L8bz7KK89jkpT2bhte3ocAMFuN9Ez4L3G7ZnlS8kq/wGFOhsXaRiRnvcT6jHboE7L5bSklX4KwJWKn1FrqvFzHYWrNLpZ16DSlLM7YzDDwneSVvoJBdWb0KIlwnM+sd5P6pXNq1pHeunn1Kgu4ywNIdR9NhFe9yJCN4apVl4mvfQTSmqTUKp1k7FySSChHrOJ8nqoWfaZo6LuDEnZs0gM/QMAd6f4xn2Vdec5lD2TwaGr8XBKMFVFs7DbMXJz2CgkIjE/Z2yipE4noOIt8+Ce6KlMC73RwtECAq3L2eQcAN78ZENjOsLm4OXhQnzXq6H78vrZZolMglgsNqojcC3WRjn0G9aNGfN1Oj0NESAN1FTVIhKBb6AnwZF+AARH+tFjQLReOWdXp2s0DqQWbTPHtXVZU5+l63SSSxl362AKckr55j/rmHrXMGJ7hhEQ4k1eVnGjY+SnjzYzY/4IxszUpTsNiwlgyl3DWP/jXsExYidT549kyQvL6TW0Gz0GxXL6wCWO/3Uen0BPo+XVSl2/0ag0Bvv2rNNlsqkur6Frn0hcPZy5dCKDipIqQmOvtt+QKH+O7jzH8OkDqKlU8MM7awHdkpGmHP/rAmu/2UX/kfGcTUpl9++HefyduTaVE4lEzPn7FJb+Zw1BEbq+0r1fFBeOpfPbF9t4+I3bbbpOW5HKJITGBLBt1UFieoaBSISLmxzfIJ0D8+5np/PGvV8QGRfC8Gk6fSKtRkP6+WzUKg3jbh8C2P5ZtRXpaQWsXLafo0lplJVW4ebuTPf4EAAmTevLyDE9TU6AHT+azu+rkjh9MpOqqlp8fHQzdZFR/owa14MJk/tct1Eyqvq2ePRwGudOZ5GanEdmRhFVlbVUVdWirFPh4uqEi4sT7h7OhIX7EhbuS3SsTsOnT/8ogmxcLmYLWi1cqY9ePF8fWShgHw33tDPcz5r6tK2H9ieTdCCF1OR88nPLqK6uRQu4uDjhH+BBWLgv3XuE0LtvJD176UTsGzKQCAi0Fr0DPwWtlrTSjylRHARgQPAyAESiq8PnrIplpJV+THfff+Ip70157QkuFL+OFhVhHnNtKpdT+RuXy/4HQJzfq3jJ+1Ncs4fkkvdxloY0+1pOF/ydYLebiPK6nzp1kZ79AMU1ezhf9E/i/V7Dw6kP1cpUzhf9Aw0qor0eBkAqdkMuDSLB433kEt0zpbT2COcL/4G7Uw/8XEY22z5jeDgl4Cnvx5WK5YDufjSQU7kaN1k3hztFwAGOEYCbQkdwU+gIypSV1GqUBMi9ERmLdRYQaGPeXqJLdWfKKZLQPYSeXUPw83bDyUlKVXUtFVUKikurAbiUnk9mdglD+kUjboXQtvj+0Sb3DR7dg4mzh/DUrA/p3icSgImzhzD2lkE4yTtGFhgPb92gR16vP+FVr+Uic5JSV3s1miftfDZnj6SxYslWgzpUKjVS6fU5UHIEk+4cRt7lQr56bTW1NXUMm9KXh9+czYqP9fUuvv/3GlZ/vpU6hS5i6PUFnyOVSYjsHsJn2xcDVzOt/PHVDnIuF6JWqgmK9GPB4pncMPmqHs3TH8/nk2d/4t7B/8Db36MxksQ30HDQdvODYzl94BJfv74auYsTtz8+kQlzDJecWCo384ExSGUSfnx3HaBL1xsY7su9i29uFDM1d52A3rXaytMf3cNnLy7n0TH/wsPXjQUvzmR8/dKZoZP68Mr3j/Dzf9ez4kPdfZfIJIR3DWL2E5Ma67D2s2opysqquW3qB3rbRCL4fdOzuNY7SLdsOMkH//lTz8lVVlpN0gGdKG3SgRQGDz3BK/+6DbnzVd0ZrUbLpx9uYs2vh/XqL8gvb/x9JCmV339J4pV/3UaoDZl4bp36PuVl+tovoWE+fL/yMavrsMTCO/+PzIwivW2eXi78uv4Zu+suLqpk2fd72LHlDAAVZnRsqiprqaqspbCggvRUQ+2ZkFAfEm/oyoQpvYnrEdpsm2prVaSn5pOanEfKpfrfyXlmdTB2bjvLzm1nm3W+W2Yn8uiTE5trbrun6f0ELN7Ttr6f7765hs0bTuptW7rqMUKaRL7V1alY8eM+Vq84BEBl/ZLjplQoa6goryEtJZ89u3RLlr28XAF45MkJjJtkWug9+WIuj9z7ldF9vftF8sFn9xjdZy/33fU5GemGkY4A3/z8CBH1k1YCHQ+JyAVEDU6Q+tTAYleDcumlS4j0up9g9xkAuMpiqFFlklb6mZ5jxJpyVyp+IshtGgAh7rfWl4ulqGYvNarmiy/7Og8l3PPuxvqaklb6KeEedxPkdlN9mSjC6u4gu2J5o2PESeJPF59n9Y5zkUWRWb6UirozDneMAIR73MWF4lcB6OrzHBKxK1qtmryqdUR6LnT4+cABjpELFZeJ89CJ0HjJ3A32KzUqylVV+Dm13CyFgIA1HD6VQUqG8QdYVJgvbzwzgy6R/hbradAdaQ2crhk4NEUkFvHYG7cx+9HxbFmle+H48cONrPp8G+/98jd8/D1axUZ7EDWZBWoaYdIg9KqoqeOeZ6Yw4TZ94UlAcIrYiUgsYv5LM5n/0ky97eOb6F3Mf3EG81+cYbauIRP76P02Rfd+UXyy5UWr7JO7yHjxf/c7pNy0BSOZtsD8w9ua6wT4fLdhtqW7n53O3c9ON1q+Z2IXPttm2qmSOKEXiRPMi55a+1m1JlotpFzKo3e/SA4fTOHdt9Y29ltTJB1I4a1Xf+O1t6+GEH/ywUbW/nbE4vlSk/N5adFyPv1qIe7tUOja0axecYjvvtzZONtuLznZJfzxaxJ//JpEn/5RvP/pPJuOX/vbEX5bdYgrmcVoLHzOApbpbPezIK9czzGSmVHE6y/9QnozM2eVlekmpTw8zS917No9mPieoZw/m22w79TxDLIyiwmPcGxa80sXck06RXr2ChecItcBSnUxdepCPJ30nXae8j6klX5KrVrn5BQjtVhOLgmkWpne6Jy4FnenrnY5Rjzl5hMlVCovUlZ7jMtlXxjs02pViERS1JpqMsq/pbBmOwpVfT/TqlFpKtG4jG62beYIdJtCcsnbgG6pT6jHbIpqdqFUlxLsPtPC0c1DUC0UEBAQEBAQEBAQEBAQEBC4brE7YmTxqf/jm8Evk1GdS4RrkF7UyN7CE7xz/gfqNEq6uUcA8Hrvh/CWtf+Z7JZArdVSXFNNUU01hQqdF7xGqaJOo6JWpUat1SATS3CS6H7cZU74ubji5+KKj7OLsDjJTnbsv2B0u5NMynsv3UpokHVRTc5yGc5y05EcrU1AiDdz/6YLiZ11/2geGPdvtq8+zK0PXs0LLpaI6sUf7ddLEEt0LdFR9ZmjIaIktkcoly/m4h/i3aLnE2h/mMoY1dxyAo7n0oVcusWH8N5b6yxGizSw76+L7N5xjpFjerBn13mrokUauJJZzLLv9vDQ451XX0ir0fLx+xtZ97v198VWeiSE2XxManIemZeLLBcUsIrOdj/z88ob/06+mMsLT/1EWf1S5ObQsNyu38Boi2WnzRxgNGIEYMOaYzzw2Lhm22GMbZtOmdw3aZr5GXqBzoFa27AsrOlzT/e/RKSLarwq4Gq+nA7D0Z5IZHvWvGsRi4xHV2rRvcNrNDXEej9JiPssI+fWuQrOFj5PlTKZeL838ZQnNNablH2LXbaZQyySEequ04C7UrGcUI/Z5FT+jq/LcJzqdU4cjd2OkSpVDfMOvkKdRomTWMbLPe9jkK9O9f/btHXMjZrEYN+efHbpFwB+TN/A490MlXo7G2llJRzOvcLZwnxSyopJKS0mu6LcWLZIq5CKxUR46AbuXX186eLtR4JfIIOCwwhxvz4dTbZy5mKO0e0jE7ta7RRxFA3ZKTTq5jsW9mw4QXWFgq69wnGtDym/dCqTitJqQmP0vzCkUgmh0f5s++0wMfXryl3c5Pg2Q7SxYemKNfU54joB7v77ZN54+Fsiu21m+OQ+aDVa0i/m6IQpZw2yq24BAQH7uHQxh99XqSgq1Amwi8UigoJ1Tsyc7BKTx634cR/DbuzO5x9v0dvu7eOGl5cLuTml1NYazxy2/o+jzLt3RKO2SWdj5U/7rXKKyJ1l+Pl74OwsQ61SU1lZS1lZtVEh42sRiWDqjP6OMldAALiqCZSXW8aLT/9sl1MEoH+9Q8TJiix6Y8Yn8PknW6iqNNRk2bzhJPc+NAap1DGB8hqNlh1bzxjdJ5dLGT2up0POI9C+cZaG4CTxo7z2JL4uVxOOlNeexFkaglSseyeWij2sKucijaSy7rzBearqklvEflH9whF3p3iqlMnIpcEmyxbV7KarzyK8nQc2btNo66hRZbaIbQ2EedwJwOWyLylVHKGoZgc9/P/TYudziELjg7E3MyZoEPsLT/Ft+tpGx0iOopCR/v0JcfFnQYxOTOb9C8scccp2R5Wyju2XU9mUfol9VzIoVpgWR2sOKo2GtDLdC2ZaWQlbSGncF+LuwY1hUUyO6caI8GicJILmgjHSMo2vBR3QK7LVbPj+vfWs/mrnVWHHB79BKpUQ2S2IzzY8a+FofWQyKX98u5ucjKJGB0RQuC8Lnp3GDUa0Cp5+904+++evPDr5HTx83Fjw7DTG3zq42ddirj5T1wk061qHTujFK1/ex8+fbGbFZ1uQSCWEdwlk9iOOnQESEBCwnSOHUjl8MBWA0eN68tATE/AP0Dnsz525wqsvrqK4qNLguIvnc/jmfzvIyy0DICran6demE5Cb10mispKBf99+08Adu84p3dsdXUdxw6nM3xUXItdV1uRfaWE777aZXJ/VLQ/M28bzOChXQgK9jbI8KNWa8jKLCY1OY+Txy5z5JAu1eu1TqoBg2IJDTOfHtoYg4Z0wc2MtktNtU4LZc3qwwb7IqP9ueHG7jafE6BXn4hmHdfesXQ/QXdPO8r9zM8rQ6lU88/nV1BaUqW3ryFCaWBiLH36ReLr74G3t07Msryshoz0Qi5eyCHpQArJF3PQamHo8G5Wn1vuLGPcpN4GAs4ApSVVHNh7kRtHxRs50naOHUkz+p0GcOPoHp3WYSvQFBHRXg+TWvoRztLw+mwzJ8ko/47uvottLhfmcScXi18HwNt5EF7y/pQqkihR7MdJYlkDsbnEeD/BqfzHcZN1JcBtAlqtlirlRbRadaOWh4s0gmLFXgLcJqHW6Pp2aulHaLXGJy806LZrMe+kt1SuwVnj7zqWS8X/QixyJsC15d797XaMSEUSpoYOR4SIcUGD+V/qb437NFoNMrHuFBGuQQAU1ZbZe8p2w6GcLJae0aWn3JyeTJ26+elf7SGnsoJVF06z6sJp3GRO3NQljvm9BtDDr2XCjDoi1TV1qExELYQHO255xsLnp8PzpvfPXzSV+Yummq3DrV5kbEP6f82WGzI+gSHjrU9V1XNQDJ+tX2R1eXvqs+Y6b5zalxun6sJNPX3d9K73y+2GwpyJY3uSOFaYhbme+HLvqw4tJ9AylBTrXpIGD+3CS6/N0huo90gI46XXbmHR4z8YPXbVTwcA8PP34IMl8/H0uiqy6O7uzHP/0Anhnj2dRWFBhd6xR4+kdUrHyKY/TxiN+Jhyky7C48lnpyAxkwpdIhETFe1PVLQ/Y655RmSkF7J9y2m2bz7DtJsHNMu24SPjGD7S9D1viBgwNpCP7RLI/Y+MbdZ5OyuW7ifo7mlHuZ/5eeV888UOUpPzG7f17BXO/Y+OpXdf05NQXt6uRET5MXxUHPc+OJq83DI2rz9hk2MEYPrMAUYdI6BbTuMox8i2TadN7pssLKO5rgj3vAeRSEZa6Sco1Nk4S8Po4vNMY1YZW8qFeNyKQpUFQHLJO2g0Cvxdx9PNd7FRYVRH4e86lj5BS0gr/T/Syz5HJJLiKosh2uvBxjI9/P/NhaJX2J81DieJTlg40nNhY+reBi4Wv0F2xSo0Wl3k1rHceYhEUrzkumfOgOAfLJZrKHMt4Z53cyx3PmEecxCLWs7xaLdjxFfuRVZ1PhGuQeTXllClquFkaTJ+cl1YUJ2m3hNUvwC8wVHSkdl6OYX3k/Zwrqh5KtstSZWyjuXnT7H8/CkSQ8J5ZvBwhoR0zpkWW6isNp1C0M3VvrV7AgICAgLw0BMTDKIXAPr2j2pMDXvhnHENgPseHqPnFGmgQWNg9PgEfvn5gN6+1Et5dlrcPtm/56LBtrAIX558dgqAWaeIOSKj/VnwwGgWPDBa0OQRaBGOHk4j6cDVsP9pMwfwxDOTbW6zQcFezFtoe/rPmC6B9OwVztnTWQb7kg6lUpBfTkAzlhBfS22tir27DJc7gM7uvgOi7apfoH3RxWcRXSwE14V53Nm45MOeciLExPo8BdD4u4EQd9u1PKRiT8ZGG9dXbIqfy2j8zGSX8ZT3ZnDoaov1dPd9me6+LzusXAMSkS66LNj9ZquPaQ52eykmBw/l6eMf0t0jkpTKLEYE9OejSz+TU1NElGswm3L3c2fkJDbnHQQgyi3EbqPbijOF+by2bzuHcgy/cNsjh3KyuGPNCsZG6nJWvzxsDDFetofOdgbqzKy3bu5LpoCAgICAjujYAKKiTYf6NoT8G3OMuLg4MdJCNFhC73B++Vl/W8MSnM5GXk6pwbahw7o59FllzIElIGAv10Y6TZjSh78/Zz5ytCWYdvMAo44RrUbLpj9PcPe9I+yqf9/uC1RXG0+fPXFqX6FvCQi0AHlV63CTdcVL3rLaWHY7Ru6MnESQsx/nytMY6teLqSHDAchXFOPj5MlTx//LysytOIl1sz6vJDxg7ylbHZVGw2fHDvLJ0f2oNC2bhaMl2J6hW/u9LzuD54eMZEGvAUKGGwEBAQEBh5HQ23xkYvd405MivftFIpebfx0Jj/Qz2FZYWIFKpXGYoGJ7QKVUGx10CZoFAh2J0DAfnnhmcpuce9TYnvzfR5sBqKxQ6O3buO44d82/sTHjXXPYttl4NhqRCCZO7dPsegUEBK6i1tZQpy5sFKO9UrGCHv7/avHzOmRdy9jAQYwN1M8MEeKimzn6ZMAi0iqvEOSse6nxlLk54pStRrGimgc3/cHh3CttbYrdKFQqXtu7nV0ZaXw6/ibcna6PJSR1ShUFxRWWC7YBFVUK/jqUzNEzmaRmFJJbUE51je6lWKvV4uYqJyTQi7jYQAb3iWb4oFicZK2zHM2UbQ3L4trKNpVaw56kZPYeSeVCSi65BeXU1Cpxkknx93GjS1QAg/tEATD+xng83PSF7WRSCYpaZYvb2d7QaLQcOpHO8XNZnL6QTV5hORWVtdQo6vD2ciXA153BfaKYMjqByFDfVrWtokr38mqqvbWHfgC0K9uM9QPAaF9ojX4QGWVeGC4o2HTmr25xppXwG2gQabwWrUaLoqYOdw/z4pUdCalMgkwmQdkkyjE1uXMuGxLonMyZNwwXl7Z5x5TLpUyY3BuA31Yl6e3Lyy3jSFIqg4Z0aVbdZWXVjULTTenbP5rgEMdp1gkIXM9U1J7lRP79jamGo7weJMhteouft8Xf3qQiCd08Wi/rhyNJLS1mwYZfySjvXOG6OzPTuPWPn/h2yixC3e1ba9keKCqt4nxKLoXFVRQUV1BQXElh/U9BcSVlFeYzBC1YtNSm8908oS/PPjTBHpPJyS/ju18OsGn3WZQq08t8yipqKKuo4XxKLn9sOYm7m5zbpw5g7ozBuLbQS0d7tm39jtN88fMeCosN1eAVtUqyckvJyi1l18FLAHzy/U5unzqAe2+/AWe5LmrN3U3eOBDv7Gg0Wn7ZoBOIXvnnEXLyjX+XNfSXc8m5LF190KZziMUi/lr5TLPsu7atASbbm6m2BrRYe+uo/QAM+0Jr9ANzjg8AH1/TkyLhEYbRIE0xlbmjtlbZqRwjoNMCSWmin3Jg7yXOn9UtQ4rvGdoWZgkIWIWHpwvjJvVuUxum36xLKdrUMQKwYe3xZjtGdm49g9qEkP8kQXRVQMBheDsPZFTksVY/b8dXQm0hLpeXcsfaFRRUV1ku3AG5UFzI7DUr+HXmnQS5ube1OXaxc/9FPvh6W1ubYTW/bjzGkh92N2u2trKqlm9X7WfDzjP844kp9O/pWGHd9mpbbZ2K1z9ez84DhqKElo778fdD7DmcwtvP30xEiA+e7s4mHQSdifyiCl798E9OnGufmkiOaGtAi7Q3R/YDwGG2ted+4G3G8QHg5GT6dcPXz/IzqCHdd1Nqa42nCuzIDBrSxcAxolZrePHpnwB4dvEMho1oXprWzsxvWXtZlr6dX260XtBPwPH06R9ptr+3BpH1eke9+0Zy6kSG3r59ey5SVlqNl5EoNEts3WiYjca1XsB/xGjHZLwREBBoOzrPwlwHUlBdxd3rVnVap0gDWRVl3P3nKkprr4/Z87ZGo9Xyzheb+eCrbXaHsOcWlPP311axfofplHGdwTalSo1SpWbRW6ttHgxeS3pWEY/9czlZuaX4eNn+MtTRKKuo4W+vrjTrFBGLRfh6uxIa5IWnidn4lsCRbQ0c295aoh84si+0535gKWpDKpMglRl3bnj7WF5iKxLp2mxT1KqOp/tliZtuGWhUaLWyQkFlhYJXXljJM4//wJFDxkP6BQTakoRe7ScTorG01Cqlmi0bTtpcV/aVEs6fNVxWP2pcAqPGJTRm0BIQEOi4CBEj16Cp1054cvufZFY4dkbZS+5MuIcnYe6e+Lm44i3XvUR6yuXIxBKkYjESkRilRoNKo0ahVlGqUFBWqyC/uoorleVkV+rWkCtUjpshu1RSxKIdG/hqsu1poARs479fbeOPLcYfxlKJmAG9IomJ8MPPWzdIUGu0FJVWkZyez8nzV9Bo9PMrqtQa/r1kE1KphIkjerSabep6O1rDtg+/3g7A0dMZzBLPOAAAIABJREFURvfLpBKG9I8mOswPHy9XKqtqKSiu5NDJdADyC69qyxSVVPH827/h7WmYErSz8fIHa8nMKTG6r1/PcO6amciAXhGNyypAt5zmr6RkfvjtEHmF5SbrdneTExbkTViwN+HB3kSE2JbpylxbA+PtzVxbA8e1N0fbpqoPuXZUX7DUDwCjfaE1+oGLS/MHBc7OwqvItQQFezF3/o388M1uk2VOHrvMyWOXiY4J4KZbBjJ2Ui/cW9HBKSBgiogoy0vjWouRY3qw5MNNlJfpL6nesO44t9051Ka6tm0yLroqLKEREOg8CG8j1/DFiUMA7Lti/OXTWqRiMQOCQhkWFkn/wBB6+AUS6Gq/6GyD4+ZyeSkXigs5nHuF/dkZnC3Mx3CoYD1bL6fw/eljzO/VsimQWorxN8bTp0eY2TL5hRU89/ZvRve9/tR0IsOsF5v08rB9QLHzwEVWbzpusF0mlXD3LYnMuWkQ7q6msw6UllezdPVBVq0/qjf40mi1vLVkI5GhusFpfBfLIoZN7QJa3DZb7QI4fTGbP7aeMLl/xvg+PHL3SLPRDkdPZ/D+V9tIzyoCaPzdmdl/NJUjp4x/h911cyKP3DXSaDpBf193bpnUj/E3xvPcv3/j5HnDmbHbpw7g7wvHNts2c/0AsNjeTLU1sL+9WeqjQJvZZq4vtJd+YE/ovKlIkuuZu+8dQUZ6Ibu2nzVbLj2tgE8+2Mj/PtvK8FHxTJzShwGDYuzKuiEgYA/tSfNHJpMwcUofflmur52VkV7ImZOZJPSxPrpl22bDyL/wCF8SeofbbaeAgED7QFhKIyAgICAgICAgICAgICAgcN0iRIzUk1tVyUdH9ttVx4CgUGbH92ZKTDe85I73mIvrp3ljvHyI8fJhckw3AHKqKtiQepHl505xsaSwWXW/c+gvpneJw8+l4+kveHm4WIzicHE2nR0iMsyXbtGBjjarkaKSKt75YovBdnc3OZ+8egfdYyyf29vTlb8tGMOIxK4s+tdqPf0DpVLNG59sAOC7d+9BZuXsqym7WsI2W+wC3Qz7+19uRWsiFOrJe8cye5rh2uGmDOgVyXfv3sOit37lsIkois7Gsj8MVfgB+idEmIwWuRYPN2fefGYGc/72NUBj+mjQiZLePLEv0eG2h0pb6geAxfbWtK0BDmlvLd1H7bHNXF9oT/3AmCaGtZgSVr2eEYtFLH59Fl27B/P917tQKU1nRgKdCO32zafZvvk0QcFeTJ3Rn6kz+lul39JZqVbX8tzxL3ESSXmr70KcJU4sOPAeAHOiRnG0OJk9BaeRiiUM8Yvn73GzcJNefXf7JfMvVmfuIV9RSrCLLipzTuQYpocNAWDG7n/yRp8F9PWOZW/hGRaf+JbXet/DqMA+nCm7zIsndN+ha0a+3spX3ra0tyVdU2cOMIgYAVi/5pjVESPnz17hSmaxwfZJ0/rZbZ+AgED7QYgYqefdQ3+hUKls1u9IDAknMSScX2beyeqb5zInvneLOEXMEeLmwcLeA9k8ewFLp95Ggr/tg/wqZR0fHN7bAtYJfL1yr0HKYLFIxLsvzrJqwHUt/XtG8MbTNxlsT88qIj2riFUbjtpsV2vYZotdAAePpXExLd/ovokjelg1GGxAJpPw9vO3EOTf8VNTW6JGoeSUkSUwAPNuGWLRKdKAn48bU0YlMGVUgt52jUbLqj9t+ywbsNQPbGlvDW3NUe2tNfpoc20z1RfaWz8Qlm44HpEI5swbxlc/PGRTFpq83DK+/d9O7pr1CR+9u4H8vDLy8zp/Ji6AhlZYpVLw3LEvcZe68Ha/+3GW6E+OfHjhN4JdfFky+G+8nHAXh4ousDRta+P+37L28m3qJu6Nnci3QxcxL3o886LHs+TSGn7P2gdAd49wUip0KZRPl6YT7urPmbLLACRXXCHOM4I4z/YjRNpa2OMkbQkiIv3o2z/KYPuuHeeorqq1qo5tmwyX0YjFIsZPbtu0xOaorqrl1uH/YnLflxt/zhy73NZmCVwH/PPAFqK/+w/R3/2HCyUFbW2OTbSvb682Ireqkt8vmV/H2xQ3mYwPxkxl5Yw5rJwxh0HB5jUuWouREdGsnTWPN24cj7PUtoCgFedPUVRT3UKWXX9UVCmoqFKwafc5g33TxvaiT3zz2sywgbGMHmr8JXnZ70nUKS0790zZ1VK2NdhljW0Am3Yb749SiZiH7xphs10uzjIWzr7B5uM6GqcvZDcKfjYgk0qQSSUMsDFTQGLfaBL7RhtsP3A8zWa7WqofWGpvbWmbvX20AWN9QegH1xdhEb689vZsPv1qIZ9+tZAbR8Vb5Yiqq1Ox7vcjzL9jCfPvWMJXS7ahUNifCao94yxxokql4NnjX+Iv9+LNPgtwEhu+C8V5hLMwdhLRbkEM9otjfHB/zpSlN+5fmraVO6PGMCF4IBGuAUwKGcSkkEHMjhzF0jRddFm8ZwQplTrHyKmyNG4KG9pYx6XKK8R7RBDvcf05RtojxrLT1CqUbN9iOWOYWq1h5zbD7+FBibH4B3g4xL6WwNVNzq97F7N04zMs3fhMW5sjINAhEBwj6BwCalMx+0YI8/Bk7ax5zOreswWtaj5ikYh5Cf34/Za7CXZzt/o4lUbDivPGVbcFbGft1lOs3XrKIKReLBJx3x3D7ar7gTnGjy8tr2bngUtW2WYsHWlL2dZglzW2KWqV/JWUYnTf2GFxzZ7xnjwqAVcX00uqOgOFJZUG28KCdRlkZDYuV4gK9yUq3FCUOLegnKprltdYQ0v1AzDf3trSNnv7KJjuC0I/aH9obHiHaC5xPUKJ6xHKK2/dxvcrHuW2O4fiZUXaZZVSjUqpZsWy/Tw4739cupDT4ra2FRKRhH+c/I58RQmLE+YiFRn/3otvEsnhIXWlUqUAoLSukpK6CoMyAPFeERTXVVBYW06cZwQplTkoNWpSKnKYHDKYlMpslBo1yRXZxHtGGK1DoPUZMSoeL2/DvrJ+jaHgdlOOHEqltKTKYHtHWUYjFosRi4XhnoCANdjdUy5VZjrCjjblt0tnrC4b4ubBqhlziPW2PotJWxHv688vM+8kyM2dICsdJL9etP5eCJjnr6Rk/kpKNtjeOz6MAF/rHVbGiA73o2tUgNF92/ddsMo2Y7Skbdv3XbDKttMXc4w6bQCGD+rSbLukEjGD+xiG03Ymmi4HAfBwk+PhZjqrkCnMHVdu5DzmaKl+AObbW1va1mCXPbaZ6gtCP2h/1FTb5iy0l5BQHx56fDzL/3iSxa/PYuDgWKuWyuVkl/DUo0s52UlD6jOq8+niHoIW+Dx5rclyLhLT34m1Gl1El1FXV/1GZ4mMeM8ILlflk1x5hUi3QLxkboS5+JNceYX0qlziPMOJ8xQylrQHpDIJk42k1b10IYeUS3lmj91qJE2vh6cLN9iwvE1AQKBjYLf46t+OvkeUazDjgxMZGzgYX6eOtY4/q6KM9LJSq8rKxBI+nziDUPeOc43hHl58MXEmALf/sRylxryAW0ppMdmV5R3qGtsjSpWa8ynGH7YjBnd1yDlGDO5K8mXDtXtHTmeg0WgRmwi1bivbjpzWiT6asw3gkgltEcDuAd2AhAh2HbRutr4jYmzWWqnSGClpmdo608s95E4yq+sx1d4c1dYa6jLW3iy1tZa2raGe5tgGpvuC0A/aHwobo6gchVQmYfS4nowe15Oc7BLWrD7C+jXHzGon1CqUvPHyar74/gF8/ex3TrYnfJ08eLz7TCYED+DJo0uIcgtiRphty8cCnb3wcXLnfFkGg331B7/nyjMIdPbGXeqCu9QFF4kT+wvP0dsrGoCeXlHsLTiDm9QFf7mXoy5LwAFMnTmAlT/tNxCyXr/2GE88PdnoMQqFkn1/XTTYPnZCL5tEtNs7Ozec5Ocvd5GdWUxgsBdTbh3ErHuGAehFm/zx8wHWLj9IXnYpLq5OdIkP4dEXphERoz8BYG05AYH2ht2Okc8GPseW3EP8mrmDb9PWMcAnnglBiQz164WT2PqX57ZizxXrFfrv7zOQvoEhLWhNy9Cv3uYH+g5iyTFDZe6m/JV1mTvi26+gVEfgYmq+SR2BrtGOeTB0MyEKWV1TR0Z2scnMIW1lW0N2E3O2AVxKNz4Y9PN2s5h9yBLhIT52Hd/e8fUyzEBhbHmNNeQXGT9OLBLh7Wn952CqvTmqrYHp9maprbW0bc3tow0Y6wtCP2hfaDS6UVZNO9DuaIgimXfvCFavPMTKZfupMeGwKS2p4rsvd/H0C9Na2crWIc4zgpd63skbZ5YR5uLPQN9uVh8rQsTd0eP5JnUjwS4+xHtGcq5c9664KmM3j3efqXeeHXnHub/LFEDnGFmWvo04DyFSpL0RGuZD/0ExHE3S18navuk0Dz0+HicnwyHR3l3nqTXStydN69NidrY2R/Yl89Eba/jbP2bQvVcYWemFfPjq76hUuonUOfePAuDU4XS++mATi9+7g6guQZQWVXL8UCr+gVcnUk8dTgewWE5AoL1it2Mk1i2Mh7rcwv2xM0kqPsu2vEO8d+FHnMQyRgUMYHxQIj08ox1gastwrsj07PS1eDjJeXxAxxate3zAUJadPUFZrcJsubNW3hMB06RkmFZhjo3wd8g5YiJMD6pSMwpNDrras20AmdklRrc7YjAX0ckHhHGxhgPxwmKdgyM7r4zQIOtnME+eyzK6PTbS32Kkw7WYam+Oamtgur1ZamstbZs9/QCM9wWhH7Qvcq7oPiOtpuU1RqzF1U3O3feOYNK0vry++FfOnzWeqWrLhhM8+Ng43D3aV3pVRzEysA/3VhfyyqmlLBn0BJFu1meYujXiRqQiMd+mbiZfUUqQs67PPNB1KlNDExvLxXtGsL/wLL3qI0YSPKPIqi5kQvBAh16LgGOYNnOAgWOkslLBvr8uMnqcoW7g9s2G4qwxXQLpFtfxJklNseyLHcyYM4QxU3XOnrBIP6beNpg/VyUBVx0jNTW1iETg6+9BSLgPIeE+9Oirr6FTU6OLVLNUTkCgvWK3Y6QBiUjMUL9eDPXrxZmyVL5IWc36nL2sz9lLpGswd0ZOBGB0YPt6WKSWGuYlN8Zt3RNwk7X/CBhzuEplzI7rxZcnD5stl1Ji3T0RME15pXHnk1gkws/HcFa/OQT6mVZDzyusMLmvPdsGUFFt3D5H6FF42RDp0BGJifAnNMiLbCOpOX/deIwn5o+2qh61WsOarSeN7hs2MNYmm4y1N0e2NTDd3iy1tZa2zZ5+AMb7gtAPbEcmM3zVqa21PjOQOS6nFzqknpYgINCT/3w4l0fv+xqAK5n6z3aVSsOJo5cZPiquLcxzOLeED+eWcH3R47nRY5kbPbbx/++GLjJ67ILYiSyInai3bWb4MGaGDzN7zvkxE5gfM6Hx/0i3QHaOe89W0wVaiWEj4vDxdaOkWF9Mdcv6EwaOkbKyao4kGWZhm2REq6Qjk3Ypj7PHM1jx9W6j+1UqNVKphMHDuzPx5gE8Ne9/dO8VxqSbBzJ2Wl+c5Fe/XwcP1y09s1TueuD5vRtYcUn3HvWf4VO4tUsv3jq8g9Upp5GKJdwUHc9Lg8cgE0s4U5zHqwe3cqowlwAX3fvHvT0HsbDnIIN6/3lgC0vPHwVg08yFxPmYj3C9tvz6GffS09eyg7hSWcvKS6f4Kzud8yX5lChqdO9Gzq4EurqTGKRzdI0IjeaGkCjMTZVJxGKUGjU/XtAJHa9LO0daeTHldbX4yF3o7RfMHd37MCmyfWj2OKyV1qhr2ZV/lPU5e0mpusJQv17cFzsDZ4mcnflH+e/FnwHIrilgbpTxtXxNya8tYGe+Ll98WlUGVeoq+nn3ZlaYLvSzWlVNlboGHycvpKLmXUpGueEAwhiTYqwPw2zPTI7tbtExklFhneaKgGkqTDgfXJwd51xzlssQi0RGdSXKKk2LY7Zn2wCqTYgYOjvAPhd5x3ZuWsOsSf35dOlOg+0r/zzC4D5RDO0fY7GOj7/fSVau4feAk0zKzAm2vRQaa2+ObGtgur1ZamstbZtzfXtrjm1gvC8I/cB23NzlFDVxRFWa+B60lQvnsh1ST0vh6ibnnoUjAfj3a78b7M/MKGptkwQE2gypVMzkaf34+Ye9etsPH0ptdJb4+OoGpnt3XUCt1hgcP35S51lqrtVoUdTUMf+xcUyYaZjSGEBan9FOJBbx+Es3ccfCkWxZc4wf/m87K7/dzfvfPYBPvVZRQxpxS+WuN5JLi/j3kZ18c/bq+Ovbc0cAeKBXIndtWk5pfTR/ZqVuXPr6oW14OTlza9derWrr76lnefnAZirqDHWqqivLyKws40i+LgpxR1YKG2cuNFtfnVrNzHVLOVtsuBqhoKaK7VkpbM9K4bauvXnvxqmOuQg7sNsxklp1hfU5+9iel4Rc7MTkkKH8M+F+/OXejWXiPKLo7aVT0f/40gqrHCPb8nbzbfrPqLX6YqEhzkGNf5+tuMj7F5bwYOw9jAm8sVn2V9RZFkxzkkgYFBzWrPrbG/0CQ3CWSlGoTM+WWXNPBMxTaUL4zsXBaTJdnGVGU6fWmRHObM+2ASZTwTo7YDAnkYiRSsSo1M0TJO0IzJrcj982H+dKE8eGRqPlubd/Y+7MwcyeOhBfI6kLk9ML+N/yPew9bDxd8p0zBhEcYNs6YWPtzdFtDYy3N0ttrT3bBsb7gtAPbMfDyFKRWoWS/LwyAm1YXmaMv3acs+v41iChj+kw9kobM0xZQm6mfVrT5gUMMXVPhfvZPKbO7M/yH/fqibBqNFr27DoPwE236CLbG/6/liHDuhlN+9tREYlFxHYPJj0lH/8g657tAcFezH1wNLPmDeP+mR+xbd1xbptvOAazttz1wI6sFAoVVfwzcRweMjnvHt1Nfk0lP108QVZlGR4yOYsHjUWhVvGvpO0AKNQqvjl7uFUdI9+dO8KrB7c2/h/t6cPosFjC3D3RaLXkVFVwrCCbk4W6lO93dLc8UbZoz5+cLc4nvj6yZVaXXkR7+lCsqOZAbga/p54F4JfkUyQGhTO7W9vq99jtGHnsyDvEe0bzeLfZjAzobzJnfKy7zrFQp7EsUHam/Dxfpy1DJpYyNnAEAJGuYXydtkyvXD/vXrhKXDhUfKzZjpEqpWUnQIyXD9JOkgNcIhIR6+VrVkfEmnsiYB6VxviAQ2skgsIejEVkwFUPvzHas23msEHWwixSqaRTDwjlTlJe/fs0nnhlpUGqV7Vaww+rD/LjbweJCvMjOMATZ7mMqppaLmcVk19kennHyMSu3H/HcJP7TWGsvTm6rYHx9maprbVn20wh9APbCQrx5swpQ82c0ycyGTux+Y6R82ezO0TEhVJpOhudh4OXVTXolYhEGGT/KC6qMnKEgCXcPZyF++lAgkO8GZjYhcMH9ScAdtc7OW+6ZSDV1XUcO5JucGxHXEbTIKIKGETAAMx7ZCyvP/UzUV12MnxcT7QaLenJeY1lx03vB8CerWeoqqyla48QXN2cST57hYqyGsIir2pl7dl6BsBiueuN5LIiXhsygfk9dFE5rjIZj+38g1q1ii2ZyWycubDRcZBbrXsP++zkfs4W51GtUuIqbfkoz3PF+bxZ75SRisW8kjieu+L6ITaSBz6/Rqdd5ya1PJF0tjif27r25j/DdQLVkmvqm9O9L0ODI3lh30ZA55hpa8fItaN9B71uCQgICAgICAgICAgICAgICHQM7I4Y+WTAs3R1t5yWzFumE6F7o9fDFsuuyd6EWCTm1YTniHGLatzeNGJEKpIS7hpKVk3z1/iqtZZnzMLcO1eKqVB3D7MRI6Zm+gWsx1S4uyNTOmq1GEQENODhJjd5XHu2DcDVRWb0WIWDxBLVJiJmOhM9u4bw3kuzWPzeGsqMhMprtZCeVUR6lnWz3dPH9eaZ+8fZlI2mAWPtzdGpTU21N0ttraVta/gqbY5tYLwvCP3AdnokhBnNLrHxzxOMndi8MGWtFj7/eLO9prUK5nRQ/ANMCwQ3h4bvCE9PV8rKqvX2pSbnUVenMpoWVcA0YrFIuJ8OZvrMAQYRI6eO61IyV1fXcSwpDVWTSCsfXzcSb+jaajbay5K317Fx9RHqrnlmPHffN0ilEnr0i+Ddr+8DYOjoeF79eC4//W8Xy7/ahUQqISLan9kLR+jVJ5VJ+OOn/eRklaBWqQkK9eHev03ghjE99MoAFstdj0yMvKpVOSrsqtZbnE9AY7QIQF//qxmPtEB2VTldvVo+2uazUwcao2gXDRjJvPj+JssGulivFRPi5sGbN0zUixS5lju69+WL0wdJKy/hXHE+Vco63GSOX9JsLXZ/m1rjFAFwluguMsHLckaD5Mo0unvE6jlFTOHr5E1a1WWrbDCGm8zJYvpaN6e2+4BaAksNzqUVQrY6O94exsOTFQolWq0uzNheFLVKg9DaBjzcTadfbM+2Abi5yCkurTbYbsrRYgtKpdpsWHlnon9CBEvfn8+Xy3Uic3/uOGXyMzFGXKxOz2nh7cO4cXCXZtthrL05sq2B6fZmqa21tG0NbbY5toHxviD0A9tJ6G1cY+PY4TT2/XWRYSNsV8P/4ZvdRpfn2MulCzkEBnvh5eUYHQOlUs3KZfuM7hOJoHe/SIecpylxPUM5tD9Zb1tdnYrN608y/WbjIo8CphHup2MZemM3/Pw99ESZG5aOnDqeweFDhjpb4yb1RiLpOMvqH31hOo++MN2qsokj4kgcYT471dBR8QwdFW+xzLW/BXTIJVJC3K46od1lcpwlUhRqFd28/fXKesv130taQ95AqVGzNeMSAD5yFxb2MMyG01xujk3AWWLa3SBC5xxKKy9BC+TXVBHTho4Ru3v49+l/otIavmAV15WzNe9Qs+pUaurwkFo3i1GtVjQ7Iw2AuxVOD1Ners6Kexs2yM5CoL/x9qvRaikwo+NgC7kFpjMqebmbXjfenm0DcHM1PpNeVGr/euoKE8KznRW5XIqiVmngOHBxluHr7YpUItbNRro7ExbszdD+Mdw/Zzhf/vsuvnlnHt+8M88upwgYb2+ObGtgur1ZamstbVtuQVmzbQPjfUHoB7bTLS6Y2K7GUxS+++YaTh6zfnJFoVCy5KPN/PCN8dSW9rJl4ynmzPyIN/7xKwf2XrIrrXB5WQ2vvLCS1OR8UpMNo0R79gq3W3zWFH36G5/Y+vr/trfrFMftFeF+OhaJRMyUm/oZ3XfuTBYnjHwndER9EYH2gY/c8Hnv7qR7vgc46zvBZWIxsmt0LZWalp/EOFucj0Kte9YMC4nCSdI8DTRj9A8ItVjm2ggUhcqxEcW2YnfEyPKMzcyOGI+0yU2sUdfyXfo6xgcl2lxngNyfjOostGgRmZE+qdMouVyVSbiL5Ztu8lwublypKDdbplrZth+So6mx0OgCXd1ayZLOS0yE6bC3tKwik84JW0gzswyiW4zpPOXt2TaAsGBvzqfkGmzPzC6x266CYscNxrdkJpNcWsgjvYfaXdc3Zw/zS8oppkTF8USfYQ6wDopKqnjk5Z8NstMM6RfNS49Oxt+3ddLmmWpvjmprDXUZw1Jba2nb7OkHYLwvtLd+0FGYNXsI77211mB7ZaWC555cxsSpfRtn3rt1D25MOwm6iJ+US7kkHUjh91+SKC6qbNzXsHQkMMiL3BzHpLpXKdXs3nGO3TvO4eQkpXffSPoPjqFLvXMnOjbQ5BKY6qpaLpzLZv/eS2xad9xk+nORCBY8ONoh9hpjwuTeLP1ql0HmlMpKBX978FvuWnAjEyb3aUyN2hStFirKaygqrCAvt4zIKD9Cw31bzN72jjX3U1fO+D0V7qchU27qx7Lv96DV6If0HT6YSlYTUeW4HqFExwQgINAcnKWmh9tyM9EUYDzi1NE0CL4CxHj6OLTuIFfb3jXbWsyhBRcmaqlQGobDW8MQ3wH8dmU9KzP/4PbwGQCIRfrBLWqtmh8vr6RMWc7NYc3Pe9zNx4/j+Tlmy5QbyeXckSmqMf+5xHpf3w9LR9A1KgAnma571Sn1X2QupuUxpF+03ee4lGZcJ8bHy5XwYG+j+661raldLW2bT31ouDnbALrHBLJtr2GavILiCqpr6nC1I51qaqbjZtYmRHRlQoRj1hsv7DkIuURCca1jUmdqNFqe/tcvBk6Rof1j+M8LtyBtxXBgU+3NUW0NTLc3S22tpW1rbh9twFhfaG/9oKMwYUofNq47zumTmQb71GoNG9YeY8PaY4AuZbOPnzvOzjIqymsoL6s2Gbkxtz79pKenC0s+crzmSF2diiNJqRxJStXbLneW4eHhjJubHKlMQq1CSUWFgjIjyxCNcdOsQfQbEO1wexvw9XNn6oz+/P5LksG+6qpavvxsG19+to2AQE88PBuWlYlQ1qmorFRQUV6DSnVVB+fZxTdd1wN5a+4n0OSeCvfTHIFBXiQO7cLBffpLlIxp8gjRIgL2YCyzSwOidrAqobLuqgPd0foe5pbRtEdstlahruNY6QW9bYeKz+AkvqpLodaq2ZaXRLir5RkxY9wUOpmDxUf5/cp6DhQdBqCnp27tW0b1Fb5OW8bpsnPkKvKJdYtiXODIZp0HdI4RS1iKKOloZFaYXuYA1t0TAfM4yaT066nT3zl0Il1v319Jycy7ZYjd59h9KNno9l7dzUdQNdjW1K6Wts2SXQ10izb+vaHVQtLJy4wa0s3ofmswNVA1xWen9rMnOx2NVkuUpw/vDNOlG1t6/ii/JJ9ieEg0zw8c1Vj+X4d3UKNScqTgCpMiu7Mh/QKvJI5DJpHw5ZlDOImlXKkqY0RoNABP9xth7LSN/HTxOGvTzqHWahkaHGGxfAMbd50hOb3AYPtT941rVacImG5vjmpr0Pz21tK2NbePNmCsL7RFP+gMiMUiFr8+i0cXfkVJsfnlSDU1ddRkFVusc8yEBO5ZqHv/OHPa8Xoj5qhVKKlVKCkssD36Z+qM/jz+90ktYJU+9z86jjOnMrkEQdeOAAAgAElEQVR0wTACsIGC/HIK8jvXO1ZLYc39BOGe2sL0mwcaOEaa4uQkZcyEhFaySEDAsdSoLa96uFZbUqFyjMB7R8Vmx4hKq+KvguMAHK93kLx97nu9MiJEhLr483Tc3GYZ5SJx5uWez/BFylKOl54CIFehe5FLr8ogvUqnHD3Ipx8PdZmPTNx8b9SQUOOibNeSXVneanmkW5qimmryq82/FCaGWCeoK2CeccN0zrymg66zl3LILSgnOKD52Y7SMgtNZhQZNdTygGncsDijjpGWtM0auwASuocgk0mMikPuPZxi14DQ1EDVFL+mnOaTkTNI8A3Sy9Z0T/wAPJzkXCwxnHm/MSSaWE9fyusUvJw4lr+y0xkb0YXL5aVsmHEvADf/uRSAmTE96WJCbfxyRSl/pJ5l+eS5iIC7Ni/nRKEuuu1a1XJj7D+WZrDNw83ZqiiFlsBYe3NEWwP721tL2WZvHwXTfaG1+0FnwT/Ag0+/WsgrL6wi+aL5waUlbpszhAceG9+45KZr/fKbpmH5tuLs3HLvGe7uztz74Ghm3Oo4YT1zyOVS3njnDl5f/CtnW9lx1BkR7qfjSbyhKwGBnmYdScNHxuFuhVi2gEBrYGuAiaVVAgD+LleX36VX2L9ctyNjs0fBXerKc/HzANCi5da9z/Nd4iuNWWf4f/bOOzCKMv3jn9m+m94TEiAQSkJCb9JEmoCiFBE7Ym/nWc72O8upd556eqfnnd7ZD0UEC6KgNOm9CaEk9ISQBNLbZvvu/P6YtGU3yaYSYD7/JJl55p33fTOzO/O8z/N9kNJeVELLhFuC1UE8m/go2WbpReBwWTpFthJcooswTQgpQUl0NsS26BwA/SKiCdMbGrxwnKLIgfxzXOGDE6Wjs+tsw1+mARotAyIbfumS8Y3xVY6Rf83fgNFUm44livDxoi28+GjzU8A++nqL1+2hwQYmjmxcDXz8yN4e/WrLvvnaLwB/g5aRg7qzcedxj31rthzh/ltGN0sfIzU9m7P5DUdLnc9H42bx4aGdnDGWcX/yMMbHNS5EGqozUGozo1Uq0SpVWKsErboHhdaEU/aqKs12uqK0XsfI8dJCTleUcvvqRTXbfFUnLyw2emyrNFk5k1tC506tmz/qC96ut9a41qDl11tb9a2l9yjUfy+0931wKREZFcS7/53H0u92s2TxTje9EF9I7BPL/Y9M8KjmotOp6dwljKwWCmHe/cA4BgyK56cf9rB35yksLSwfHR4RwPhJUkniObeNICi4dard+EpYeAD/+GAuixds44dvd1Na0kzx4A4Qbt4RkOezdVEoBKZeN4AvPq1fTFlOo5HpSNTVJCm0mGi4lhCklzQeIdo3LAqVQoHD5WLb2dM4XC5UiounAlNr0qLEHwGB7v6xaBRqt1Sa1iROH+P2s7URgKvje/B1+oEG7dZnnbokHCMrMo41uH98l+6X7c3Q2lRrAMyZNpjPvnEvl7hqUxpTr0phSN+ml0rcuudkvSu+0yf1R61u3Clp0Gu89qut+uZrv6qZfGUfr44Rm93BR19v4Y+PTGlSv0QR3v9yY5OOAegaEMxbo66h1Gph4o+fsGfO7xo9pr7nzeOlhThFEQE4WiKluTycUr9wa8/gcDr5BfLFpJtQCgIOl6vBPNW6REcEcuBIjts2lyjyyJ8WccfM4Qzp24WYyCC0GnW7PB/Xd7219FoD79EPTbne2qpvLb1Hq/F2L7T3fVBNUJCBNVtfaNax1WUum3s8wKrNzzf72LpotSpuum0Es+YMY++uUxzYf5q0QzkUF0pOkopyMyaTFY1GRVCwgbguYST3jWPE6F706BVdb7uffvVgq/Rv0NBuDBraDafTxdH0XNIOZpOTXVIj7pqfV0al0Sql01jtOJ0u9AYNBoOWgEAdXeMjSOgZRVJyLH37d3ETkr0QKJUKbr1zNDfeOoLtm49x6EAW6YdzKSqsoNJowVzl/FGrlFX6Ln5ERgYS2yWMbgmRJMrCl27UN5+A25y29Xw+/cL1PP3C9S1u50Iz9bqBLPh8My4v0V4RkYEMGtLtAvRKRsY7UXUquKQX5zMqxnvFKoCd585wtrLxdEu9Ss2VnbqxLvskBeZKFh1L5fbEga3S34uNFiuivN3/sdboh1dK7eWU2KSQHpur4VWT3gHNF0G8M2VQo46R5aeO8szwKy/q0r0lFjOrMxsOob492Xv5Mpnmc9v0oazYcNhtlVYU4f/+tpR//ulG+vTw3em3L+0ML/7Ds7JCTKRUcvHW64c2uV9Am/etKf0CGD0kgfi4MK+pCD+vP0TvhChumOL7h/Y7n63l8LGGRZbPxyWK3LzqazQKJS5RZG5vqWKFQ3Tx9JZfOFFWhNFuJadSCsF9vP+oBtsL1ur5/aafyDGWMy6uOyBFkVQ6bDy/fRVHSwuxO52cKCvimYFj6RoQzG29B3Db6kUoBQGXKPLZhNmAez6oNyaOTmT15nSP7UUllbz72bpGx65WKfH3k0rJBQXo6RkfQUqvTkwYlVgjottUGrsPAJ+vt/quNWje9dYe92hz+1bfvdBe98GljFqt5IpRPbliVPPTktoSpVJBn5Q4+qQ0Pb31pS1reXbXt7ALVt04D4DeoeGt3MOmoVYruXJ8EleOT2rU9qkNK/nniTQGiaV82a3fBXfu+Mpr2zfw8QFJG++HGbcBMDDKt8+PpzasZNmJIwyKkjSIvrx2doMLVU2ZT5nmMWnqxXPtyVweDImq/T746NAubuiR4rUccLHFxAs7fBcEf7jfFazPPokI/Hn3Ovw1WmZ07+PVtrqE8MmyYhJDLi2ndYeUis025/Le8Y85Y8pp3LiKr6/4qNnnSwwNZ1RsF7bmZNVrk1NRzs8nj3J9D99CoDsiH6XublBUJzk8kqHRLU9PknFHp1Xzwu+m8vtXvsHprFWFN5ltPPT819w6fSi3Th9KgF/9OaxlFWa+/GEni5fv9VjVUCgEXvq9FPLflEoV1f0C2rxvTa2goVQqePKeCfz+lW+87v/HJ2s5dbqQB28f02DfMrOL+Nf8DezwornRGApB4Pupt3tsVwkK3hkzzesxzw8ZB8DQyNovrqGRcezOzybaEMC/x3qurvmpNLw75jqv7d2QkMINCSlN7vuowQlMm9CX5WsPNvlYALvDSUmZlF5YUmYiM7uINVuO8K/5G5gyNpnf3Tm2wXn3RmP3AdDo9dbQtQbNv958uUer+9fefWvoXmiP+0BGpr0RgR+OHcYpimzPzeJMRRndgto/BbA9OX/MwGUx7o7AyuX7vX5mA0y+pl8790ZGpmH6h8cwMKIT+wpyyTcbmbT0U+5MHESPYCkt2ymKHCo8x+LjByixmukfHlOjT9cQQyLjeGzAKN7dvxWr08Hjm5bx34M7uDK2G9GGAGwuJ/kmI5nlJew4J31G9QmN4rtrbmvT8bY3LXaMzM/8mdu6TvHQFCm2lfNbyREmRg1rcpv/OfE5Z0w59A1KootBesHQKbVIiS9tw/9dMZbpSxYA0kXljbd3b2ZSfEKjq7UdjaPFUs7zpwf3Nmj33PCxDe6XaT4D+sTx5L0TeOvDNW7bHU4XXyzZycIfdzMwpTPdO4cTGlwrglRcWsmJ0wXsO3ym3i/u+28eTb/E5jm0qivndMS+De7bhSljJW/1yo1pHvuXrknl5/WHGD4wnvjYMEKCDJgtdopLK9mfLmnpnMpyz/cf0rcLAf461m9vOKXsUuC5BycTGmTgiyU7W61Nh9PF8nUH2bE/g/f+NIeusU0r99jQfQDUe735cq1By++Fhu4D4IL1rfpeaOw+ALzeC5fzfXAxs+LUMUqtFm5JurxezgRgZq9klp04wpi4rnQJvDCi0e3J+WMGLotxX2hEl8iKZfu97uvbv8tlX9JYpmPy7pXXceuqr8kxllNoruTv+zZ72AjA4wNG0T88hrt+/c6ndh8fMJogrZ4392zA4nRwpKSAIyWeFQ4vZVrsGFmUtZo5nSeiUro7RsxOK//LXN4sx0iu5Rz9g5N5LrHt0nTOJyU8ijuSpZDk/x36zatNVnkZr25bz+tXXt1u/Wop5TYrj/66HACb07PKRzUTuybUfBnLtA0zJvXH6XTx7qfr3CqcgPTytTv1NLtTTzepzXvmjOSOWS0vK9pR+/bMA9K9ln22lEPHcj322x1Otuw+yZbdJxttq0unUF55YhqrNx9p9xfCoZFxblEkbYnD6WLVpjS+X7GPo6fy2uQchcVGHn/1Wz5/6w6CA5uWWtPQtQYX9nrryH175oGrG70PgEbvhQt5H8j4jksUeW7TatQKxWXnGAF4+6opvH1V0zR0LnYuxzFfaHbtOEl+nncxall0Vaaj0jUgmF+uv4vP0/ay9swJTpUX17zjhesNDI6IZW7SIIZFdeaMsWli63clDea6+ES+PpbKlrOZnCwrptRqRqdUE643EGMI4MpYSXdnStderT20C46ssikjIyMjIyMjIyMjIyMjI3O5UZOS0oYaIyIV9sZrJ3tjWOggjpSfwOQwYVC1X2m5Z4aPAWBHbhZHir2X3Ps6/QAx/gH8ftCIdutXcym3Wbl7xRKOlTRcPjBMb+C1MZPaqVeXNzdMGUhcdAivvb+CouaW2UMSxHz6/kmMG9F63tqO2DetRvqIevelG3npnWVs23uqWe0k9YjmjWdmEBxoIDEhqsX96qhknCnk5X/+zIlM76GPEaH+dI0Nxd9PV1MlpC6iS8TmcGAy22tK/ubklbrpblSTX1TBx4u28vT9Tf/saK1rDVr/Xmjt+wBotXtBvg8uHw4WnKPMaiFc377ldWVkLieWL/WeYu4foOOqCd6FJ2VkfOHNUVN5c9TUevfvucl7lcOBEZL4cua8ZxtsP0ij4/EBo3h8QMPC/539gxpt63zC9X482n8kj/Yf2aTjqnn1ikm8eoXvz4ZNtW9LmuwYsTht7Cs96rZtV/Fht3K9TtHJ2rzdxBkim9Wp+7vPZWHW9zyZ+hL9gqQPpnBtKOoGSgLPjL22Weeqi6FKO+TjKTO5fskCSixmr3b/2L2Vc8YKXho5Hp2qQ+rXkl5UwMNrfiKjrKRBO4Ug8N6EaUT5+TdoJ9N6DB8Qz8J37+bLH3ayZNV+TGabz8fqdWqun9iPubOGNzmF4WLum16n5m/PzeKnXw/wyeItFJf65nTV69TcNn0Yt88YVlMitVe3SBQKoUE9iIuRE5kF/O5Pi6motLhtv3acJN5624xhTdYEAbBY7ezYl8H7X24k97yQ4+VrD/LIHWObLCgKntca4PP1Vn2tAW1yvV1O9wFwyd0LlwKbs5uWriUjI9M0MjMK2LntuNd9U6YNQKu7uPQEZWRkWo4gijWJ1N6UTT2elowOEx+c+B6A/aVHKbF51kcWEOikD+fJ3rfSJ7B7kzu1q/g3PjjxOVaX1edjWlKVxhupBee48+fvKLVa6rWJDwrm+SuuAmBSfPPLBbcmRWYT/92/i88P/YbD5bnKWxcBeHPsZOYk9m2fzsl4YLHa2bTrBLsPnOZ4Rj7nCsoxWaSXMIUgYNBriIkMole3SAb37cLoIQnotO3zZV1f3xRVJasvVN/sdiebdh1n22+nOHoqn7zCciwWOxqNivAQPxK6RjBsQDwAE0cl4m/QtnmfLjR2u5O5f5hPVm6x2/anH5jEjEmtkyedV1jOrY99jsXqXjr99WdmcOWwln3+VbdZ3/XWEe4DoEP1zdt9AHi9Fy6X++BSwSmK3LJsMbvOZhOuN7Bn7sNNbuOlLWv54vA+oOOU670c+OuOjXyUuhtoerlemfblhacXsXPbCY/tSqWC/y1+mOgYWfy2PbDYUjmdV39kRXvSI/YQSoUsuHsZUK/Po8nhDv4qA88k3lHVgsgNW5/lf8P+hE5Zu2KoEBQeVWqawvzMxdhFO1OjJ5AUKIUgG1SGNqxJ40n/iGgWX38zt//8LQUm7+HUmWWl3LdqKQCJYRHcmtSP63skEaxtWhnLluISRXaePcPS4+ksPZ6O1Vl/Sd5qBOC1MZNkp8gFRqdVc/WYJK4ek+TzMUfKzjFv6//oGxLLxyPu6FB9aw/UaiUTRiUyYVQiGcZCpq39d82+c5QQGe3PjOGXl2jaqk1pHk6RkYO7t5pTBCAqPJCRg7uzbpt7xOD55z0f0boBl/E9RId0nKCMRRH8AYKq1plS7Uho7+vNWXwroj0dVdS+em2q7wOgQ90Lde+DurgqXsdV+Z+avwX9dJSGv/vQogNn4VQE9RAUQa+3cm+bx+nyUr5OPwDAtpwsTpeXUmm3oVYoCdMbSAgOZVhMHFO69SQh2LeH2QJTJV8c3sfGM5lklZdictgJ0xkYGBXDzJ7JAEyKT2iwjaY6Hera/zJ7Ln3CPKNpvz16iN/yckkrKuBocQEWh/Q9Xmg2Ef/h2/W2/dCAYTw7/MoG+6uscmbbXU4WpKWy/MQRMspKKLdZCdHp6RsexU2JfZncrWeD7bQVoxZKC1s5FeUe+wI0Wg7e9ajPbVXP9ejYriyYdqPXMQPNHndqwTk+P7iXnbnZFJpNBOt0DIiM4Y4+A7iyczwape/PvqMWflTvmIEmjbuac5VGVmQcY2v2adKLCygym3C6RIK0WhKCw7iqSzy3JPVv9Dm1sXkEOsz10xxW/5Lq1SkCMPW6gbJTREbmMqVFeSACAt39Y9Eo1G6pNC3F7rIzIDiFufE3tVqbzaF3aDjLZ93BY+t+ZkfumQZtjxQV8NKWtbyydR2DojoxKq4rAyJjSAmPavUcYaPNRnpxAWmF+ew8e4YduWcoriftxxt+ag3vjr+mw0S5yDQPP5W8AhylC+T1QTMptZk4VJrLz9kHL3SXLgjrd3hWF7luQutXsvCWilNaXn86h+jMxFnyICjDUfg9DIIKnLkIys6t3jcZCYXf/Qi6qeDMxVn6e98PrAoeFam/ell7sjAtlZe2rvUa+ehwuciuKCO7ooyNZzL4++4t7Lj9QSINfl5aquWH42m8sHkNlXb3qKezlRWcPVXBL6ek+2hMXDwfTLqu5gW1Pfj77i2cqzS2Sds2l/Q/nb7kK9KK8t32FZgqWZd1inVZp5jdO+WCVEWJ0Ev/t0KTyaeFHV84UVpEqdXCbcu/4XBhvsf+po774wN7AHh9x0a3ilUFpkrWZJ5gTeYJ7kwZSJcA31+oI/R+rTbm937bLv3cu93rPVNoNlFoNrHz7Bk+ObCXL6+d7dVBdz6tPY8dgR1bj/PPt1Z4bK9Onbn9rtHt3SUZGZkOQosFMt7u3/oldefGz2FR1lKyzWeJ01/YEMQoP38WTpvDHzetZtGRxl+6nKLI7nM57D6XU7MtQKMlPiiYaD9/wvV+BGv1GNTSB7BBpUalUNQ53oXd5cLmdFJhs1JutVBitXDWWEGOUVpZKDI3T9QWQKdSsXTmbfQMCQOg0m6jyGym2GKixGKm3Gal0m7HUfUg5aViZZtyZ8rA9j3hRUhiUDQ7rnnuQnejQ2BQabi+sxQVsSX/xGXrGPFWljexe+uLawqCZ9ye0EAsn2hZCThQBr6OoB3T6v2R8YIiDEERBsomprEKapTha3wydVV+Lh2ijEHQtf6L0P78s7yw5VdcokhglXNidu8UUsKjCNJqMdptnCwpZsfZM/yWl8uYuPhGnSJLjqXxh/W/IAJapYrZvZMZFhOHQaUm21jOj8fT2Z9/FoDN2Zncsuwbvp9xC1pl++iILZw2B3udF9p5K77nrLGCEJ2eRdfVv0gU5sPCy1PrVwKQVpRPYmg4s3olEx8UQrHFzI7cLJYeTwfgu6OHGBYd2+6RpEtn3lbzu8lhp8RsZu4v33GytOFotIY4V2nknhVLOFzoOWagSeP++dRRXtu+oeZvlULBnN4pjIztgkqh5HhJEV+nH2D+oX109zFyCWrH3RpjrnZyOFwuDCo1o+O6MiQ6ls4BQbgQOVlazILD+8k3VVJkNvHImmX8etPdNdFE9VHfPAId5vqppqLcjH+AHm9DcrlEjqbnsvyHvaxZecDrs+29D40HICw8oI17KiMj01Fp1W98h+hsUQpNNZUOM7GGGJ5JfZlwrfQlE6wJQiNovH7gATyf9GSLz1tzfruNI8WFHCkqIL2ogCPF0s/mUmGzcrAgj4MFni8v7Y3D5eKpDSspNFe26upMayE7RmRkmk5ZhWfEmL9f6692n80v89gWEtTAi5lTetEUVJderfvLGdG8UPpFf1ObpLj+cDytZlX+y2k3AlJ6qzeKzCaM9obFcXON5byweQ0iEKrTs+j6m+gV4p76Mi9lEH/buRmA/+zfyaHCPN7cuYmXRo5v4Wh84/wXao1CepZSCkKLtUGqo0Rm907hzbGT3V6Gb07syxWduvDcxlUA/O/QvguaYmtQqTEEqJuUklIfe/NyvY4ZfB+33eXkla3rav5WCAKfTpnJ2M7darZN6daTu/sO5tZli0ktONfkfrbGmCd0ldK/3hl/DZO79awpJlCXe/oOZup388kqLyOjrISduWcYGdul0bZbYx7bgycf/oLcnBJCwvzRaaXXG7VGhdlsoyCvHJut/ufdAYPjmX7D0PbqqoyMTAelxY4Rl+jimzNr+eXsFgqspXw5/BXCtcGszduNVqlhdHjTc9z/l/l1ze8F1iK3n23BP3ZvJb24gCNVzo/sijJP1dlLBIfLRWrVqpiMjMylgVajwmxxTw8oN1qaVS2mPmx2B1v3nPTY3r1L/S9toljlsBFarx+tS3sqV10aiM5sREcG0HazV2qRRM8VgkDvkIadAmF6Q6NRE58d/A2TQ7o/nh9xlYdTBKSxPDNcimranJ3JocI8FqSl8tCA4UQ0Eo3S0Ynxk1bA/zJ6otcIgZsS+/Lh/l1klJWQXpRPpd2Gn7qj3rO+E+MXUO+Ywbdx/5p5kvw6OnPTeyS5OUWq8VOr+cuYSVy35MvWHYSPVI9wZs/6S8z6qTU8NGA4/7dpNQCHi/J9coy0xjy2Fzabg7yzpU06Jq5zKC/95YZ6F15lZGQuH1rsGFmSs56fcjcyNWYUC0+vrNmuFBR8c+bXZjlGFgz/b0u71SSqczNlZNqSLfkneGD7Al4bOIMhYV15N30tOwszKLdbiNIFMDEmid8ljsOg8nygKLGZGL3ib27bBoZ2YcGYu306996i03ydsZvfirMotlaiU6qJ0AUwKFR6KLqv52ji/ELcjjE6rHx2fCurc9PIMZWiVaroFxLHPT2lmunDwz0fDpvDxnPHeHjnQt4YNIuUkE68k/YruwozsbucJAZJq8R39xjFhJjERlrynWJrJT9k7Wdj3jGOl+dT6bDir5YiLBIDo7m1+zAmxtQvtHn+fAJuc+rLfAJuc9qS+YwIDfAQQd2VmllT0rY1+HTxNsqN7lW6NGoV/ZPiav52maSXArHyc0RXHoiS0KEjv3YlTtBORBlS5zNetOCq/Kjq12WIzmwQAhA0o1EEPI6gPO/BvcpetCyT/mzU3oir4i1cllUgViCopOtIEfAHEFpBKNuj/SQUAc8i2rbhqvwfQI24q8v4D1zGD1CG/+IRReMsvgnRcRJV5B735q3rcJmXgP2QNKeCAUGVgsL/dwialq1wuiql/4OrolbcU9COQxnysRfbjxDNPyI6agULXRVv4Kp4o+Zvhf/DKPyfBFc5joJRCJorvLYFIFpW4yx9GEXgCygM89z29ahK9XSJIm/tlqI4/njFVY2G/dfHz6ck4V8/tYbrEur/HKlu/Zakfjy/eQ02p5MVGceYm3xxRzLO6Cl9lulU3h/5BCRNtYyyEkQg31RJt6CL3zEyo2dSvWMG38a9OTvT7e/pPev/XugbEUWXwCCyyj0j6zoKiaERNb+XNVB1sS6tMY8dlYSeUbz65hwCAvUXuivths1i575p7/D0GzeSMsT9ucNktDJ3wptUVtReG28vuJ/kQfEN2nmzkZG5GGmxY2Tl2e081usWhocmuzlG4v1iyDY1L3VEKSgaN5KRuUjZmHeMtw+vRiEoGBLWFbPTzt6i08w/uZ0jZef4bNSdHsf4q7S8OXgWJTYTpyoK+SZzj5eWvfP+kQ18cHQDAElBMQwO7UKFw0p66Vl+PLMfgCf6THA7psBSwV1b55NhLKSLXyhjo3tRYq1kZ2EG2/KlqIGX+l/LnPghzZwFT9aeO8JfD64gSKNneHg3jA4ruwszAfj9rkW8MuB6Zncd1CrnWpixi/8c3UiAWkevwCgidP5kGSXHws7CDHYWZvDXQTOZ3tnTsettPgG3OfVlPgG3OW3JfA5K7uzhGPn82+2MHd6ToICWPfC5RJH53+9gwdJdHvsmjU5Er6sN2RY0w6SfCunh22VaiGjbhiLoDQTBXzJS1tU+ceAsuQvRJpW3FHRTUOjngKsAl3kJzqKNKEMX16lgU2tfrW3RsL0LZ8l9VfaTENSDwSkJaTtLHkJQuDuvmjE7Xtt3lj6AoPCe+tHkM1R+Aq5iqX1FJ3CdxWX6BmfJfajCV4Cy+TpcCv3NAAiaEeAqwVlyf722gnowgrILouMkLuM70jb9TBTaOte6qqqaiyIQhf56XKZvEZ3ZCMo4j/Zc5u8BFQrddI99t/Xpx0epu6mwWfn0wF4A1p4+yZ0pg5jZs0+TKr/lVRo5a6wAICU8yqd0hUFRnWp+33Mu56J3jAysM576iDT41/xeXRHnYqc1xp12Xhp13/CGtZsSQyM6tGMkUFubYun0ItLqjUvx+tHp1EybOZh5912FVts+OkJtjbHcjEqtRNdIpGh1RLxK7Tlug7+W73a+RH5uKXdO/JvH/qbayXQsjKZvqTB+jt1+DBEbiqpnIJ12NBGh71/g3jUNs2U9eYW3YtBfS2TYJ63Wbos/DfKtJcTpPZWtBUGBU/TtQ7c+im0lrDwn5XYeKkunyCaVCAvThJAcmMjV0eOI0Ia16BwyMu3N6tw0xkcn8vbQ2WgV0i2YYyrlhg3/ZWdhBqkl2QD0D6l9mVArlEyLk1b/jw4inqgAACAASURBVJSd89kxsuHcUT44uoFAtZ5/Db+ZIWFda/a5RJETFVLuebDGPRT9pf0/kWEs5P5eY3g0cTyKqpXaw6W5zN0iCS++dnAFIyMSPCIjmsua3DTu6jGSJ/tMqjnfzkIpZP++bV/yxsGVTIhJJETT8ipPt3YbRmJQNGOjeqFWuL8ofX5iG28fXs3nJ7Z6OEYamk+onVNf5xNq57Ql8zl5bB+Wrkl125ZfVMEDf1zIcw9NBmBAH8+X0/qwO5xs3iVFBixYusuruKtOq+aem0a6bRNUvaVfqn4K1o2IIL08e3FCuExfIdp2owh4CgCF34O1bRnm4iycgqvsjyjDvvGwr2tbn71oXSfZ62ejCHrD3V43CWfxPBCaL7RXX/ut0XY1ypBPQHC/ngR1P5ylj+OybUGhv7H5jSukChqCorqSRv0RGYJmsPSLrfazR1D1rld8VTDMBdNiRNMihKr/bw2uIkTrBgSd9+siVGdgwbWzeXzdLzWlQTPLSnll6zr+un0jE+MTuDWpH2Pi4hsdYt00iE7+vv0/6tq1VaWY9iSqialA4iWSTNwa464Wu68WyW8sbasjpF0dLMhjXdYp0ovyyTVWUGIxU2m3Y3Xam+W0uFiun2tnDOJQ6hnOZBVRWiLd92aTDavVjp+/jsAgPQk9oug/qCtjJ/QhqCF9rIuQD/6yjDGTUxgxof50KpCq78z/9ZkGbRRK36LzfLWTufBUmpZQWPx7QIleOwqFMhyXS5KpULZ4kejSocWOkU66cI5VZBGrj3DbvrUwle7+sc1u97eSVP594lPMTs9Qv3J7BRmVWazJ28CDCfO4Iqz1Vq1lZNoapaDglQHX1ThFAGINwUyJTebbzL0cLs0F3B0jzeWzE9sAeCp5ksdLvEIQ6BXoufp1sqKATXnH6eoXxu8Sx7m9xCcHd2JmlwEAfJ2xmx+y9vFoUuuIEwaodTyeNMHtfNXpJRNjkliVe5hVOYe5uVvLBdJCtX71psrMTbiCd9J+5VRFoce+huYTvM9pQ/MJtXPakvnslxjLpNGJrNlyxG37mbMlPPLSIgB6dYtk+IBudO8STkSYP3qtFOlhsTqwWO3kFVaQm1fKsYx8UtOzsTYgVCcI8MeHJxMVHtjkvtZFtPwCgtojlQJAUMYh6KYimn+oiTposr1VSsMQDLd42mtGgyISRN9LnXv0v572W6Pt2sa8PLyrq1KknDme+zoIgqo3gmYoLvM3KPwfA6E2sshlXgo4UehvqPf4/pExrJ4zj++OHgbgs4N7OV5ShN3lZMWpY6w4dYyksAheHDGuQZ0Ek6NWmLWhdIC66OsIVxptDQu7XgzovAhxXg60xrjNVdo0vlYn0l+guT5RIr3gPLtxFXvzcj32qxQKdCoVgVodJZamfS5dLNfPjNlDmTH78hRQFV0i+7efYMzklAvdFZkOSkXlFwBEhP4bP8OMC9ybjoucsyIjIyMjIyMjIyMjIyMjI3PZ0uKIkZu7XM17xxdzulKqdLImbyenK8+xuXA/f0q+t1ltnjHl8O7xD1EKSmbFXgvAwJB+hGlCEJFSbPaVHGDFubX8+8SnROki6ebXuLK2jExHICkohlCtZ2hqjD4IgAq7b4JojWF1OUgtyUYhCEyN9X0VYUfBKQCGhsd71fvpWSciIq2s9SocJQXFoFJ4z/8fFh7PqtzDHCr1XAlrbZSCgjCtH/mWCpyiq2YO2mo+oXZOWzKfT947kazcEq9pLwDHMvI5lpHf7Par0ahV/N/Dk5kwquViuKIjS9LiqEcEVVB1l4KyHZmgjGu6vVO6XgRlZ+/2ylg3MdEm97+B9lvadu05MhFNXyHa9iI6z4FYAWJ1FEPL0lXbGoVhLs7SRxEtvyDoa7VERPP3oAhD0F7V4PFqhZJbkqTomFuS+rE3L5dvjxxk2ckjVNrtpBcVcNvyb3hx5Dju7jvYaxt1q2NUr/43Rl07f03LRSR9Pa9Mx6M6WsLmdPpk7/BRt6M1OVNRxqylUgntcpskeD0mLp6ZPfvQNyKKTv4BNfdBWlE+13z3Rbv3UaZ5/PTVdpYt3E5eTil6Py0JiZKm1EPPX0fn7lKk/lO3f8SpI7mYTTZefXRBzbE3PzCOOx+b5NbejVf8mcoKC6Io8vIHcxl+VeuJ2l9KvP9r6xTleGTiiFZppzWwO04DoNeNvcA96di02DFyVeRgAtR+LDy9Er1Sy5eZK+juH8uLfe5hWGhys9r8IecXnKKLF/s8RU//7h77QzXB9PDvxqCQfrx0+E1+yl3BYz0faOlQZGTahUid9zz36pfm1srOLbZW4nA5Cdf6e610Ux/nzOUAfHd6L9+d3tugbXkrOXGABrVDwnWSsFt1BZjWYEv+CVblHOZoeR6FFiMmp/SyaXHasbs8H4I7+nwG+uv49ys38ed//cKmXS1/IffGgD5x/OHeiQ2W6G06DVzxYtU+t+yjpthX27ZVcGQrti96pi6J9v04i++QxEwNc1GoEiVdEFdRg0KpHQVBdzUoo3GZF6KscoyI9oOIjmMo/O4GGhdCrcvgqE4MjurE8yOu4tMDe/n3vh04XC7+sn0DV3XuRvfgUI9jqkvVAuRWibA2Ro6x3OvxNeNqYlp9tU6FzMVHmE5PdkVZzXdCicVMiK5+QesiS/v/r9/ds63GIQLw2OARPDFklFdb+wVw3Mg0j4O7M/jkrRU8/86tdO0RSUmRkdSdkvh9eFRtGutfPp6HzergppF/4bm3b2ZYlbNDrfb8fP12x4tYzDZmDn65XcZwsfLB2h2t0k7HcYw4EUXp+VLwlp4rU0OrSDEPDklkcIh0I4qICA0IuPlCWvlRegckeHWK1CXBvxtJAT1JKz/WovPJyLQnSkX7ZLC5ql4ShSY+xbuqXvaSgmK8apDUpUsrCa8Cvok1t4LOl0sUeWrPd6zKPUygWs+YqB6Mj+5NkEZ62DWoNLx+cKVH5M7FMJ8GvYbXn5nB7tTTfP7ddg4cya7xFTQXvU7NmKE9uH5SPwb28R550VwEVTdE22+1WhyC+wuH6JTEd1HGe9oLni8nHvbKToiA6DxTR2C0jr2rZRFIDbXvve0qh5po9dgjOrM9trkqPwPRjDLkGwRVrSaOaPOsENR+NOX6V6LQ34LL+A6i4zgAonmp1EoD+iKNEaDR8viQkfhpNLy2fQMuUWRt1imvjpEwvYFuQSFklJVwqCAPi8PRqNbI3nO1/7tBXipy1NWbKKxyevRuoL308yqb+EIzKxPLtDJJYRGkFpyr+ftQYT5j4jz1pao5VuypTdXWbM89U/O7SqHgoQHD67XNqSivd59Mx8JssiEIEBoRQHTnUKI7h5I0wDM6XqfXoKh6rtRoVegNDS/cKNrpGfRi5qlrrvS6XatSsuXYaTYeOUVybBSD4jsR6mdAqVRQYjSReuYcv2XmMHNwMveMvbD6lxbrLkrKXsbhPIvTWQBIzt3TOfEetjGRy9FqaqMu7Y4T5JwbQ0jQHwkKeJSKygVUGP+H3XESQdCiUUvv/KHBb9T8Xo3LVUGZ8X1Mpp9xOLMQBB1azSCCAh4BpAo43nA4MikzfojFsgmH8xyCoEKpiESrlebRzzATvdbz/yIIKuyODErLXsdi3YpLrEBZVa3PoJ9KcODTKATfBaRbvUZVS50iAJUOEyEa314QgjVBHKlo2eqoL+X7ZGQuNsK0figFBcXWSixOOzqlbwJqUTppJaJfSCwv9Z/Wll10o9hWfzRIvkVa6Q3TtFzxf83ZNFblHqazXygLx9zjNa3prwdWeGy7mOZzaP+uDO3flcJiI1v2SitMxzPyOZVVSH5RBSazDZPZhsslolQpMOg0BPrrCAvxo1NUMAldwunTU/pi6dMzBpWybR6kBN10RNsuXJVSpSOF/8M1+0RnNqJlBYK6f02517r2dW3rtdeMBtNCRNNChKDX3e1tO8CZ16LKMfW1X1/b1Sk3om0Pgrpvrb31V3AV1VSJqUWKIhEU7iV5Xebvmt3nFlNXvd7ZuGNJYbgZV+X7iOYfAXBZViCoU2orGLWAEZ1qHXUme/3pKtN7JPHu3m2YHHaWnkjn5sS+Xu2qnZ+LjhwApJfMyd16ethF1SlNml4kpaeNqkcAdufZM5yt9C1SpS7VIp4lFjMOl6umKopM+zI6Lp5FRw7W/P3jifR6HSMZZSUcvQCOEZO9ViBYq1Q26PhbdvJIvftkOhZDx/Ti6llDeOKW/9CrbxxXzxrM+Ouk0uGaS6TEcEflrjHeUzO3HT/NX5et5y+zr2bmYO9ZEcv2pfPHb1cxbWAi3SI8nfXthUIRiE5bGzlWbvwEUbQQFPAQ50drVjsSzsfpzKe49CUqKuej1QzHoO+Jw5GBxbqn6rjI8+zzOFdwA3bHSdSqbuh1k3C5irBYt2K2bAQgLORNAvzucDvObj/O2fxrcIkmtJpBGDT9cblKsNuPY6xcVDWeYK+OEaezgLP51yAIanTakbhEE1brTmnMFR9isx0mOuJbn+etxXfWF5m/MCQ0iT6B3VraVA3BmkDyLL6tsJyz5BOiCWrR+Y7d+0SLjpeR6YjolGr6BMdwsCSHNbnpXNe5n0/HjYiQIrV2FGTgcDnr1f1obdJLz9XrcNhZIEUCpIQ0v9JVNUfLJA2OiTGJXp0iWZXFGB2eK/oX23wChIf6M2NS/8YNLxAKw2xE62pcxn8AIDrSENQDwFVY9fKvRhH0F6/2oiMNoEF7QTcRQTMEl/lbRFcJgmYouKTVX5f5BwRVD0Snd00WX6ivfZf5BwRlPGJVKbwae+04UIThMr4FzjOgjAPHcclZoErwYn8VomU1ztJHUehnIoomRMuvIBrxSEOpCpMVnZngqgBXlZ6MM1eqnqMIACEIQVX1XS3aEZ2S/g2uCkm7BBFcBVX2/iAEIqgS3Puk6lrThsu8SKo2o4wD0YigHoCgOS90WBGGoJta68xxFSL4P9TgvC4/eYRxXRLwUzfsfPzpRO1LXq+QsHrt5qYMZP7hfZRYzLyxYyP9I6JJCovwsHtr1xYADhdKc3dj7xSi/fw97IbE1H4OfZS6G4AbeiV7pFgUW0y8sPnXBsdQHwnBoaQXFeAURVacOsZ1PWQtgAvB1fE9CNcbaiKDfjh2mOk9kjycI3aXkxeb+b9uKZ0DgygtkO7/Srud/flnGRDp+aLzVVoqK05d3BHW907/JxOu7c8t919Vr42p0sodV78NQKVRmpe//+9ekgfWH+nTEREUAo+8eD1z7hvLmh/2suD9tXz7ySYA3v7qAULCPD+bZNqW/67bSXJsVL1OEYDrBiYxf8tvfPDrDq5IuHD6lxp1Ipqg52v+rqj8ClG0EBz4LIKg9amNSvNPKIQAYqO2oFLVLkQ4ndJzlFLh7vgpLPkDdsdJggIeIyToGarTjG22A5wtkNJpi0ufR6+9EpWq9n6sqPwSl2gkLPh1AvznubVpsx+uOpf373iLdRsG/RQiQv9bMy6HQ4qiy82fiMW6Battr1tETEO02DGyNGcDg0JavvJTl75BfVifv4WdxXsZHlr/QLYX7eakMZNJUVe16vllZC4V5iWM5A97vuVvh1fRLSCMlGB3x0KGUVrdCtf6E6CWBC17BkYyPjqRdeeO8PqhlTydfLWbs6I613pz/nGGhsXXHNdSzE4bbxxayYv9rq3RW6kWLl1/7ih6pYarO/Vp8XmqRW7PL8dbnTrzSuryeo9tbD5BmtOmzCdIc9ra83lxoEQZ8iGuyo8BEM1LcFl+BUUAgmYUCv/Ha1/kz7MXzUsAGrFXoAz5GFfFW7gsqxBtm2pSUpTB7yPadiBW/q8F/ffevjL4fVyVH4Kt6DzzQJShX+Cq+BsuyzIQzQjqZJQhnyBa1yGav3E3188BVxmi6Wuc5c+DEIJCNwVFwB9wFt3sZivaUwFwFt/mvt22G6ftrqoGw1FFSrnTojMDZ+G1HiMS7YdwllTZCxpUUWnnWShRBH8IgKvidVzm70GsBEUEygDvJcYVhrk4qyJGENQodNd5tavmxS1rMTtWMiwmjkGRUipLt+AQAjRaHC4X2RVlrMk8yfbcLGlfUAjju9afehuq0/P3cVO5f9VSSq0Wpv+wgNm9khneqTMGlYYcYxk/nkhnX16t+HFCcCgvjBjntb3+EdEMjIphX95Z8k1SpNukbz7nzpRB9AgOxSmKHCrMY/GRg5RYzPSPiHZLx/CF63sksfzkUQCe3riSw0X59I+IBqRIlgqbjXyTkcHRsQyNbrnDuCPgcLmosFkx2m01YqcuUeR0eSkBGg3+am27R/hqlEr+NHI8j66VvhecoshdK75nTmJfRnbqgkap5FRpMd8ePcTJ0mL6RkRxsMB3Z2t9YwZ8Hve0hES3cz6w+kd+N/AKksMjUSoUnCot5ofjaWw6k8nAqBgOFeR71dFqS4zlZlRVmhc6fcsFjRvC4Kfl+63SC2H+2VLmTvl7m56vrYmIDuLWh8Yza95o7rvmHQDW/bSPG+4aU2OjUAoIgoDTKWvItCVpufmMS2pY5gEgPjyE9ekn26FHbYvTmU9ExH/cnCIASmW0h63dfgyzZS1qVXdCgp6mrvaaRtMPfz/pmaXC+D+MpkUEBz5b5+jqVHXPzwaNumG9UgEVYSFvuTl7qvvrp7+eisoFWG2p7ecYERAIUreu13Jm7LXsLNrLP499xLDQQQAMCE4hTFtVlcZawr7Sg+wu3kegOoCZsde0ynmLbNIXS5imYR0AGZn2ZsO5oxRaKzHaLWRWSi9bueZS/ntsEwEqLf5q6QPhfB2LKbHJHCjJZv7J7dy88RP6hsQS5xeC0W4hq7KYTKPU1vdXPUhiUO0H3V8GTue+7eUsytjNmtx0EoOi8VdpybOUc7JCiuaqsFtYPenxVnuRHxoez8/ZB9maf5I+QTGYHDZ2FkqRIk7RxXN9p3gItK7KPUy5zUKFw8KRMunF45SxgA+PSasqAWod/iot/ULiiPeXvM0TYhJ578g6NuYd484tn5MUFEOR1cj2KidMV/8wBod1ZW/RaY8+1jefgNuc+jKfgNuctvZ8dgQUQa+jOC+FxRMVCr+qCAK/hiMJ3Ox9sgWEABSBr6IIfNVzl2Y4Cv/HfGunqe0b3/NuruqNMuRTL30ZgiLgGY/tCr/7wO8+j+3K8GXnHS/pCqiifUstFVS9fLb1PFZ6MFSGfOzjAbXPCIJ2gpeUofPMAYvDwaYzmWw6k9mgbUJwKJ9Mmemm++GN8V2689HkGTyx7hfKrBYWph9gYfoBr7ZDo2P5cPL0BiNW3h1/Lbcu/6ZGs6HQbOLvu7d4jOPxwSPpHxnNXSuWNNi/87k6vgc39Erm+2OHsTgc/He/d12Zl0aOu2gdI05R5IoF/8Vok1JBvFXvqbTbGPv1JzV/qxVKAjRaPpo8nSHtNO7reiSSXSXI+9auzThcLhampbIwLdXN7sEBw7gyLp5bl3/jrZka6o67vjEDPo/7rpRBbDojfVduzckir9LIi1s8o1eGxcTx2ZRZ3Pbzt6Tmt15FOV/44I2fGT1ResEZOT6pEevW42LW09iy+hAmo5UefTph8NNyPC2HijIpcqlTV/fVc5VKSacuoaz9cR/dekWDIKA3aAiN8EwVdTqqHHANOFEc9tp9Tkfjdg3ZXEqoFAqyikobtcsuKbsk0h8VigB02pE+2ZqtmwHQaUfgTVhdo6697622g277/AwzKDd+RlHpc1jtBwjwm4tG7dtCqEaTglLhvSCAqiqtWnT5ns7aYsfI6Ij+7Cs9RmdD6zkTIrRhPJf0GO8e+5CdxVIVh+qfdYnRRfFErwcJ0TT8kOUrb6RLD8jd/ZMYGjqO/kHDUSt8CzeSkWlLXk39mTyLu2hanrmcf6Wvc9s2r8dInk6+2m3bMymTGRWZwKKMPaSWZJNWdhaDUkOUPoC5CVLYeyeDezpakEbPgjF3803mXn7JPsj+4jPYXU7Cdf4MDJU8sRNikuqtsNMcOumDeaHfNbybtpadhRnYXU6Sg6XV4vt6jWZ8tGco+dN7vvcQbc00FvHeefPyRJ+J3NtTEnwK1foxf9Q83k1fy/7ibA6U5BCpD2BWVyl396HeY/ns+DavjhHwPp+A25z6Mp+A25y29nzKXGhaq77UxY9o+bnmd4V+dqP2S2bcxtITaew5m0NGeQkAxWYzVqcDjVJJmN5An7AIJsf3ZEbPPj4/gI7v0p2Nt9zL/EP7WHv6JJllJZgdDsL0egZExjC9h/TgNrV7r0bb6hoYzC83zOXzQ78BsPb0SU6VlmBzOgnXGxgc3Ym5yQMZFhPHmYoyn/p3Pn8fN5UrO8fz7ZFDHC7Kp9wqRbXpVGrC9Hp6hYSTEn7xLuSIokiBqWmVxuwuJ8UWExanZxWntuShAcMASdfm04N72XU2m2KzmWCdjgGRMdyZMpDRsV1rIogaorXHrVEqmX+NdF8tTE9l6fF0jpUUYnE4CNLqSAwNZ1pCIjcl9kUhCAyOimlXx4joEtm342SNY6SlCIrLQ5lYrVbx45frOZtdjNPhJCo2hHlPTAZgxHjPl8YnX5vN+3/5iYdnvkdAsIF5j13NxBmDavbP/+calszfgs0iOeNefXQBKpWSLgmRvP/DowD857VlrPxuNzZr7XX27LxPUKmUJA3swt/m3+fVrq4NUGN3qTEovhMbj2Tw+ea93Dl6EIrzVLJFEb7c+hsHz5xjTO/4C9PJVkSl9F1w31mlOVZR+RUVlV81aOtyuX8najWDiQr/kuLSF6kwzqfCOB+NOoUA/3n4G+YAIAjeFyq8Ra/UUFPt0/fnMUEUa2oWePukabSlAmspf03/nAHBPUkMiEejcO/4wBak2dhcdrYXSfm7aeVHKbFJXrowbSh9g/owPHQQSqH1wiqfSr3J7W+dUs+A4FEMCx1HF0OPVjuPjIxMLRvPHePhnQuZGpvC20Maf2mSkbkYcBbfimhPB0AVte8C9+YCIhpxFExCUEgixMrwlbRKeSkZGZkOzx/mfcKpo2cxm2we+265byx3/m4iADlZRXz13/Uc2JNBWYmJsIgApt4whJvucRdbvHf6Pxk9MZmcrCJ2bTqKTq9h2pxh3P7QOK8V4wrzyrn96rfq1RjZsOIAX3+8kdwzxURGSwsaU28Ywqy5Iy/qaJOLCYstldN5Uy90NwDoEXvIQzejLkfOFnDbfxZhsTuICwliaPc4IgL9EBAoqDCyJyOHrKJSdGoVXzwwh+TYjuO4zsrtg8tVQtfYzEY1Rqqr0mg0/egUucqn9ovLXqG84r9o1CmNRnuoVPEEB3rT93RhMq/BaPoas3ktIg7UKun9Oyr8S1Sq+BpLs2U9eYW3YtBfS2TYJ17agrKKf1FS9leCA58lOPDxurvq9Xm0OGJk7s4/AXCkPNPr/hVX/rPZbWsUasZGSCE81T/bksSAAQAcMx7EJTqxOM3sKPqVHUW/EqWLY1joOAaHjMFf1TKx1/N5e+0WPt62mxUP3Un38PZVML7ji29JP1fAnmcebtxYRuYy56N/rub7Bdtr/h4/pS/P/nlWq9nLyFwSiBZcpgWAgGj5EVyFKILeqtopO0VkZC4XXvvPXGxWB3PGvs7/vSmt/A67UlowVatrFzYNBi1hkYE898YcQsMDOLzvNO+8vJTuvaXV4KGja6O4fly4nXuemMzch8eTnnqGf722jOjYECZNH9ikvu3ddoJ//vknfv/C9fRKiSU7U9Ide/flpTgcTm6+d2yLxi5z6ZEYE8Hn993In5as4di5QrL3ekYDJkSG8eqsiR3KKdIeqJRShLdWM4iwkDeb2YoCg34yBv1kHM6zlJS+RKVZ0ncqLHmG6IiG0xRbgxY7Rr4b+UZr9KNDcG/3/wPA6ChjX+lW9hZvJtss6Q7kWbJZlvslv5xdSFLgYIaFjiMxYAAKQfYoy8hcLsy5YxRjxvehIK+M1/6v8ZKpTbWXkbkkEG24Kj8FsRxB2RVl8L8QtKMvdK9kZC45skpK6RLSOunkbYFOr6mJvFBrpFcOvcFTYDEk3J97Hq9NA+7UJZSlX23nRLqU8lPXMTLwigSmzZFSmzp3i+Dgb5ksW7yzyY6Rrz5cz/U3D2fcNVKFudgukm7HNbOH8vO3u2XHiIxX+nWO5ofH7uBwdh4Hss9RZJR0X8L8DKTERdG3cwOpHZcwOq0kBmyxbkEU7fWmvviKShlDeNh/MOVIqfFW284W99Gn87a0AT+VvnGjJpJvLcCgNOCv8iylWReTw0SBtYhwbRh+KkODtk3BXxXEmPBrGBN+DfnWHPYWb2Zf6RaKbQU4RSeHynZxqGwXgeoQBodIYX7DQscRofVeB1pGRubSIDjUj+BQPzrHexd6aqm9zKWDMnThhe7ChUMRiCpye+N2MjIyLWLSfz5naJc4ZveX9DsmJ/ZCr27xo327YzbZWPLlVnZuPEpebikul4vKCivDrvTU++nczb3Udvde0Wxbm97kc2YczyNtfxaLP93kdb/D4USlat8qSDIXD8lxUSTHXV5RIQ2hUSdi0E/BZF5JcdmLhAa9jCDUFhMQRUnbxmxZi047EkVVei2AyfwLWs1glEr3+bTZUhFFyfGkUrVP6eMO+en5Y85KNhVs5699n6ezoX7V8VJ7Oc8d/DPXxEzkjq5z2qQvkdpYpsbczJSYm8isPMqekk0cKN2B2VlJub2E9flSCcL1+T/SzS+RYaHj6B88Ao0s2iojIyMjIyMjI9NGiMCurGx2ZWUD8Orq9Vzbpzez+6fQv9PFs3L99gvfk3WqgMf/NJ2efTqh0ap55KYPvNrWSiNW/w1e5EUaRHSJWMw27nxkApOmD/JqIztFZGSaRnjIO+Q5z1JhnI/J/AsadTIKIQCH8xx2h1R+3uUqJy56l5tjpLT8H9js6WjUvVEp4xAUfjgcOVhte6lOvw1xK+/bdsh5IDIyMjIyMjIyMjIyMjIyMpctLY4YERH5NW8Xy3K3kGsuACBWH8G1MaOZFD0Ml8fh6gAAIABJREFUoRlCa0crTuCvMhBn6NSgXSd9NDG6KA6WNT2ErqkICHTzS6SbXyKzYu8mrfw39pduJb1cqjZgc1nJqDxCRuURluZ8Tv/gEQwLHU+8X+Nl/6pRygrYMpchY6N7cXj6yxe6GzIyMjIyMhcVV3aPZ2tmFk6XVLbeaLWxeN9BFu87SI/wMGb3T2Z6ShJhfq2Xbt5UFEoBQRBwOl312uzecpx7nri6pnKM3ebgXHaJV9usUwVuf586epZOVfogviIoBLr3iibzZD7hUYGNHyAjU4e8MiNfbdvH9hNZnCurACA6KIDhCZ25ZcQAYkMuz2tKoQgmOuInKiq/oNK0FKt1DyI2lIpItJqhABj0Uz1K7AYF/A6j6Rts9nTsjhMgiiiUoRj0VxPofz8AOu2IdhlDix0jX51eyTdnfuWqiMGMjxyMCJw0ZvPvE9+QZynijvhrmtxmia2UXgEJPjlVonSRHDeebEbPm49SUNE3aBh9g4Zhc1kB2FTwM1sLV1LhKMPqsrCreD27itfTSR/PxKhZ9Asa3mi7RquN535axbpjp7DaHaR0iuKpCaMZGOfpIFp37BRLD6Rx+Gw+eRVG9Go1KTGRPHLlFQzpEuvRLsDf121hdfpxKqw2ekeG8+T4UeguwlxUmcsHq0XKSfxuwXY2rD5EQV4ZgiAQHhnAgCHduGneaMIjA8k9U8xds/7Fv7+4n/feWM6ZKnX5G24bwbTZQ3n16cVknsxn3OQUHn32WgSF9NmyY/Mxfv05lePpuRQWSF9uOr2anomduP3esaQMbJ+cRhmZyxWbxc59o17m6X/PI2VEzwvdHRmZi4pPbp5JUaWJ5WlSmPqPB9M5dC4PgBOFRbyxdhNvr9/CuJ7dmd0/mSsTuqFsat5JC1GplHTqHMra5fsB6N4rCgQBvUFDaHgAADFxIfy27QSjJyZjrrTyxftrcTicXttL3XWKZYt2MvCKBNL2Z7Fx1SEeff46r7bVbXhzytzx0HhefeJruiZsYNSEPoguKUUn80QeTqeLCdMGtHjsMpceG9JP8cziFVRa3UtQF1eaScvN5+sdqbw2ezJT+vm+MN4edOmU5rOtWtWD+LizzTqPIGgI9L+XQP97fT7GzzADP8OMJp1HrxvXaB+DAh4lKODRJrVb961YpBl19H7O3crveszh6mj3F/9+QT35NOPHZjlGbC47BqVvoq4GlR6L09rkc7SUjMoj7CnZxMGyXQCYHBU1+1RVSrwO0U6uOZMvMv9Br4B+3NrlUfxV9XsR//DDL8QGBXLfyCGUmiws/u0gd375PV/Pu4nkmEg328937KXYZGZi7wQ6BQVwttzIt/sO8sCipSx/cC4xgdKXjUsUeXDRUgB2Z+UwsXcCgzrHkl1axiPfLCPE0PriuTIyrcVbL0vX7rYNR5h8/UC6dI/AZLRy6vg5Nv56mDsfHO9m/7c/LWHMhGQ0WumjbcHHG/lt5yl6JMYQFRPEz0v2csWY3gwbLb2Afb9gG6UlJkZelUhktFSGuyCvnBVLf+PFJxby0eKHiZBXk2Rkmoyx1IRKo0RnaFhvq1ovQKWRnfQyMs0hzM/AnUOliix3Dh3IqaJilh5MZ9nhI+SUleNwuVhz9ARrjp4gwt+PmX37MLt/MvGhIe3Wxyf/PIsP/iqV3XzoxvcJCDIw79GJTLpe6vcf/jyL9/78E/Ou+QfBoX7MvnMUoREBXtt66i83sHHlQT55ZxVanZob5412q0jzwRvLWblkLwA2qwOAZ+75DJVKSdKAzrz16T0AXHFVIi+/dysLP9rIok82oqzSFOkcH86cu8e0zUTIXNQczyviiYXLUSkUPDh+OGMTuxMd5I+IFEWy8cgpvty6j2e/WUGX8GD6dIpstM0Lwct/X86sawbSL6l+Hc/L9TwtfhIxO630Cermsb1PUDesTnuz2gxUB5BryfPJNt9S0Gj1mtbC6ChnT8lGdhatpcDq6aUK10ZzRegEhoaOA2BX8Xq2FK6gzF7MsYoDfHDiZX7f8zV09Th9+sVG87fpU2r+ntKnF7M/Xch7G7fx4c3unrQPb56BQeNeCqlvpyieXPILW0+eZvbAFADWHzvF7qwcAG4YkMxfr6sthzaxdwJ3f7WEAK0sFCvTMdm3SyqXPfiKBB774zS3faJLrIn8qGbAkG7MfeAqMk70AeDBW/6DwU/LI09PxWyysX7VIY6l59Y4Rl5951avpQN79enE689/z94dJ5nSxBKAMjIy8MEfFzPmukGMmNq/QTutXsP8va+1U69kZC59uoeF8uRVo3jiqlHsPZPD0oPprDpynDKLhQJjJR9t381H23czuHNsTTWba5J6oVe3rLxmQyQP6ML73zxc7/5eybH8e9FDjbbzyY+PATBqQp96bR5+bhoPPzet3v11GTamN//P3lmHx1FuDfw3s5ZNsnFrY3V3BQoVaPGiLe520Yte5MPhwsWKwy16cSl2Ly1WhVJoodS9qbdx2WzWZXa+Pya2zcY32U06v+fps92ZV85s9uzMe94jE44b2KK2KipvLP0Dye/nvWtnMzInsBJpelwsI7IzmDqoDxfP/Yy3f17N8xedFiZJVdpKuw0jE5OHsqlyF1nGQKvYOvMOJiYPbdOYA039WFm+mm1VeQyOa9y1drdtH7tt+xib2PSDV3uQkdll3cyqiiVstqxGkn2150RBw9C4sQAcnTyD/qbhAeE/09LO4NiUk1hQ+DG/lf1EiTufn0u/5eSM84PONXPYoID3w3umM7RHGqv2HkTy+wNykBxuFKlpD5Bvqao99uvu/bX/v2DsiID2k/rkkmaKxelpmwErUpBlN16pAJ/vEF7pED6pFMlfjiSVIfkr8Ptt+GUbftmO32+v7uNFxgdIyLIPQdAioEMQ9AiCQXlFhyAYEEUTGlGJX9VqUtCIKWg0yWirX/Xa3mg1PWiDw5VKMwwaplh/163ew9efrOKkM0YTE6sY8g43igDk9FHK+GX0TKg91n+QcvMyRusxRuux21y154IZRQAGDlHmLSmqDMFVHNn4/VV4pXx8UiE+qRCvrwCfVIJftiD5Lfj9FiS/8pslyw5k2YMs+5BRXkFAEHT1dFKPRoxHFJW/sUZMQCPGo9WkodVkotNmVr9mIwqdYzRXCUT2y6xfvp3jZgav9qASPlqqjzUlElujjzW6CKj6GAEIwLjsTMZlZ/LwSdNYtmsv323dwc+79uL0ellzMJ81B5WNs8cXLuPUwQOYNXIYY4KEb6u0DRkfXt8hfL6DeKWDeH0H8EnFSP4KACS/GUky45et1brmrdU15bnUUKtvohiHRlS8fDRiEhoxEa0mHZ02F502W3nV9KCr1dUQ6DrVf/7cc5DRuT0bGEXqMzw7g7G9sli991C753v9/V8oLLFQWGzBYnVx+7XHc8y4vrz/xSpWb9gHwKRxfbnwrPG1fRo795/Pf+ePtXtJTTFhrnS0aP7Gxrr7n18DMHZEDpu25VNutjPn4VlEG/WNzvPtwo0ALFmxHcnvZ/TQbK6+cFLteMHG+nbhRpas2A7QoE9brqcltNswMi5pMHN3fc0a83ZyojPwyRIHHUWsr9zJWZlT+ezAQmQCS2tdmHNSk2OemDGVleWrmbPzNS7OmQXA0cnjidIoCyK338PqirV8uP8LZGRmpE9p72U0oMprZrX5Z/4sX0a5J9B7JUGXzMTk45mYdAJxuqZdEXWigbMzr6LMXcQO6wY2Wf5o1DCSYWroNpiVEM+WwhLMDicpsXUPFfsrKvn4rw2sPZhPUZUNm9uDx6cYbepXMiusqgoY63Ay403sKq1o8hoiAVl24fJuwe3ZgseXh9u7E483DwCfVAyHfcdaP74XGS/IbVMuUTCi0/ZGr+uHXtsXva4vUTrFEKXX9UU1mrSNOx9SPKVefmoBb7zwE++9voSjJg/ktHPGMXJcrwbto6vd9jXaekbE2DqPKFEUauOIAfIPVjD/i9Vs2XCAshJFVxx2d637rd/fvu/VkYJfduD2bMLl3QKAx5un/PPtwieVtHt8WZaQ5TqDlk9qWeyrVtMTg24gBt1A9LqBROlHYtDVxP12rYfHjua/by3l27d/pjS/gvTsZGbdNIOTLzm29vy1kx7hvFtO4q+lW/mj+gHHGGPgtCsmc/FdpyFU5y2464w57Nl8EKfdzWNXzK3tf8FtpwBw+X1n1B6bPfBO7BYnsizzyEc3MnHG8KByAU3Kdv3kxzj3xhlsWLGD33/YgE6nPGiPPX4oNz11ATFxR1bIaH19rNFFIIL1UdXFjkan0XDiwH6cOLAfTq+X9/5cy4d/rafMrjzzODxevtywhS83bGFweio3TprISYPUnD+tQZa9uLwbcbnX4PZuxeXdise7E1n2NN+5kfGU59LqA1LznvSiYESvG0yUfigG3VCi9KOI0tdsUkeoAULoOE+lUFPldJMWF9tsu9S4GNbuz2/XXF6fxO+rd/PRq1dhtbm49aF5HDOuL5u257NpWz6vPH4BAP94/CtGDsmqTcAc7FxsjIHf/9rDG89cDDJc+vf/NDt/Y/MMGVBnFNLrtPzznjNr3x/Irwg6T35RJYuWK4VSXn78fAQBbnt4Htt2FTG4X0bQsWr6vPy4smau3yfGqG/19bSUdhtG5h1YTJI+jv32Qvbb626OKfoEVpSuD9qnOcPIIFN/zs2ayVeH5vPmng8AeGvPh8TrTIBAlc+KX1a+AKf1mMGIhLZ5phxOTYWZPyqWsLVqLX65LvGTgMBA00iOTpnBYNMYRKF1N/KRCUexw7qBcnfjDyWHG5BAyRGiCFC3sF6fX8gVH35JXFQUl04YxcC0VOKNUZTbHdzw+f8Cx6w3pNjJCbfag08qwOFeicO1EpdnHR5vXrWHR2Til524vVtxexsmN9KIiRgN4zDqx2M0jCdKPxJBiAqDlF2PpBTlBvTIcxdwcF8ZC+evZ/H3G/hl0RYmTR3EA0+fh1jfcyTIV1wM4lkCsG3TIe658QNMpijOPH8ivfsrHlemOCOVZjsP3/FpyK+nu+D1HcLhXoHTvRqXZz1u704geKK8cOKTCvBJBdhdy2qPiaKSM8aoH02UfhzRUUdj1I9H6EIPZ6Fm/ru/8NEzC7jxXxcwYFQuO9bu5bX7PsfnlTj9yrqNh7kPzOOah8/l0rsVN/Wtq/fw6t2fkJ6dzIwLlIzx//zsZjxuH+cPuot737iaCdXGDp2+4UP5Fzvm4HK4Obv3bU3KBTQr2+v3fc4515/Aiz/cTWm+Us3imRv/w6cv/MA1D58Tgk8pcunq+mjUK+GKqj52LGsO5vPNpm0s3JFHpdMVcE6vUfTTI0lsKy7llq8XMKl3LnPOPIUkNRddEGRcno3YXYtxuFYB4PSsCTAYhgO/7MTlWYvLs7b2WO09zzCBaMPRxERNxaAbHC4RGyAKXef7lWKK5mCFpdl2+8vMpJra5yGn02oYPTyHB55W1nWzT1c8MPcdLGdQv/TaZeHAvuns3l9XqSnYuZSkWPrkpijrQAF6ZzdfxamxeeobRg7P6ZFfVBl0nn0Hy8kvUu7Ltz8yr7a90+lpdKyaPvXb1/SptDhafT0tpd2GkbfG3x8KORowK2smfWJymF+wEIA82x4qvcqOriiI9I3tzek9ZnBU8riQzfnO3qcaHIvVxjMhaRpHJU8nSZ/a5rFjqpOuaoTGP/J8SxUD0lICjh2qtBCl1QYkSX1v1VqcXh+fXXkWg9LrZPpzf0O3rZ7xdV4ohyotJBgDF+QFFuvhXTodWVaS5zrcK7A5F2N3/YzXt7+ZXl0HyW/G5lyEzbko3KJENElxN5Ea3/jvSXavFK6+ZTqX33A87766mK8+XsmyHzdxwqkjGu3TFF9/sgq3y8uL715Nn2qjSA0b13af718o8MsO7K5lOFzLsbt+xevbF26R2oy/OmzH7voFu+sXyqtAFGKIjppETNRUYowz0Gk6NlFYpPHp898z6+YTOX7WBACy+qVTuL+MT57/PsD4MHryYE65tM5TI6tfOptX5TH/P7/UGkaiog2IGmXjQG/QYYxpOodVTdum5AKala3fyBwuvUepTJFT/eA27dzxbFvduVXrOoPupo921y8Aqj52ABUOJ99s2srn6zaxryKw/G1uYgLnj1YMl+eOUDYYv9y4hQ9Wr6PYauO3vfu56MN5fHnFhcQagoedHllI2F3LsTq+x+5aXO2tHPnU3vOci7E7F1PK4+i0vTAZTybWeDJGw3jC6dUsis17YEQKk/rn8uXqzSzcnMeJw4J7VP2wcQebDxVz4VHtT/Ngtji47pLjyMlMqj3WJzeVn1furN343r6riKPH9an12gx2zhRjYM/+strN9gMFwUth16exeepzeEh7z/T4oPP0yk4mPUVZBz//8GxEUcAn+QM2Lg8fq6bP8w/PBgjoczC/otXX01IiOg38mMSRjKnOH+L1e7F4rcjIxOlMGMSO/ZHuGzuEo5NnMDx+QpPGjJbilBR3xThdQqNtvtmwlan9+9T+PG0sKGJbUSlT+weWV/NVu0tlxAWG3ny9YUuDMSf1yeXTNYrb86drNvLE6TNqz/2x7yDFVltYkq/KshubcxFWx39rd4/8srPT5VCJXCTJX1tiT1+vYoVWKzJ5+lC++nhlbfhLm8avLuOXktaw6szC+evaPG53QPJbsDsVo7TV+T1218+1BszuiF+2Y3MuxOZcCOb7MerHYIo+A1P0TLSajHCL12FYym0AmEurGDAqN+DcwNG9+Pi57ygvspBcXbEpZ0DDz6LP0Cx+/z64d2h7ZQsmV2OyDQzSLjY+GntV17+v1Oij1fk9gKqPKk0iAyv3HmDe+k0s2rkbr1TnPaQRRU7o34cLx4zgmN65DZbD1x41jkvGjuKZpcv5eM0G9pRX8Naqv7h9yjGdeg2RhNu7jSr7F1Q5vg5JKFok4PXto8I6lwrrXHTaHOJjzic+5ny0ms7PLyMKwasPRSLXTZvIT5vyuOOTBcwY2p/jBvYmI14x7BRZbCzfsZfFW/JIio3mumkT2jWXw+lBlmWem7sIURRwubw8cNupDB3Qg1FDs7nlwc9AholjejNsYN3frbFz40flcsO9n9AjLZ7MjIapFQ6nuXmCkZuVHHSezIwEzjhJWc/f9vA8JaxdhqfvP5soQ3DvwJo+tz2seIzU79PYPKEgog0j9dGJOlIMSc03bAfHpSilhY9OmU6aIbQ7FOmGTE7OOJ94XfBrEAWBPeUVXP7hlxzbJxeLy8W8tZswaLX8/bAb0pR+vVm0fRe3frmAs0YMweH1smTHbuxuT4P69CcM7MvYbOVavly3GbPDybicTIqqbPxv41b6pSZTXGUL6bU2hdOzBovtI6yO7/DLnTevStfDXG7jmtmvATD+mP7k9E4hLj6a8jIrS77fiMGgZdLxbXcHHT+pP7/9vJ0n7vuC6aeOrHXpW/nLdpwOT4MQHLfbR8GBcuw2N+VliqdVaXEVf61UdqRjYg2Y4o1k5SQ3274mgWz99uFHwu76GYv9c2zOn5Dlrp2Uue3IOD1rcHrWUFL5CNFRk0iIuQSAWOMp3crF3+2qF/t+WCRnzS5RlLFuE8LnaxieIctyh2w21soWJM1PMNmimvFM6Xqo+qgQXB+7my62l1Kbklj+q41b+GL9Zg5WBrr794gzMXvUMM4bNYy02KZ36I06LQ+fdDwHzJX8umc/C3fkHYGGEQmr80fM1rdwuv8MtzAditd3gDLLs5RZ5hATNZUk0/VERx3bfMcQoSSXVX6/I93gm5kYxxtXns3tnyxg4eY8Fm7Oa9CmV0oiL1x8eotykTTFgkWbGDcil7NPGQXAmx/9yqbtBWT1SOTScydy6bkTg/Zr7Nx1Fx8HF7dOhsbGeuaBxsNTG5vnlGlDA15bMt4p04YGbd/UPO2lyxhGOoMzMy/vsLGzo/uSHd230fP905J5/5JZPLP4V976/S/cPh/De6Zz1wnHMrRHYMWf2aOHYXG5+HzNJh78bjGJ0UZOGtSP24+fxEXvBcZiiYLAGxcqyWzmLFnBwu27+HXXPgZnpPLK7Jms2neQD/7o2N1xWfZQ5fgCs/U/QXNwqKgEwxRnZOqJStnpjWv2sWr5Dvx+P0kpJoaPyeX8yya1y6hwylljsFldfPf1X7z45HziE6IBOPb4wVx54wnccc27Ae13bD7EP65/P+DYpnX72bSuLuwmMSmGz366q03tw4VPKqbS9h4W+2ddxjW485BxuFbgcK0AQCMmEx9zPgmmK7uFe39qTyV5eEKKiR3r9jFmap2hcce6faT2TCQmvi6M8+DOogZj7N58iMzegfcoURQRBKHWK6utstXIBTQrW3dB1cemqNPHGl0Euo0+toVfdu/l83WbWLZrL0BtAkZQnv+O7Z3LhWNHMLVfnwYbZ81x8uAB/LpnPwfNzedU6A7UJEmttH+E2foGXt/BMEvU2fixu5Zidy3FoB9GkkkprxwXPZOOTtyqqa4y1xV+80bm9OD7O6/kx407+HPPIUqqN5d7JJg4ul8uJw7rj7aJENGWcvS4Pjw3dxF/rNuLJPmJMxm5pBFjiEroEGS5fnrOBvs+akkGlTbj91dRafsAs+0tfFJp8x1UjmiayzGiElrc3i1UWN/A6vjfEbwb3TYEtJhiziLJdBMG3cBwi9Nu/vfWMj54+ltueupCJcHpun28du9nXP/4bE68SNkpvnbSI5QVVHLVg2czerJSWr4m+erNz1zEiRceHTDmNUc/THb/DCXxqSDU5hpJSg90eXXaXJzT93Yeeu96jj4lMCa7Ri6gSdmun/wYx84cwyX/OD2g/0fPLmDF/LXMXf5QiD6pjkPVx7bT3fSxNQx48oUGx5Jjopk1YigXjBlBZnzDUNGWsiRvNzd88S0xej3r7rqpPWJGNLLsxWL/jPKqF4GWV1k6UtDr+pMafx+xxpM7bI69RVMB8Hh3dtgcLaFf5mY0YsdGJ6hEBMGsxDKoNdJUVFRUVFRUVFRUVFRUVFSOYJoNpTntidDVBg4X391/ZbhFOGKoKVVmtr1LRdUrSP4jwwVTRaWr4PSsoczyDA7Xr+EWpcsi46PK/iVV9q+INU4nJf4eDLoh4RarzZx57TS0Og0fPbuA0vwK0rKSuPL+s2o9Mmo467rj2bwqj3ce+xoAg1HP7JtPZMYFRzUY846XLuO1+z7jxmlPYEqK4Yr7lJDO6ecrbd//17d8PXcxHpfiHfHYFXPR6jTkDOjBa0vvD5ALaFa2roqqj+2nu+ljW5iQkwXAhWNGcOLAfug07Q99sLqUfA+pse0rOxrJ2JyLKKl8uEtXdupoPN488suuwmgYR2rCwxj1Y0M+R00ojYpKuGk2lGbEHQ3d9LoaG5+/vdPmKvcUI8m+kCdvjXxkLPZ5lFmUksddIU5QJbKI5FCaP5bv4OO5y4gxRXHRdVMZPrYXABv/2suIcb3DK1wLcXu3UGZ5Ri0b3SEIxEWfTUr83ei0OeEWpkO4dtIjnDB7Ihfcdkq4Reny1OgioOpjh9D99bGGJxb9zIVjRtAnOfTu/5sKi/l1zz4yTLGcMyJ4AsSuite3j5LKh1X9azUC8TEXkZrwABoxdJVA8suUDWyb86eQjdkWWhpKU2yx8fHv61i56wBFFiW5fka8iYl9s7nw6FFkJrY9hE2lU2g0lEZNvhpiXsl7EJvPwnMjPw+3KJ2G27uVYvO9ON1/hVsUFZUOYfG36/jb3acydFTgQ/b7ry5hznvXhEmq5vFJxZRWPg5AleMb1LRRHYVMleNrrM75JMReRUr8nYhC+zLSRyKy+vVpFzX6qOpiR3Nk6CPA/TOmdtjYw3ukM7xHeoeNHx78VFjfpMzydMRXQIlMZCz2j7G5fiIt4RHiohuvTtIaNGJiSMbpDH7etoe7P/8Bu9sTcLzC7mRrQQmfrtrAE7NO4uQRA8IkoUp7UA0jIcYlOcItQqchy17Kq+ZQXvUa0PbqAyoqncVnb//CulW78csyPbOSuP3RswH49M2fWbtqd227iVMGMuvyYyk8WMH7ry1h89r9VJTZiImN4u5/zaKs2MLn7ywnb2sBD938UW2/R1++GEHsgNqlrUSWvZhtb1FueQG/bA+3OEcMsuzFbH0Dq+O/pCU8iin6jHCLpBIBqPoYHlR9VKmP17efworbcLr/CLcoXR5JKqOw/GZszoVkJD6DKLbPQ6KrJDzNKy7n9k8WoBVFrj9+IlMG9SEjPhYZxYvkl+17+PC3ddwz7wdyUhIY0jOt2TFVIotuaRhJi1d2BoblpDMsO6PT5pVkCV+9bPIO6/MhGTfadEdIxgklbu82CstvUcvvqnQpFs9fz31Pn0ffQT2Q/cqO7Zb1B9iy/gDPvHNVbbsHb/qQYWN6MWh4Fvc+NZtHb/uEC6+dwoChSohcrCmKu/55LlvWvcBjr14SlmtpDKd7NUUVd+Dx7W6+sUqH4JOKKSi/nhj7JwCkJz7T7V36VYKj6mP4qa+P6YlKCJOqj0cWVY7/UlzxD9UwGWKsjm9xudfQI/lVjIa2l5LVaLqGYeSNpX8g+f28d+1sRub0CDiXHhfLiOwMpg7qw8VzP+Ptn1fz/EWnhUnS7oEkFeFyrwDA59uN328BfMTGXoNO2zEeOc0aRh45b0arB9VoBGKjDCTGGEmMNfLvn1bx47odQdsKAuSkJJKTkkBOSgLxMVFE6XQY9Vp0Gg2SrNRktzrd2JweSqps7C4qZ3dxOS6Pr8F41594FDeefHSD453B4d4izm5qGLHYP6PYfJ/qhqjS5XjohYv48v0VFB0yM+uKSUw4biAHdpfQf2gmglDn6dF/SE/27ixi0PCsMErbOmTZTanlKczWtwB/uMVRAeyu5QDsK5pOWuIjxMdcFGaJ2s5bvz0SbhG6FKo+Rh5213L2FU0H6PL62BTFVhsr9x9kX7kZi8uF5Je5bPwo+qUkh1u0TkeWvZRaHsNsfSfconRbvFI+B0r61hOJAAAgAElEQVRmkZbwAImmv7VpDI3YNb6bf+45yOjcng2MIvUZnp3B2F5ZrN57qBMl63p8+u+lLJ2/nre+b7jGlaQSKi0P4XAuIFhEgjHqlADDiMu1FJv9QwRBR1LiawiCrrXi1Ma2NmsYOeeoYa0dvBbJ7+eeD39g4YaGdanH9Mnk3KOGMWlQL5Jio1s9tk/y82feQb5bu43v1m7HX737O3fhKqqcSmWUe86ahtCJXu0uf6BhJDrugQZtBMGA1/0LHtdiALS6EWj14xE1KYAG2V+B17MWn+dPDNHnY4y9oTNEbxGy7KHYfB8W+6fhFkVFpU30zE7ijkfPxmpxct3ZL/Pp0nvo3T+dFYu3UD8P9c7N+Uw4bmCTY4mCgMftrfU8CWcIjcuznsLyW9Rd6QjFL9soqrgLm/Mn0hOfQ6tJDbdIKh2Iqo+Ri1+2AXQ7fSy1K54QTyz6hZ+27UQ6LCHQ9IF9Awwjy3fv47N1G2ur1zx3xskhqWQTKUhSGQD55Vep+e86BYmSykdxebcAkJH4LIJgaHHvrhJKU+V0kxbXfL6i1LgY1u7P7wSJuh8+325Kys5Bkkpa3EenG4TT9SMA0cazMRrbniS+Q0NpHv9ySQOjSEJMFP+6+BQmDerVrrG1GpFjBuVyzKBcrjp+PHe9/x27i8sB+OTX9QDoNBruPGNyQL/ndtzZrnmbwicHerAYY69v0Mbr/gW75SFiE+YAYIg+P+hYbufX2My3YTCejUbbL/TCthLJbya/7Aqc7tXhFkVFpU3Ifpm7r3kXnU6DX5aZeYHi9jloRDYjxvXm7qvfVdrJMuOPHcDgkdlNjieIApNPGsbfL54LQHrPRB6Yc0HHXkQQzNZ3KLU8hlwvjE8lMrE5F+HyTKdH8lyiDeHxbFTpWFR97Dp0F33cW27mko++AOoMJM3RPzWZxTvrDHenDxnIjIHhf9YMBR7fbg6VXgyA13cgzNIcWVTZvwTA491FVsoHaDQpLeqnbWG7cJNiiuZghaXZdvvLzKSaum+Z645Clj2Ull9SaxTR6QYTZTgeAK22J+bK4JUrNZqe6HQD8Xp34HQviUzDyOKNeXy9anPt+/joKADev+V8eqeF1jLYNyOZ/9w8m0te/owDpZW1x9//eQ3j+2UzeUhdOc0iV3hdm5zWl9HqRjRqEKnBYDwHl+1NnNYX0BmO7STpguP17eNQ6cV4fHvDKoeKSnsQRIHn37826Lnzr57M+VdPDnoO4OEXg7tc33jv6SGRrS34/VaKzHdidSwImwwqrccnlXKw5DxSE+4jyXRjuMVRCRGqPnZNuro+eiSJa+f9N8AgMiAthSl9etEjzsRjC5cF7dcjzkT/1GTySpUNxV927+sWhhGnezX5ZZcj+Subb6zSYbg86zlQciZZqZ+j0zYfktxVQmkm9c/ly9WbWbg5jxOH9Q/a5oeNO9h8qJgLjxrZydJ1LYQgIR12x0f4fPsASIh/FFPsdQHnGzOMAOh1o/F6d+D1bGyXXB1iGPH7ZZ77dnnAsTtmKouOUBtFakiIMfJ/Zx/P9W9+HXD8mf/9zLGDeyEe9gfQiXqEoGWM246MjNfvabKNz7sJfdSJLRpP1PbB6wpvjXWPN4+Dpefhk4rDKoeKikodHt8e8ksvw+PbE25RVNqERGnlP3G619Aj+RVEofXhpCqRQY0OqvrYlem6+jhv3SYOmOuMAPdNn8KVE8bUvm/MMAIwokdGrWFkS1HXf8azu34hv+xKZNkVblFUAI9vLwdKziA79TP0uqYTZWq6SDjbddMm8tOmPO74ZAEzhvbnuIG9yagu+FFksbF8x14Wb8kjKTaa66ZNCMmc+fvL+Pi1JWxavRdLhZ3kNBMnz57A+ddNrW1jt7qYNeFRAD5Ydi8fvbKIFQs3I8tw1mWTuOzvdflC//vBb3z78UpKCypJz1TKJM+6ejInzx5f2+b6mS9y7EnDuOTm6bXHPnp1MSt+2szc+bcFtDv3quPYsGo3vy/Zik6nYexxA7jpwTOJMSkOEbIs8/FrS/juM6UalNPuZsLUQWTmNvQScji/A8AYdWIDo0hzaLW5APik9nmJdYhh5NdteymoqKp9n2yK5swJQzpiqgCOGZRLTmpCgNfIgdJKft22lylD+gS0vWvgcyTrQ1ufvdxTzL+2/b3pRoIGqYWeF37pAOEqHOT2bgPgYOn5tbGaKioq4cXhXglAQdnV6o5YN8Dm/IEDJWeRlfIhWk1o70cqHY/DvZKCsqsBVH3sBnRFffxpRx4Ax/dXnnHrG0WaIzsxvvb/hyqrmmgZ+dhdy8gvu0otChBh+KQiDpScTXbalxh0gxttJwrG2le/7Ows8VpNZmIcb1x5Nrd/soCFm/NYuDmvQZteKYm8cPHpLcpF0hKiYwykpMVxz3MXkJRqYsuafbz44Nf0HdSDcZMb5sJ78rZPmDZzFLOunoKlwoaoEWvPzf9kJR+9upgbHziDAcOz2LHxIACvPf4tPp/E6Rce1Wr5Xn/8W8654lhe/PxGSgsreebueXw6dynX/ONUABb/dy3z3vqFmx86E4DBo3NZ+1se7z7/I2k9EgLG8nq3A2A0ntxqOUTBBIDf377KUx2y6l62JTDh2JQhfRp4bHQUxw7qxSel6wPl2by7gWEkRtO+mtvBMIjGZtvo9BPwuJbgtCl5CYyx1wHiYa1kXLa38XnWozNMC7mczeHx7eVgqRLqoxpFVFQiA4v9c4rNdwOo+Qu6EW7PZvYXn0pW6kdNPjiqRBY1+qjqYveiq+njzmqPj+kDWh8GYzLUJce0eZr2do5k7K6l1UaRrnsN3RnJb+Zg6fnkpH6NXtf091SjScUf4XlhRub04Ps7r+THjTv4c88hSqqUhM49Ekwc3S+XE4f1R6s5fF3XdhJTTFx1V13OjJ45yfz3g9/YtbUgqGFk1FF9OeNiJWdSdp9AT5xPX1/KrKsnc/wZowHI6q2cLzxYwSevL22TYaTf0EwurfZIyembxrTTR7JtXd3fcMGnq5hy6ghOPHdc7bHsPqms/S2PggPlAWPJshUAsQ2hVXJ19ZrWJP0NRocYRrYeDHTJ65WW2BHTBCUrOb7BsS0HAuXRCFqiNM0bMVqLUdO8+6XRdDde9+84qv4JgMv+ATrD0YhiGggCfqkEn2cVkm8fghBFdNw/Qi5nU/ikYg6VXqgaRFRUIogK6+uUVv4z3GKodBA+qZADxWeSmfIu0VHhzSml0jyqPnZvupI+Wl2Kh0RSdOufaX3+ujLSBm3XrEij5BS5RjWKRDiSVMbB0tnkpH2DTtur0XYaMQUvkW0YAYjSaTlr7FDOGju0w+dyOjx8896vrFq2nZICM35Jxm5zMWHqoKDtBzVSOMBSYcdcbmPA8IY5XwaOyObj15ZQXlJFclrrHAcGHjZebJwRu7UunC1/XxnTTh/VoF9uv7QGhhFRTESSSvD7K1olA1Cbm0TTTm+/0Jm0VFRUVFRUVFRUVFRUVFRUVLoYHeIxkl8RGKuYFNt5iaxqqt/U53B5YrSmDplbI2jRCjp8TbjWanVDiUueh82ieIJI3u24HQ2toxrtAGITnkGrG9EhsgbDLzs5VHqJWt5MRSWCKLM8Q3nVi+EWQ6WD8cs2DpVdSmbK2wDERJ0QZolUgqHq45FBfX2MZF1MNBoptdsxO1ufl6F+0ta02K5XWtTt3UF+2WVqstUugk8q5mDpheSmL2i0Ck2kl+0ts9pJiDaGNFSmOebcO48Du0u49bFz6D80E32UjpvPeaXR9vooXdDjbnf12lRueE6WlYNRRn2j47ocwb2yoqIb79MUWn1DE4ROOxhJKsHlWkpM9AWtGM2H0/UTAAb9+GbaNiNXu3o3gt0d+OHZXJ3n4hZsLke92MnnRn7eofNHaaKx+Zquca3VjyYhdTEAPu9GfJ51+P1K6IooJqPVjUKrb+h21NEUVdyG27ul0+ftSAQhCp0mA60mE40mCUFQDGeiEIUgRCmxaLKELLvwy67qVzs+qQifVIhPKiPor4hKuxEEPTptDjptL/TaXGIj+OEzXJRUPoTZ+na4xVDpJGTZTX7ZVQD0SH4dk/G0MEukUh9VH48savQxknVxYFoKpXvtLN+9D4BzR7TMtV/y+1maV1dFaUxWZkeI12H4pEIOlV6E5G/6eVslsvD69pNfegXZaV8GzQWhESO7Os2UJ9/k31ecxeSBvZtsJ8vw5s9/MH+dkky0yuliXO8s7jzlODITWxeqsvrXnVx958kMHdsLAK/HR9Gh1oeapGbEk5Acy46NBxkzKbDU8I6Nh0jNiK+tJBMdawgIhwHYu7Oo1XOCkhNl747CBscP7GpYCSvaOBOX+xcczu+Idi3E2MIqrpWWp5CkAmWM6LPbJGcNHWIYMWi1OD11XhMFFZ2X7fpQecMfSZ2m82Inb+n/OJLsa3F7rW5Ep3qFNEZ51StYHfPDLUabEQQ9Bt0govQjMOhGEKUfjk6bg0ZsX34bWfbik4rweHcA4PJuwuXZhNu7Ga/vUChE77aIogmdNhe9tle18aMXADptLjptL3SanhDiktndiZLKR9VF2BFITTLPgrLr6Zn8GqboM8IskQqo+nikIsveWl0EIk4fTx7cnxV79/PTdqU6xtK8PbUVapri+Z9/o7DKWvt+5tCGSRwjFcVgdSU+qeFiSyXycXrWUFhxKz2T/83hz4DaLlC2d3tBKfnmKrbll+D0ehmWlc6544cTa6jznPhk5XpeXvh7beGRKJ2WnzbtZNPBIr657dKAts3RIyuJtb/lMenEYTjtbj58ZTE+r9RquQVB4IK/TeODlxeSnpmoVKXZpKxjvnl/Bdffd3pt2yFjcln0zVrGTxlIakYCq5ZuZdu6/aT1bP2a6tQLJvL6498ybJxiTBo8KofNf+1j/ardJKYERnBER59Hle3f+Hy7KSu/itiYS2s9R3S6w6vb+nB71mK1/hun60cADIZJRBmmtFrG+nSIYSQ1LoYDZXUueos35XHnGZMB6MjiNLIMSzbtCipPZxHqEsCdgdOzhnLLs+EWo1VoNRm17q2xxhOJiTqu1hsklAiCDp02G51WSWYUY6yr6e317cfmXIzdtRiHe+URmfxLq0mtNnT0Rl9j8NDmotf2RiMmhVu8Lkt51RzM1jfCLYZKWJEoLL8ZQTASa5wRbmGOaFR9PNJRdBGIOH08Z8RQ3vljDXvLzQDc9OW3XDBmBOeOGMqg9MBFpuT3sz6/kHf+WMPinUr1yKNylWebSb1zO1fwdlBUcRcuz8Zwi6HSDqyObynXDSQ57vaA413BMPLSwt8C3n+/YQefrdrIxzdcQFKMkgT5y9WbSI6N5uu/XwIoKSXmLv2D1xav5Is/N3HlcWNbPN8dT87ilUe+4coZz5KQFMO5V00mKbVtKSHOvPQYtFqRj15bQmlBJWk9lXK5V95xUkDVmItuOAFzmY2n7/wMr8fHUccP4aaHzuSLt5e3es6TzhlH8SEzbz/7AwBup4djpg/l+v+byedv/hzQVhB0pCZ/QHHpGfj95djs72Gzv1d9ts7Jodx8A7LsCKgKp9VkkZz4eqvlOxxBrgksqn5/2Pk2xRDc8d58Fm8MNFA8cdFJAMwcd7jFJ3TM/2sb93/yY4Pjxw/vy4tXRpaV319t6XbZ/4PX/Sv+ahcgUdMTnWESUTGXI2qCZxYOqRx+K/uKZ3SJvCKCoCPWeCqJsVdiNEwItzgB+GUbVfavqLR9gNu7LdzihAgNOm3PWkNHjadHnedHL0Sh8/IHHSmYrW9TUvlQuMUIMyKCoAVEkH3ItNwLr7shCAayUj6M+OoY3RVVH0HVxzoiUR/3VZi54AMlTLzCUZdrRCMISNWP+PFRUTi8XrxS3U5zZnwc865QdmNTY7pGjhGz9Q1KKh8NtxhhQEQQ9IBSSUiWfbX/77qIZKV+QkzU5NojVscCCsqvC5tE/TI3N7mpN/S+FwCYPWE40wb3QafR8Hvefj74bS2zxg/nobOUDdvxD7/KMf1zeemSmbV9/bLMjKffITs5nveund2xF9LF8UmHqDDfitv9e4vaRxmmkJT0KhqxxTlqGrV3dIjHyKRBvRoaRr5aCkCf9GSGZofeq2J7fglPVs9xOMcM7BXy+dqDx7UIm/kWAGTZFnDO7y/H592Ey/4+sQnPozfODDZEyCipfCTijSKiaCLJdB3xMZei1aSFW5ygiEIsCbGXkxB7OU73H1RYX8fmXBRusZpEEAzotDkAteEuNfk+dNre6DRZCELwJE4qHYPV8S0llQ+HW4wOQRTj0Gv7YdD1R6fNRqvJRFed+0cUlTLrGjEeUTBSf2dAQUaWvUh+C36/BUm24PMpxmWfVIBXKsTj243Hm4fXd5Cu/8BYR43beHbaPKL0o8MiQ6nZxl9bDnCg0IzV7kKqLvN53klj6J0ZPIled+BI1kdNtU62Rh9rdBFQ9bET6ZWUyFdXXgTAvQt+4o/9inu8VG/f0+IKzBcwqXcuz51xMskxXWdzw+VZS2nlE+EWI+SIQiwG/WAMuqHVeddy0Gl6ohET0YiJiGIMDXUQwI/fb0eSq/D7q5CkcrxSAT6pCK/vIB5fHh7vbiR/eZC+kYCfwvKb6JWxEK2mB0DEPuPXZ8aw/jxydp33+DH9c7F7vPy8fQ8PoRhGHB4vMYeFy4iCwJhePflj98FOlbcrotVkkZbyFW7PahyO/wLg8fyFJBXgl60IQjQaTQYG/QSijWdhMBwVurlDNlI9Th49kOf+tzwgCaujOhvuFa/M4x9nTeHco4ahEduf1dcvy/z3zy089c0yXJ6GuxhGvY5TRkdO7KTk24HN/DdAWXAaTbehN5yAqOkJyPilQjzuJbhsb2OtvIV4bS+0uuEdIovDvRKL/bMOGTsUCGiJj72YlPi7Gs1gHYkYDRPJNEzEUW3pLK18LOLcPgW05KZ/j0E3ONyiqFTj8qylsOJWukeyX4Eo/TCMhokY9eOI0o9Bp81qvlsT4wmCXnGzrXG1bSREV5ZduDybcHrW4PKsxeH6Dclvbsfc4ccv28kvu4KctO/a+Tm2jvJKOy98uIylf+7E72/4vZwytn+AYWTlhr18s2QjOq3IIzeeik7befm9Qk330UdFFwFVH0NEuPSxKTLjlYSOH148m7WHCliwdQfrDxVSaLVic3sw6rSkmWIZl5XJaUMGMj6nayVb9futFJTf1OW9lUQhlpioKURHHQNAtGESel1/2pZvTUQUTYiYQJNZs6xogE9Skly6PGtxedbjcP2O07MeaH2eilAj+cvJL7uCmOokm5FrxFEQBBiV06PB8eFZGXy1elOz/VNMMVicahWllmLQj293lZnW0iGGkRiDnqunj+fl735rcM7t8/HPL5fw7tLVXDBpFMcN6UXf9NYveg+VW1i+dS+f/baefSWN32SvmDYOk7Eu8/F+R16r52oLudH9gx53WF9CliXiU74EQKsfE3Be1GSg1Y9Gb5iOpexMnLbXMCXODbl8suyluOJuIvWhL0o/gh5Jr1TfMLom0Qblxpeb/gMW+6eUmB/CLzvCLJWCjI/C8lvITVdi/lTPkPDilfLJL7sSWXaHW5Q2IQgGYqKOxxR9KgAxhilowlR2TxCiMBrGYzTU3Ez9uDwbsLuWUuWYj8e7MyxytRefVEp+2WXkpP0PUeyYkvP12V9YwY3/nEd5pb3FffpkpbB8jeItOuOYQUwd1zV/v7uTPoZTFxVZVH3sbMZk9WRMVs9wixFSis334vXtD7cYbUIQ9JiMp2KKPpuYqCnVITGdh1ajeOnHGk8h1ngKxIPfX4XdvQKbYwE252L8h3mvdyYuj1LUoCuQEG2ksNLa4HixxYogCLh9PqTqTYTATBXVyEo+TJXIpUMMIwBXThvH8i17Wb+vIOj5gooqnp+/nOfnLyc1Lobe6UnkpCSQGheLUa/DqNciCAIur+Jp4vL4qLA52FdqZl+xmQJz85VuhmSlc/UJgZamV/IeaP/FtYDGygL73CvR6cc1MIgcjlY/Cp1hIj73qo4Qj0rbu3h8uztk7PYhkGi6jtT4/+tGi3WB+JiLMBqOorD8hoi5Abi9WymrUpLupsb/X5ilOXLxy07ySy/DJ5WGW5RWYzSMIyHmUmKjT0EUYsMtTiOIROlHE6UfTXLcnbirK0xV2b/AYv884neo6uP2bqeg/G9kpn6A0HG3b7xeiTue/abWKNI3O4VjRvYmLdnEnPeDh6wCpCeb6JOVzJ5D5axcv6/LGUb8spKfQdXHjqShPlbZvwBQ9VGlAVbHtwBUOb4JsyStR6vJINF0HfExF6ARE8ItTgCiGKcYa4ynIsserM7vsdg+rvZ0VlfujTG2VyZfrt7E+D5ZTB3UB0EQ+GvvIT76fR0+yc+dn3xfW463oLLhOvVghaU2QatKZNJhv+QaUeTlq8/gyte+YHdR0ze60io7pVV2/swLTdxVTqryA/TKNWeijzBXXr9ciU7T0A0rGKKYhlf+M+QySH4L5VUvhXzc9iIK0fRMnhtQ+aU7odf2ISdtAcXmeyImhKmiSsngHBs1o96OnkpnUmL+vy6VsFdAS1zMuSSaruuSoVgGnRJamZrwACnx92B1LqCi6jXc3q1hlqxl2F0/U1b5L1ITHuywOf67bCP5xUpluVsvmcqFp9Rl0G/KMAIwpG8P9hwqZ/ve4g6Tr6MoMSsGYlUfOw+DbiCpCcqGlaqPKvWR/GaKKztnMzOUaDUZpMTfRVz07C6xwScIeuKizyIu+iw83l1UWF+lyvFNQMUPFYUbTjiKX3fs49aP5iMKAqIo4JP8aESROReexr8W/MyybbsZ3DONzYeKWbxF8aA8fkhf1u8v4Le8fRw7oFdIZJFkP07JQ0cZsmK1R6YBp0NN3AkxRj645Xzu+/gHlm/d25FT1TKhfzbPXXZa7fyHMyX19AbHAAQEtKLyAxatiWVl+WJK3Yq3S7I+nR7GHEzaBPSiAUn2YfNVUeQ6SJGrzpiTZezD6T0vJs3QeOymKKYhSftadC2Sby+iGPpEtRVVryD5K5tv2EmIomJdzUr5CKNhXDOtuzaCoCMj6Xk0YiIV1n+HWxxqkuIVm++lV8YioP15f1RajsX+GRZ7cO+yyENDfMwFJMf9vbZ8dVdHEHTERZ9NXPTZ2JyLKK96LmI8upqiwvpvjIbxxBpP7pDxl/2phJweO6ZvgFGkJWSmKUk7C0otIZerI+laugiqPkYOHa2PRyollQ8jSWXhFqPFCIKB5LhbSDTdUJ20uOuh1/UjI+lFkuPuoszyNABVjq9RvUgUBvVI5cPrz+O1xStZf6AQSfIztFc6N00/mrG9MpnQJ4u1+wuY2Deb575fzq0fzQdAqxHxSX4EAS6b1HTEQDBkZFaUbmVV2Q42VO6l1G3B7uvYXCUrpj/ToeMHR6Zt+XZCR4f7/pmMBl695iwWb1QetJ77djkFFc2HwbSW1LhYbp95LKePbXrHZGbPS5sd65v8/1DqLiA7ui/nZl1DlrFPo23L3EoG9q/y3yHPuokd1g30ix3WaHudYTJux6d4nN8BoDeeFrSdx/ktPu8GomIub1be1iD5zVTa3gvpmO1BIyaTnaZ4Txh0Q9s8zsbfdzLimAG177ev2ctXry/i/ndCW/br8HlqWPXTRg7sKOS8v5/UonFSEx5EFOMpszwVUvnaitu7DYv9U+JjLg63KEcEbu92AIrNXSOEKSZqMqkJj2DQDQq3KB1GrHEGscbpWOxfUGZ5Cp9UFG6RmqSw4jZy03+sLZ8dSvYcUhYjU8b1a3Xf2OqcXg6Xp5mWkYPbu73L6CKo+hiJdKQ+tha7x0OpzYHL521VPoPB6akdJ1Qrsbt+ocr+ZbjFaBFGw0QAMpLmoNc2vl7oSui0WfRIfgWARNN1FJvvxeVZF2apIoOhmem8fvlZQc8lxUYzfahy37z39KloNUrUwu95+zFFGbh6yjjG92ldwub15j3M2f4Ne+1dzwuztbjcv1FpeYiY6IuIjbkQQWhZGXGvdxvmynsASEp8EW079FDdHlZRUVFRUVFRUVFRUVFRUTli6bRsUdNHKEnYjhvSm5/W7eS7Ndv5Y9eBoCUAW4ogwJg+mZw6ZhCnjRlMtKF9sXw7rBsA+K3sRxL0KVzf9yEMYlSTfVIMSr6Qa3rfy5wdd7Os5FsGxI6gvyl4id1o09/xuBZgNV8PgN51KnrDtMByva6leFw/IIopGGP/3q5rOhyz9e2IqYwiCHoyU99rl6dIDR88NZ/nvr0zBFK1bZ6jThrBUSeNaNVYyXF/xycVRYwHT5nlGUzRZ0Zw0r7ugSx7KSy/qfr/kVu2TSMmApCW+Dhx0eeEWZrOQiA+5jxM0adSWvkklbb3iVQXYr+/ioKya8lN/z7kcew2h1KNJdHUendwn18Jz9PrIiu/V2PU6GMk6yIo+piW+DiAqo8RSEfqY0v4csMWAD78ax3bi0vb9Cnt/L/bQytUG5HxUVLZFXK2aEiJv5PkuFur34c3BKCjiNIPJzf9W8zWtym1PB3xv5WRglGv48Ezj2/XGMuKN/LYlk/x+sNfWrkzcLt/wevdRqXlIaKNM9FoWuYxotX2w+Pdgiw7cDi/I850S5tl6PQ02gatljPGD+GM8UMotzpYs+cQO/LL2FlQyr5SM1anG7vLg9un1CrXVbshxUTpMUUZyE6JZ2BmKgN7pjK2TxbpCaFbxP1evrD2/0clndCsUaQ+GkHL+KSpfFf4MSvKf2zUMCJqsolL+hir+W8AeJzf1YbVBIyn7YMp8U1ETehyjPhlJ5W2d0M2XnvJSHwWoz4wfv2Vf3xC/u5iXA4PY6cN4dJ7ZjYIi3ni6jc598YZRMUoLtvzXvqRvA37efiS1wB45IMbAagss/LENW9RUWwhLTOJu/99JYKg3Lh++HAFv3yzGskvM+Lo/rXzfP7Sj2i0GsylVaRnJfGP169k/45C5r30I0CDeQRRYP67v7Do8+n2dZ4AACAASURBVJWMOm4gVz1wdu21bPxdKUP44TML0GhEXA4P//ryVowxdeWj0xIfw+PbhcO1IuSfb2vxSaWUV72sVqjpYMqrnov45I6xxhlkJM4BCGupz3AhCrGkJz5JXPQZFJTfjE8KXl0t3Li9WyizPF2bvDJUxJuMlFfaqbQ6W923JmlrSgjvzR1JV9LHI1EXQdXH5rh3wUK+3rilU+fsSCqt/8Hj3RVuMZpEIybRM+VNog3HhFuUTkJDoulvREdNpqD8ejzevHAL1O0pcFbwxNbPO90oEqeLZnxSeCrKud1/AKDXj0LTivWvIOiIMhyD07UYl/uXrmUYqU+yKZoTRw7gxJENczZIfj9+Wa41jHQGB+x1P8TpUa2LAQNIrfYeqT9OMLT6MSSk/QoouUS8npX4q+NnRU0mOsNxGKJOAyG0fx6r4xskf2QkxEs0XUtczOwGx2948jy0Oi1+yc/l4x7gkruDJ8sF6DWoJwB3vnIFW/58kEc/uingfMmhCp784lZ0ei3/OHMOB3YWoTcon+myr//k6a9vRxAE7pv1EjvX7wdgz5ZDvL3y0YA+vQb15M5XrgAIOs/Mq6YQE2dk3/b82mN+yc+cW94H4PkF/yC5R/BSbQJaeia/xf6i6Xil/KBtOpNK639IMt2ERowPtyjdEpdnHeXVlYAiEQEtKQn3kmS6ge66+9UajIaj6JWxmKIKZUfQ5lwUZokaUmGdS6zxpJBWleqXnUp5pZ2VG/Zy+pTGc2YdjiT5+XWtUgZ+xICeIZOno1D1sWtRXx8jURehY/SxKRbt2NXAKNIrKYEBqSmkxrZstzWSkPxmyqrmhFuMJtFre5GZ+klE5JPpbAy6weSm/0BR+d+xOr8Ptzjdmld2zsclNV4ZKF4XTbwuBr1GWdfsshYedj6GWK2ywe+TJSxee5PjHZ0yiMt7n8CQuGxEITyZNiRJyaOi17c+Qa1W27t6jPYZziO28LpGFOlsR1yHZKv9vyT7Wt2/pk/9cRpDEJQvqyH6PAzR57V6rraguKGGH722d1CvBI/by9z75+Gyu9FF6bBbHPilhg6hkuRv0Tx9h2ej0ytf8YQUE06bi6L9VgAK9pbyf7Nfrm3rtLkwGPVB+7SF8mILcUnKjmljRpEaNGI86UnPcKg0/IlP/bIdi+1DkuJuDrco3Q5Z9lJYcSsQmS6RohhHZvLbREcdG25RIgqNmEBmynsAlFmepbzqxfAK1AA/hRW30itjMaCUPW8vx0/szx+b9rHszzxWrN3NsWP6tqjf3HkrKC5XfmNPOiayS8eq+tg1qdHHyNRFqK+PodDF5vhiw+aA90+cOoNZo4Z1WTNaedUL+P2hL9AQKgy6wWSnzUMjJreo/aUffMG2olL+uvvGoOd9fj+nzf2Asdk9eXLmie2W78Vlv/PvFX+w4G+X0T+tZTK2FlGIpmfKm5RWPhEh1RW7FxUeZQ35e1lDT8YkfSwX5U5lWvoI0qMC1xbTlt4HUOthckmvqVyYOyWgjdljY515N98V/MUf5TsCzq0z7+acrGPCZhQBkPxK4netpvUbKzUeJv52VrKKWMNIOIjVKrvkFm85u2xbGJXQOhe5XTblBhWjNYVctvZQU+4uMsreCaQnPYsgGBqc2fDrDqyVDu5/+1qslXZ++eYvAIyxUVSWKQ/bPq/Evm2B1kBRFPC4vMh+GUGsexzQaBoqd84AxasnLTOJJz6/BVEj4vNKaDQiO9btC9qnZg4g6DzBSEyNo6pc+XEzl1SRmKaUJJZluTacpz4xUdOIi5kVEVnYzbZ3SDT9LSxx0t2ZCuu/I9Y9WKfJJCv1Y/S6ht57KlCzW58Sfzd6bW+KzHchy43vvHQ2Xt8+yiqfBCAt8Z/tHu+0ycP45Ls17C+s4O4X/sfZJ4zk9MnD6J/bsGqFJPnZvKuQj7/7i+VrlO/32CHZTBie2245OhJVH7syQq0uAhGrj6HQxebYUlgCwBnDlApFs0e13MMr0lByrn0QbjEaxaAbQnbaF7X5t0KBXF02yN+a8kERgVhdXdFEmSUcZV27L8tLlLWkJAduAg8wZTJn9NUk6oOHqepF5Zm9xjDilBpWhkvUx3J8+kiOTx/JevMeHtr0EaAYY1ySl//b+D7PjrqKcWEKpYGaa26LcUYPgEz7cuCohpF69I1VdrjWmlfwZ8UyhsWPZ5BpVIv67rRu5I+KZQD0iWl+p8wvKS5PLvt/8Lp/xV/t+iNqeqIzTCIq5nJETXZbLqMBSg3yyCA+5oJGYzIHjunFZy/+wEMXv0ZSWjy9h2QCkDMgg5Qeidw58zmS0uPJHdgjoJ8gCkw+cyy3nvwU6dnJTZbo7dFLebA/9bLjuG/WS4gaEdnv59GPb2q0T80cQIN5JJ+f5299n4N5RTisLkoPmbn4rtPI6pfOrc9fAsA/r34TnV6L5JN4+P0biE0IvouUlvAYNufCsO+W+KRiqhxfEx9zfljl6E54pXwqql4KtxhB0WlzyU79Ap229eGDRyJxMbMRxXgKyq9DliOnJK252iMwLuZ8ovTBc1y1FK1G5Nk7z+K6xz6lssrJV4vW89Wi9bUG4hoefO07XG4vXl+d10VGShyP3RS8DH2koOpj96AmHDdS9TGu+h7aXn1sch6nkgdoYk5onhfDSXnVSxH1N6yPTptLVuqnITWKgJJH8acbrwjpmJ1JctxtgEiZ5alwi9Jt2GltGFavF7X8a+TljRpFAAyisqS3V78PZhipz6jEPrw5QcnFcc2fL1PpseP1Szy46SPem3h7A4+UzkAUE5GkQnzSoVb3larX1aLQPrkFWQ4wUx6+ld3VTJjt4qBDiY1+Oe9+ZGQEBMYkHsvoxGPJMvau9SgBcPisHHLuZV3lbwCsMS/HL/sRELil/z/Jie7X6Dwe1yJsZuXLKMvBw24EwUhswvPojTPbeVV+dheMAxRrfDgRBB19eqxsk4vUkUJ51RzKLOGPr43SjyY3vWFSYJW2kV92FTbnj+EWowE6bS45aV+j1fRovrFKAHbXMvLLroionWqAKP0octMX0LYdl0CKyqp4bO6PrN12sEXtJwzP5dEbTyUxruNDCNqDqo/dj0jUxyi9srEWKn0MxsQX52J2OHl91hkATB/QsrC3SMMr5bO38JiI+vvVoBETyUmfj17bp9V9mwulCTWdEUoTjBLzA5gjqLhDW+mXuRmNmBRWGa778xUAtlbV3XdnZk7gnsGzmuw3+7d/AVDoNANwVtZR3DWoZRXM/izfyR3r3q59f1zqUP418vJWyR0KSssvweVaglbbmx7pK2jN72ZRyQl4vVsxGI4mLaVZh4BG7R2qx0g9sqOVG8rpPS9hfsGHyMisMf/KGrOSKFUUNOgEPT7Z22gOklN7XNikUUTy7cBm/huguDwZTbehN5wQWK7XvQSX7W2slbcQr+2FVtf23Qane3XYDSI1xMecrxpFmiEx9loqrG8BhNVzxOVZh8e374hMLhZqHK5fI3IRptGkkJX6qboIayMxUdPokfQqBeU3UOf+GX5cnvVU2j4kIbb9DzUZKXG8/sB5bNyZz6KVO9iUV0BxuRW7U9mJMhp0pCTGMHJgJjOOHsToQZHv5aDqY/ckEvXR5VkPEDJ9DEbvpETMDif7zZUdMn5nYa56PSKNIiDSI/nfbTKKHEmkJT6GV8rH5vwp3KJ0eco81gbHJiQ1H1ZZE0pTg8PnbvGcE5IHMDqxL+vMioPAr6VbOOAoJSe6YfhsRxJlmILLtQSfby82+wfExlzRon4Ox9d4vVurx5jcLhnqG0YiKleTX1Y8NoKkY+hwpqSeToIuhf8VvEeV11xPJgm3HLx8oUkbz5mZVzSbl8RhfQlZlohPUXJJaA/LvCtqMtDqR6M3TMdSdiZO22uYEue2+VoiJXO7gJakdpRPOlIQxTgSY68BoLzq+bDKYnV8TXLcHWGVoesjU2p5MtxCNEAUjGSlfKQavtqJKXomaf4ySsz3h1uUAMosTxMXfTaiGBeS8UYMyGTEgMyQjBVejkx99PkVQ8GM/77D+PQsnpl0SofME26OFH2sz6mDB7D2UAHfbFIWBVdMGIMmHA/O7UDyV2Kxfx5uMYKSEn83MVFNL7RsbsVQPGfpChZuy8Pq9jAwLYX/Z++846Mqsz7+nV4z6R0SSkLvVaQjCyjC2sXey2tZdd3Xsrrquqvuru6rq6srrquiaxcEsaBI70V6DQFCS+/T+/vHTRtmkswk0wLz/Xz4kNz73OeeJHNm7nOec37nt9PGo5R57z+/s2Ebf1+53uPYlPyezJ93mc/5zXYH72/+he/2H6a4TtgwE4tEpMdpuaBHd+4eP4YMnWeJhdlh57nvV7D8UCFGm2Bft8R4bhg1jHkjh4RgwScmM+l1TpTNAsDmOB70O5wv+ApoZKvbz/5RSuQe39fZja2M9M3srFFNgRGAVWV7uKXnRQHN0Vk0mnnU61/B5aqnpvYPuN1GtJq7ABCJ5D6ucGAwfkxt3bMNY5RoNJ1rZBHxjJFTVbXsOl7MruMlHDxTTp3RQp3JgsFiBRHoVIJIp06lRKdW0i87lSG5mQztkUnPtNClOw1NuIBB8aPYX/8LBfo9FJuLMDjqsbusyMRyNFIdWcpc+sQNAWBg/CikfohVOqybkMlHeQVEzkYqH4ZMMRaHdXOnfg6jZUWnrg8WWtVMZNKuXwMbDhK0gjaJoLgfuZ2vetPiWGCkk+hNS7HYdkfaDC/Sk/6OUj4k0macEyRqb8NqO0Cd8eNIm9KE01VLlf4NUuOja4EYac5Xf3S3qIo+W9DvXON888frRgxh0Z4DHCgTRFif+m45z82ahlIa8cd7v6k1fIjLbYq0GV6oFeNI1rW9oedyu7n3s8UAbDt5hul9ezOiezana+u4/4ulJKpVXtdcM2IwY3sIz8O1ZjP3frakzXs8vmQZPx8+ylXDBnLtCCGD3GC1caisgh8OFPDwVO8N2d9/8xNisYh5I4cgkwg9PpfsPchz369ALpFw5bCB7f8CAkQsjiMrRSjHOFF2cdTqxUQ7Zqd3YEQtUbZ7XbzMs4S11h6YTw1L9MyK2lNbFND1wUAsiiMx/iWqau4HHNTW/Zl6/ZsAKBUTkEp7IRJpcbvNOJxFWK3rcTrLm66P1z2FRNy5LJeIvHPanU6W7Szg47U7OXC6rPWBbqg1Cuqyjf/vO1nKV5uE7iq90pO4bsIw5owagFoR/A4aEpGUIfFjGRI/Nmhzuty1yPxMlRWL07C7t3b4Xg5nMVb74fYHhgGdpu3auBjNSCUZAGiUEzFa1kTMDpu9EKt9PwpZ8D9AzwfcOKJSrT0x7i50at87UzE6Rnrii9jshzDbfom0KU3U6N8lUXt7rDSjgfPZH2ViYWG06oq7QnqfaOF88keZRMKC66/kni+FxfWiPfvZePwEcwf1Z1h2JmlaDUqZf8/HfVLDp0nRiNttp9bwftjv2x5ikZaMpNdoL5l+VcExtp0UxDKvHDbQo+Xu9L69uf3jRcQpPLswJqiUJGRnNH3fXvbGpuMnmdArl+dnT/c653K7EfvIEFLKpHxy67XIG4IiIARkpr3+Lgt37Q9JYASEdsYAKbr/paLuhZDc41xH0VASY2oRIDE52++0Ei/TeHx/xlQV0H3TlQmIRWJcDcHz06bOtb3tKGr1FbhcNdTUPQc4cLmEyg2TeWkbV4nQxf2WuIaM+84Q9sDI8t1HeGnRKir1gaX4+OJYWTUvLFzJP75bz0OzJ3Dt+KFBsDC0iMVpOJ1Ffo11Oo4jFqd3+F4my8YOXxtMJOJENMppkTajy6HTXBPRwAiA0bImFhjpIPXGhdgcxyJthgcK+SBS45+OtBnnHCKRjMzktygqm47L5V0fHAncbiuVdX8jI+nVgK81W+xIJCLkPtLAuyrR5o8KudBWNeaPwedc88e2uPXThRytrKZM3yzkX6o38M6mbQHPVfD7R4Jpml8YzN/jcLaxQRohUhOe9CvLed3RE01fzxvpmfU1vlcuaXFazLbOaacMyc5g0/GTfLBlR1NAozHY4isoAnDT6OEeQRGAJLWKXilJnKqt65Q9/pCkuxe9+bsmnZ0Y/qOVCVlGLQMjtbb218xnd6wxOMxUWOtIVcS3coUnIkRopUrqGzJNqn1onYQLrfYOFIoLqNe/gdki6Na43d7BIZFIhlIxmbi436CQjw7KvcPy1GOw2HhpkdDKdun2AyGZ/4WFK1m1/yh/mjeDVF3r7YwijUwxCavpU2xmoeOHXOW7raHN/A0O+26Umo4LdpmsWzp8bTCJU/8akR9lRjE8iVNdTJlIhasVXZtwYLKsJykuPGrq5xZuqhvS/6IFkUhBVtI/Y74YImTS7qQnvEBJ9W8ibUoTdcavSNY9hCxA7Yqpd7xO/17pvP+nGzt0X7vDydcrdrN+5zHq9BZSEjWMHyak6c6ZMgiZVNLODMEmuvyx0ReFr2P+GArOJX9si43HTwZtrkhQa/hvpE3wQikf7LdYbkl9s0h+twTvBWh2fByFFdWdsucvc2fy7PcreOmnNby6UuiEOa1vb+a1KMk5m9xk3y1LFVIpNofv5hHBRUJ64oucKJvNedbgtNOkyOMAKLc0CyofM5QyJrltAdYemjSvYzuqjzIzs23phpbYXM2vDasrHK+T1pHJBpKc9HaTKLPdvg+nsxSXW49IpEYiSUUuG4JI5F2u1hlC0z8sRowYMWLEiBEjRowYMWLEiBGjCxDyjJEqvYm7317IkZLQ1yptPHSC61/7lHf/R9CzyE1NDPk9A0Ud9xtslm/R19wLgNxyCXLFVM92vZaV2Cw/IBanoNJ2fLfDbIuOjBGtKryqxucKIpESlWIsRsvqiNlgtm7F7bbHdjUDRG/+AZu9MNJmeJCi+x1yWfst32J0HJ3mKvTmbzGYf4q0KQ04qap/g4ykvwd85ekyz3Rrm92BTCptt1Ocy+Xmkb8tYvv+5p3sw0WwYadQxrJ45R7efOpq4jTti8kFi2jzx476otUp7OD9a+9mvjl+kJP62qaOM438ftRU7h40pmncX3/xLMec1q0370331PyqtVoY88U/mZLdi3emXeHz3j+dPMLdKxfx7Njp3NZ/ZNPxTwp28fGhXRTWVSGXSBiZKnQvemT4BIamRFbf5lzyx9a4YWT0l5C3hs1RhMkaHSXfLUlLfBF/943dLZIhWitr6SypWg1vXTOXY5XVLNy9H4Alew7y/f7D/KpfHv+46lKvTkQama8OHuFFKR9GvOaaqO04FK3kxWUBcKD+VNOxw/ozfl/XktXle/3OGKmy1mNxNgvmysXRUUrbuP6Qy4eH5X4h/alNVjv3zl/UblBEp1LSOyOZvIxkUuM1qBUyNAo5Lrcbk9XeNFdZrZ6jZVUcLa0Wutb4oKzWwN1vLwTgk4evJzlO7XOcv1hdZvT2WmwuG4Gkg2Wpevg8LpZ0R5f0MfqaewCwmb9rKqtpiUTai7jEdxBLOqYx4nIbsNmPtj8wxIiQolJcEGkzuixq5cSIBkZcbhMW205UijERs6ErUl0fPWn7CllfABLj7o6wJecH6YkvYrJswOXuvI5WMKg3fUVK/KNIJd4PTW2hN1pYs72Qb1bvZf/REmrrzUglYgblZXHzXOH94MJhPb2uW7Jqb1NQRKWQ0T0zkbJKPXUGoSSw4EQ5f37nR/76yK87+ZP5T7T5Y0d98enNwgJ/8dEDPDJsAsNSM9lVUcL/7VpHT10Sb0yeSw9d84bQvD5DGZeRQ41V+N3fsWKhz3kTFEpm5PRh2YnDVFtMJCm9n5u+LNyLXCLh8l7NmlPPbF7Oh4d2cFH33szt1R+j3cZXhfsAuOr7j/l45rWMSY9sN7pzxR9b49mZXVe/TegcFD1lFnGqSwBQyUe2M7KZrPi4pq9P19aRoPIM+BbXBU+noVdKEv970UQAHpk6nldWrOf9zb/w7d5D/HpI/6DdJ5ikxD9GvenrWIeaAMj3EeDYXn2kVaHdRnprBUFfmViKvaEMZkPlAY4ZSumlzWj1ukbWV3pKXZzd5eZ8IaSBkee//JnDxRU+zynlUq4YO4gZQ/swrGdWQJFWl8vN9mOnWb77CIu37sdq96yDKqkR3oie+mQZb9/je/ejPbZWr2J95TJKzCc8Wt35yytDW4+QSuUjSEhbBwhaInbbJlzOUgDEkmxkiokolLNB1PE/j9V2gGj4wFEqhiMWadofGMMnGuUkfHtQ+DBZt8QCIwFgtm7BYtsZaTOaSE98CYhpGYQLqSSL5PjfUlH7p0ibAghdH6rr3yQtMfAOAY+/6tlG0uF0sevwaXa9fBqAB6+fzA2zR3mM+WnTQQAyknX85/nrSU7Q4HC6eOUDoXX84pV7WLO9kCMnK8jP6VxbPX+IRn/siC/W2Sx8eUToyDevz1DuGyJsOFyYmcux+moWFu4lVaVBKWl+bkhUqEhMba6/busp69r8IXx7/CCLjx3g9gGef9Nqi4lVp48yK7cvCQph4bet7DQfHtrBXQPH8NToqU1jb2nIJpm0cD7PbfmZ7+feFvDPGkzOJX88t3BRb/QdqIsMElLinwj4qvG9cvn0lz0AfPrLHl649FdN57YUnaJMb/DqShMITpcLh8uF4qz2y1KxmIsH9OH9zb94CO9GG1JJJvGaG6Ky81BnOF1dx9e/7OfAmXLqzRYm9u3JvdOEDqZ6i5V6s5U0naapVXIgjErK8zpWYzOwv+4EgxN6tHpdYzebC5L7sq5CyCxyud08s/dj/jXqPuJkrWtx1NgMvH/sZ49jPTXtB1PORUIWGFl/sIjvdxzyeW7WsL787teTSIvvmEiqWCxiTF53xuR1586LxvDykjX8tLvAa9zGwydYtusws4b1DWj+z0/9i23Vqztkm7+IRMLDhUJ9DQr1NUGf32LfF/Q5O4JaMTHSJnRpFLIBSMTxOF2hVxFvDas9+ILJ5zK1hgWRNqEJrWpmLGMrAiRq76TW8AF2x6n2B4eBOuNnpMQ/jlisC/hasVhEvx7ppCXHUV1noqCoHEtDl4U3P13LqIHd6dujObPx2CmhReDk0XkkJwhBcalEzO9uFUoqt+wtoqSinlVbC8ISGDlX/LGovqbp6z4JKR7n+iSk4AZKjHqSfWR7+MOErB5ka3V8cWSPV2Bk8bEDOFwurs1v7rqx9LgQALu+7zCPsY33H5GaxbriolYzUMLJueSP5wom6xYcDRuC0YBOPQe5zHtB2h4X9e3NyO5C+dhXO/dRYzIzKieb0noDS/YcIC81mbL65sCF3enkeFUNequQ9a632HADFQYT64+eQKOQo1Mq6J2SBA3HL/7XB0zO60nvlCQS1MLitlxv4Ju9B1FKpczoF7jd4SRZ9yB1xv82iWh2db7YsocXlq7C4WwuY8xNac7U23bsNA9+9A1/vOJXXDV6UMDzd1cLn4s9NGkUGcubji8v29VmYKSRaelDmgIjAEXGMm7Z8ir39J7FpLRBqCRCmZXVZWdjpbBOf+vId1Ra6z3mGZ7UK2DbzwVCFhh544cNPo/fNm0Uj1wavMVyeoKWV26Zzavf6nh/5Xav8/N/3OJ3YGRf3VYAj6BIiiKTTGV3dLLo0ytpC5v9cKRNAEApH9L+oChh64+7+eiFrynaLzw8pXVP4dnPfkNOv+ygjO8YIuSy/pitm4M4Z2BY7Qcjdu+uhtNVhd5HaVxkkJAa/1SkjTgvEYlkpMQ/QUnV/ZE2BQCX20yd8bOASziy0xN45dHL6Jmd3HSsosbAk699A8C+whK+/GkXT989s+m83ii01MtI9lz0SSVCzf70C/rx0dKt7D1S0qGfJRDOJX9sGfA4bfAMlDd+303rX1tGX4iAq/MG89quDeyvLmNgUnOw66vCvWRrdYzPzG06drxe6LQxddE7bc5bFQWBkXPFH88l9KYl7Q8KI0m6Bzt0nVgkYv51Qlng31es56dDhawrLKJ/RipvXD2HzUWn+HBLc8ZaUVUtc+Z/5DXP/pIy7vhkEQByiYS9vxf0BeNVSi4d1I8tRadYWXAMZ4OmUFqchtE53bjrwtH0SI7u9YlUkkGcag71pkWRNqXTbDl6iueXrEAhlXL16MHkZ6Tw/OIVHmMm9u1BnFLBiv2FHQqMNDIlbQgfHG/O4vixZAf35V2CUtK2fszU9CG8e/Qnzpirmo6VW2r50/7PEB8QkSDTIBFJqLEZcLidPueQiaVcnOl/SVm0YLVtw+02o1RM6vAcIQmMHDhdxsHT5R7HxvURPlCDGRRpySOXTqSguJINh4o8jh8tq2LPiRKG5LYvAralepXH91d3v4cxSVMRtZmA2jqGmgcQiRPRxDencDpsOxBLMhrEVkOHzXE8pPP7S6O+QbRzprCUP177Gglp8Vz32FykMgnlp6rI6OHd/qoj4zuDIsKBEbv9GG63DZEo8mJe0U6d4dOo2RWJ11zZoR2w1iiuuAKbfT89sqIj6Brt6NSXUV3/BgBWu+/syXBSa/iAxLi7aLugwpPf3jTVIygCkJqo5Yk7hHTxG5/8kJ2HTnucdzWoESrkvh8v+vcSFtynSmt8ng8m55I/dtPGMyVb2MH7rGA3fRJSGJySwd7KUr4s3MsVvQc2lbl0lKvzhvD67o18dWQvA8cKf6dDNRUcqC7n4WHjPUqeG//Ofxz7K6Ti1l9TaeqOZQYHm0Z/jAZfhI75o79UGI38dKiQX06foUxvwGC1oVXIyYiLY3h2Jr/qm0d6XOT+Lm4c6E3fRuz+Z6NRTkMh67hGR2OpzHOXXMRzl3g2GxiT243fTB7X9H1+WjKH//CI33OrZFL+NHu63+MfnnohD0+9sNXzn956rd9zBZPEuLvOicDIf9ZuQyIW8+E91zAwW3iPPDswIpNI6J2eTGFZla8p/GZut7F8VLQSp1sIhiXJ4yi11Ppsy9sSqUjCvfmX8Ic93gE4l9tNta390qsruo0jSR7X7rhoo7LqNlyuKrpnd3zjJSSBkVX7LFtSJAAAIABJREFUPEU/RSJ46qrQC0Q9deU0Zr/4nodKNMCa/cf9CoycNh1r+npE4gTGJnXOZrt1AxLZAI9jdZVzUWnvQ637fafmbg+b/Vj7g0KMWKRGJs0Jylxf//NHUrslMeGy0UGZ72zWL9mOw+7kkbfuYNT0wUEf3xkUsn4hnb893DiwOQpRnPVajnE2bmqN/420EQ2ISYp7INJGnOeISNIJu34lVfdF2BahA4TRsgqN0v/PtSF9fAfwe3cXUn2VchkV1a08ZLWy3ktLEh62GsVYQ4PwEHCu+ePrk+cCcM0PH/P05p8Qi0Rka3TcNXA09w0Z187V7dOYFbLk+EGeGi28ThYf3d+QTeKZ/dlDl8SGkhOMy8zxKu2JTgR/jAZfhI75Y1tYHYLW3iur1vPpjj3YnL53gpfuP8SLP6/hiiED+f30yajl4deeMls24XRVh/2+rZGovTXSJpzzKOVDUcqHYbHtirQpnWLPyVKG5WQ2BUVaI12n5cCZsk7dK00Rz+S0wVRYarm+xxTGpwzwW49zatpgrsmZyBcn1wV83wG67tybd0nA10UDbnd9+4PaISSBkZ3Hiz2+H9g9nZyUhFDcyoNuyfEMyc1kd5FnpGj3ieJWrvDE5GxWj+6tHdjGSP9wuWuQicOf4uZ223A4Q5+m3B5yWV+CtRvy7bsruPi2KUGZyxflDXXxPQZ0C8n4ztCZnYxgYbPHAiPtYbZux+442f7AMBCnujio2SIxPKkz/BupJAuNanab43RqYSFbVfdyVGTx1Ro+8mshppTLsNjsiMW+W1Y2PpuJROBsUWftOntXwufcwmOH1epoZ2THMVuFstpzzR+/KxKyHU7oa/nx17fTOz65nSsC59r8ITyw5hs2lpwA4PsTh5v0R1pyWa8BfHx4J2/s3sjrk+f6/KQ32m1R0Ta0EZ16LlV1LwPRkVXrrz+2h95q5eaPvwJgf2l5O6PB4XLxxa69bD91hk9uEjTuktStCzMGG4MlWtong0zaHY2q63b26UrEa67p8oERq8NBoqb90kCD1doh4dWzeWrgNU2iqoHyQP6liEUivji5zq/PZoALU/rz3ODrkYk7b3u4cbttQckQDUlg5ESFZ4rs2PzgZA34w5i8HK/AyMmKWr+uVUqEF7vRoUcj6XwKkQgFLlfnUqk6giBoFfmONHKpdyvHjlB2opLTR0Ir0mU1CUJYMoV/LhHo+M4gkwZTs6RjREOgLdqJpjRRIUU7RqioN3yATnOjHyOFwEJC3B2U1zwdWqP8wGhZidNVg6SdgH1yooYzZbUcOFbK6IHen98nioXdXrPVjlwmpVZvJiFORXVtc0tUh8P3jrXdIQRSpNLQPXhFky9C8PxxQ0OwIkGhajfgYHc5OVpXjd5mRW8XPq/cQIXZyNozx9HK5ejkSvLOCq7MyOlDgkLJv/YK5Zsn9bU8NsK7Xnt0ejfuGTSW+fu2cFJfy9RuvdDKFJSahA2mLaWnGJiczl8unNXZHzuIiEmIuwOgS/ljezy06DuPgMjAjDSuGTaY4d0yydTFoZLJMNvtFNfp2XG6mC937eNAWTnHqqq5f+FSAD69KfhNAFrDYF7R/qAwEa+5jsb36RihJU59OeW1z3Xp1r3ZifEcLqlos3Wuxe7gUHEFeemdD1x3NCgCgv7NA/mXMjl1EJ+eXMvmykPYXJ4bEjKxsIYZmtCTa3MmMi4lshnqncHtDk5r7JCs6mobxNcaSdWFr5YxVefdGrbG6F/KbqpCKLcxOvRU2jq/EJfI8rFbN2I1L0GumASixiijC7fb6vc8IlFgrb4czs6lbwULqcQ71cxqsvHV6z+w+svNVJyuQiQSkZIlPBQMmzKAax+9lJRsQY37i1e/Y+WnGzl5WMj4+ffvP+Pfv/+saa7rHhN2Y2999qqmY5u/38nPn6znyM4iKotrUKoV5A/vwY1PXsag8Z56J9+8vZxFb/5IVXENNosQZbwmp1mcbdylI3ju84ebxgJ+jw8mEkkqQuZN5IJdDmf7u1DnK26EDxq9aWmELRFQyAaEpL1yR7WWzjUcjlPYHYGVKsZrrqGy9i+43JFtq+h226k3LSZR23YL1WF9szlTVstrH67i/x67gvTk5o0Cg8na1HoXwGZ38Nj/LeGhGyazfFOz/kxZle+HlOIKQSg0UReaHWpBvyA6fBGC6483NHSAWXbiMBd88VbT8Ti5ggFJaTw2YjIj04RA+rG6amYtec9rjr1Vpdy8/AtAEHksuOl3HuflEgmX9xrI+wd/ASBBoWRGTh+f9jw5agrDUjNZcHAH7+7fjs3lIE0lPO8NS8nkit4dFx4MFfEaIQDQlfyxLVYcOcr64yeavr9n3Gh+O3WC17u1XCIhXqmkf3oq140YwqurNzB/0zZ+OXUGgB8PHWFmv/wO2+EPNnshAHZHUUjv4z8idOorI23EeYNEHI9GORWD+cdIm9JhZgzKZ/6qLbyxfCMPTL8QyVn6Sg6ni5e/X0uVwcTdU4P/HNYRBif0YHBCDyxOG2fM1VRZ6xGLRMTLNORohLLYzgRgAsXttuN0nkIqzQWCt0HickVxYMR+Vm1jnCp8qZQapfcf197KztXZDEsQBIuKjAX8Ur2WSSmzEYs6HklWqm/FYHsYQ42nErrZ8DZmw9t+z5Ocdbr9QS2InsCIt0DQy3fPZ+PSHcy8eRI5/bIw6S0c2yukO69ZuIVbnmn+kBp4QR8ye6RxqqCYBc8vZPr1E7jgkuFN53P6ede/L3z9B2or9Fw4ZyRp3ZKpOFPFD++v4Q9X/h/vbH+J1G5JTWMHT+xHYrpQ4vXduyvZuXo/j759Jyqt8MDeGLBpHAv4PT6YiJAikSTjdFaGZH5/iKa2etGGybIGIGpqphM6US/tcumprn8Ro/k7XC6hVlMuG0BS/JNNLcbPpt74X/SGBdgcR5qCuEr5KBJ1v0MhH+4x1u02U6t/G6N5MQ7HGRCJkUgyUCkmCLbHPYhUkunX+IQ4oYtAy/G+7GnNFoCquj9iNH1LTuY26g0LqDO8i8N5ErE4njj1dSTFPwlArf5NAAymhdjtRxqufZ6quueb5krQPUSS7gmfvyOxSItOcxW1hg98ng8n9cav2l2IXTl9GN+v28/R05Vc87v3GNG/O+nJcdTqzew6fJra+ubNhpkX9ufHjQe549lPmo6JxSJWbT3CfddORCLx/AxdvU34/fXuHhpdCpNlTdT4InTOH1uy+swxHlkrCFZe0qMfw1IyUUgkuNxQYzWzsHAvt/78JWuvvIdEhYq+iakU3fp4h+717NjpPDvWP8HHi3P7cnFu1xBZB8EXgS7lj22xZK/QNW5oVgaAz6DI2YhFIh6dOoEtJ0+z64yQDbp0/6GQB0YMlp/bHxRGVIqxyKTdI23GeUWcanaXDozcPnkUP+0r4J1VW/lxbwGjewqvn4LSSp5fvILNR09yorKWgd3SuWZMdHXlVErk9NZm0FubEVE7Kqquw2rdgEo5g5TkBR7nzpR0/LPE7Xa1P6h1mnafQxIYUctlGCzNqVJV+lCKrHni617KVtTxz2ZcsqC0v616NWfMRXx5ej5XZN+BTNyxwI5CfRWIpFiNH+F0FuF2W3G7aoUFhih09ZxOV+QW0C2R+MgY2blyPyMvGsRDb3g/CLhdbkQtoq8Dxwkf0vs2FgDQc1A3Jl7etvjq81/9FpXWcwHXZ0QvXrr1LX5ZsZdZt0xuOt5zYHd6DhTe1LYv3wPA2EuGE5/sXUbVOM7f8cFGKk6LcGAkOoJt0YjeFC3tQIXsskZdi8BxUVp1MxbrZjSqWSjlwm6H3XmSssrbEUuSvK6orP099Yb3USt/RaL6ctwNO7B64xcUV/yazJQvUCouaBpfXv0bTOZlxGnmIdP0weUyYLPvx2gS2r8m6TwXcm2NP3tsa/a0ZksjTlcZNfV/w2BahEY1B4k4Bat9H2Jxs18rG3b8ZdJcbPZCaur/Spz6atSqGU1jZNK2FxXxmmuiYiFmse3E5jiGXNqr1TEDemdw15XjeeerDVhtDjbt9q3HcMVFQ3ns9ukk6FR8vmwHALmZSVw1Yxh/X7CSh/+6kBvnjCYlUcuqLcL7+PJNgk7GhBG9g/yTCZw7/ujJY+t/aMoGeX3SHK/zvXSJPLDmGw5Ul3u01Y3hm67kj23RGNiYM1DYvAkkr2/OwH5N1+8uDv3mh8kSuBBkKNGpfx1pE847tKoZiESyqOkWFihahZz377qaZxYuZ+3h45yoFKQaDhaXc7BYyKyeNqA3f75yBvIQlot2ZWw2QQPMYl3jda5xQy6SxArrYsSIESNGjBgxYsSIESNGjBjnLSHJGEmL12KwNKeynqmuC8VtfHK6yvte/mqcSETCr+Oe3n/gveN/ZVv1agr0exmROIFcdT46WSJysX96HxlKIbNAoboMheqyhqNOqop7odTcHtJ2vc4g1Vl1Fqkk1etYv9G92bl6P4veWMbMWyah0TWrO4vEndcwODtbBKDvSGEnpvxkdGTSdASpJAVrBAPsDldF5G4e1bgxWqJHSE6rmolYrGt/oA+M5p+wWDcTp5lHauKrHuc0ylmUVM7zmNti3Uq94X3i4+4lOf5Zj/E67e2cKhlHZe3TdEtvTp82W9eiUk4mJfHls+7emALpGatve7zn2Nbsac2WRtxuOybLSrqlr261XEgpb85Uk4i3UgPIZf3RqC71Od73HMOQy/pgsxf4fU2oMJh+IEl3f5tjbr/8AnpmJ/Ph0i0cOl5Go6h9blYSN8weBcDcKUKr8kdumsrVM4ZTVWtkQO8MnC4XH3+7nW37T7Jtv3dnmIwUHbMndr7zmzfnjj+2xOFyUWE2tCm4+ku5oBWRrGy/Y0KMruePrVFtErKks+IDf51lxTdnxTXOEyrcODBbt4b0HoEhQquKJmHg8wOxWIdKMRaTZX2kTekwqXEa/nXrZRwtr2Jz4SlK6/S43G7S47WMy8slPwiiq+cyatVlGE1foW5aG3sjk+ZBgPqauK3YHYWdtC5EgZFe6UkcK2sOjKw9cIynrgx9Oyy3G9YcOOp1PD/Tvxfp/GN/BqDccoY6u2B/nb2KVeVLArbllaGf+zgqQewjWBBsXEHo4xwMGmt5W/Lo/Lt4/aEPmP/EJ3zwx6+4YPZwZt8hvDaGTup8W9ozhaUs/fcK9m86QuWZakx6c5NQqssV+U49HSVQAd5g43aHrxyuK2G27cDhjJ6gUWeE5MzW1cIcmpu9zqmUk5FIMnC7TU3HDObFDeNv8hovEaegUIzEbFmD01WFRCy8ByvkIzBb11FneIc4dctAi+/kxUDGt2ZPa7a0JCHuwVaDIsEkXn0VFXUvhvw+7WEwL/NrITZ1TD5Tx+Rjttip0ZvQaZRo1b7fi7qlJ9CtQYNJhoSXHp7L468uobzaM1CfmarjlUcvR+FniWsgnEv+2BKpWMz0nHy+OXYAAI1Uzoi0LCQiMZUWocvMuuIiZub0oV9i6J8xzhW6mj/6QiWXYTM7MdsD3zkx2ZqvUclC22HPYtuNy21sf2CYUMlH+GwQECP0aJRTunRgpJHeacn0TosFQQIlKfE1khJfpa3Cv5SUT5FKugU0r8N5kpLSsZ20LkSBkRG9svl5T3PUpqRGz5oDgor/5AEdq6P0h5X7Cimr9VYZH53nn7jSEf3eYJvkhVgSetGbYCnzdhZfi/mkjASe+/xhThWU8NOHa/n50w2s+WoLAOPnjuTp/z6IWNKxCq+DWwt5fPZfiEvQ8Ov/+RU9B+UQl6ihtqKeZ69+tf0JophwLNraIpAuSucTRvPySJvQhFikQaOc3P7AVnA4hB1nqdR3e3WZpBs2R/PuamNnllOl49uc1+lsDkakJb5GZe0TVNU+S3XdS2hUM4nT3IRK4XuOQMb7Y09LWzx+Nmlemz9DsNCqZ0fFQkwIIJT7FMj2hUopQ6WMD+ge/Xul8/krt7Ft3wnKqvRkpAhBrbGDc5GHaBF2Lvnj2fxj0hze3b8NgO+KDvHN8YNYnHZ0ciV9E1J4YdwMrs0fGrT7nQ90VX9sSfeEeOrMFrY3dJdp1Brxh60nm4X9cxITAr53IJgsG0M6f6BoVP6JC8cIPhrlFCr4c6TNiBFR2q4QkIi9Ne3aQywKjt5jSJ5Opg3O4+Ula5pSbwFeXLgSgJG9stEqg7/7XWey8NKiVV7HJWIxM4b6bjV3NuNTZgbbLC80umcQiQN7wAwUV5Ts7reV5dC9TyZ3/Plabnn2Kt57RsiuWfj6MlZ9sYmLrvNc2Iha6RV+Nov++SNWk43XVj5Dr8HNi7s96w51wProQkT4Ojv5whULjPjEYI6etH2NahoiUWdeJ41v2H4GJhsUwFMSXgBR6x8lLXflJJJ00pPfx+4oRG/8DL3pKwymJWhUFwOQnvxvWrZva2u8MJbm8X7Y09oOYed+b/4jl/ZEIeuL1X64/cEhxY3B/BMJ2htDeheVQsakkeEJOsG55o+eqKUyfjNU6JzX+H+MznEu+OOkXj3YV1LGoj1CNtGNI4eRn9r+Lvah8gq+brgGYFp+6DYtAczWzSGdP1CCGbSMERgK2QAk4mScrqpImxIwp6vr0CoVJKhb36zUW6ycqaknKyEOnSqym5pdEZFIgUgUeEloS8H8zhCSwEhWoo6J/Xuy9kCzkn1JjZDFcPubX/Gvuy8nOS54dbDldQbufWcR5XXe2SKXjOjr970uz749aDa1hlQehr7Wbkfo7+EH4rMCI06HE6fDhbxFS2WpTMKkK4TUp4WvL6OyuMZrnvgUoSSn/FTbb6JOu/Bzp2R7Rhp/+mht4MZHGbFSmujD6arBaj/Q/sAwoW0ILnQUqUToeOFwnEQi92497XB6tg2XSXtitq5DqRiPXBZYizWZNI+k+KdJ1D1Odf0L1OnnA2AwfY1WfZVf4w2mrwGaxnfGnoDwM1DbGlrVxVGwEAOjZWXIAyPh5Fzzxxjhoav74w2jhvLBth1NZTE3fvwlT1w0idkD+iKXeHfFsDgcLN13iL+tWofN6SReKSzcbho5rHM/QDtYbDtDOn8gSMQJKOXR1Ur1fEOlGI3BvCzSZgTMv1dvY8mOA3zxwPX0yfDdcr5Sb+LK1//LzRNG8PjsWAAuEKSSbog7kDnXcDUikarT65WQFRXeP+tC1h8swuX21HU4dKacq175iPtmjePKsYMRd0Jw0+508sWGPcxfvplao8XrvEou4/5Z59/OipvoCIycneVQU1bHnSOeYPTMoeT0zUKXpKWqpIYVnwkplgqVnPFzR3nNk9UrnW75GXz/3iqkMikZuSkY9Wb6jxF2IodNHgDA6JlD2fDNL7xw4z+ZfsMEzAYLm77dgdlg6XB5TrQgEsnaHxRChNZqbgJrBnhuY7JuojnLItKIO70DplJOod74IfXGD0mV/93jnNm6AYez1ENIUqu+knrjh9TqXyMt6S18vTZcbiNikQZoeF9yOz2CfCKRDK1qblNgxOEsaTrX3viWY/2xp6UtnaExxdPhPNOh6zXKaVTVv9ZpOzqLyboRcDZ81/XbCp5r/hgjPESfPwbmi6kaDX+cdRGPfSMsMmtMZh5f+iPP/7iKgRlpZOriUEilWBx2iuv07C8tb9IjkYjFvDxXECCND+HOts1RhNNVG7L5A0WtGM/53pTzpKmc27b8xePY+JRBPD849BvEAGrF2C4ZGNlx4gzxaiV5bQis9kxNpEdKIpuOnAijZecGmRnbOnW9WByH0xmlgZH+3dK4ZepI3l+53etcld7En75cwds/bmbqoDwmD+xJfmYKGQltp8G43VBSU8/h4grW7D/Gqv1HqTG0/gt4/LIpZCV1XhG+q+GOkowRd9NDt0BcopYpV1/AnnWH2PzdDlxOF0kZCQweL+zuXvvopXTL99ZgEUvE/PHLR5j/xKcs/+86TAYLSenxZOR6isxdfOsUDLUmvvvPSl574D3ik+OYcNkobnvuan47vWvXM7rd3oG/8BMLirTEbNkQaROaUMoHIRF7Z3kEgkY1E6ViDHrjJ7hc1SjlQiaXw1mMwfQVclkfHM7S5nsqxpAQdx+1+rewO4pQKy9qqvF0uEqwWDchlw0mNfEVAJzOCk6XTkSlvAi5LB+xOBGnswyD6asmDR2NanbT/O2Nbzm2LXt82dIZZNIeyKS9qDd+BCIZMkl3XG49CvlIVIoJ7V6vUgxHLNbhckVWJNvlqsdi2wOAUj48orYEg3PNH2OEh2jzx4744q8H9W8KCT77wwrMdjtGm81DQ+RsElRK/jZnFlPyenbQYv+x2HaE/B6BoFKEIXM7yklVxPNE/+upsxsp0J9iRVl4/0Zd9W9QUW9kWG4m4nYyR3OSE9h1sqTNMe1hcHiub9USBWJR6AJ67x/7GaOzea3xQL7/XfeihayMHXR2gySkMtQPXTKBguJKNhwq8nm+ot7IFxt388XG3QBoFHJS4zWo5XJUCiluN5gaepSabDbK6wxYbO0v+m+ePBKAKy4YFJwfpIshEkXH7t/Zi3mFWs7D/+xYNLpbfiZ/Wvjbdsdd/fAlXP3wJV7H/7W57cDII2/dwSNv3eG3PYGO7yyuCAdGQp2xYjbZkEjEyBWhVcYPJsIOX3SgVk4KwixiMpI/orruBYzm7zFZBF0ouWwQacnvYrFuoM7wrscVSfF/QCEfQb3hPeoM7zSJ9Eok6Shkw4lTX900ViJOQKO+DIt1EybLj4ALiTgNpWIcCXFCRwaZtJff41uObcseX7Z0DgkZKR9SVfscBuPnuNwGJOI0kuJ9i9b6ul6tGI/B/EOQ7Ok4xobOAK0txlwuNzsOnqLgRDn1RgtOZ2APHPfPm9hpG/3l3PPHGOEhuvyxo0HKywYJXf3G5HRjwbadLDtYQEm9txB/j6QE5gzsx40jh5GoVnXKXn+JpjIa6LqL8mCikij4VYaQob2t+lDYAyMK2UBEIllDNnLXwWJ3EOeHTqZWKcdks3XqXrNWP+vx/ZCEHvx5yM0kyb07fgaDr09vpNrWLEnRFQMjwch+DekqRCwW8dptc3h0wbceeiOtYbTaMJZ3/IUkEsEd08bwm9ltd0kIhDp7NYWGfVRYSzA7jbjcTiakXEy6MrA2QuFERGT1KBqJdTIJHpH+XYoIbWDkiqFPkz+4G68v+k2HrnfYnXz36Sa2rjxIfa2JpFQhU2zM1H7MvHoMUllwg4UuVz1We0H7A8OEWhGckkGxWEdK4l9JSfyr1zmV4kISdf/rdVyjmu2VveELkUgVUMZGoOMDtQcgOf5ZkuOfbX/gWcikvclI+Sjg6xpRK6NjIWayCoGRZB70OldwopynXv+WU6Xeuk/+Eq7AyLnqjzHCQzT5oy9fDIQsXRxPXjSJJy+aRLnBQLnBiMlmRyOXkxGnJVkTPH0/f7HY9oX9nq0hFqlQyAdG2ozzHpFIjlyaH1W6UP6QpFVxvKL9z8TT1XVBL0/bU1vEnVv+wYtDb6GfLnrXoF2dkG/PKmRS3rjjMv67VohGvv7dBqyO4Jd6pOq0/Om6GVzYNzco8+kdtSw5s4A9dZtxNXQ7aGRg/GivwMgh/S42VS1HKpJyfc6DSNro0hBqIi3U2Uisk0nwiHhgJAztgktOeorr2qwOZHJJw/1bT1t0OV08fcd/2L2psMVRQf9h6+qDfP/ZFv760T1o44O3O2ax7Saa9AxU8hGRNiJGAKjk3lpKkcBibdzJddGy5r7eYOGhvyykpt4U8JwyqYT83FQG52cFx0g/iPljjM4QXf7o6YudIU2rJU0bmt3lQLDZo6czoEI+EFHolz4x/EApH9zlAiMjcrP5Yc9hth8/w6ie2T7H7Dtdxt7TpUzt3zvo9y+31nHf9rd4vP9VzMyMfc6EgrC8O4hEcNNk4Q84vl8PXvt2PWsPHPMSZu0IaoWMy8YM5H9mjiO+jfZJgVBhLeatwj+id/gvFpWh7M7+OkFPZXjCeAbFRy5VTxyGRaw/uN2BP1TH8E2k658l4tBr9RjqzGxavp9lX2zl8J6T1FUbkUqFwEi/YTlcc89URk/p53Xdsi+3NgVFlCo52T1TqWjoblRfa+LYwWL+78kveOatW4JmqzmKUoMVsr4eoqgxoh+lfCBikRpXhN8jXW4hbdZqL0Aha/atxSv3NAVFstPiuXnuGHp3TyVOreC6xz8gruGz9o3fX4XD6aK0sp7lmw6xausR+vZI4x9PXIVGFb4W4zF/jNEZoskfz/bFro7DWYrTVRdpM5pQyoLfjcbZsHk6Y/XveDD/CrQyFW8dWYxcLOO+/Mu4MGUgfz/0Oesq9pKjTuOx/tfRQ+Otp2dyWPjs5ErWVeyhxFKNQiyjvy6Xa3OmMjwx3+e9a20GfizdyqaqAxQZSjA5railSvK02fw6ezwTU6O3+45CNgj4PNJmBMR144byw57DPPjRN/zukolcPKQvarmQUW2xO1i+7wh/+24NbjfMGzs0JDbYXA7+tP8zCvRnuD9/dkh1R85Hwh427ZWexOt3zKW4up7PN+5m1b6jnKioIZAYiVQipn+3NC4e3pfLxgxCqwzOA5ijodbt3WN/aQqKZCpz6KcbRoIsma/PvN/qtQmyZDKU3Si1nOagfldkAyNR8lDmcJZH2oRzhpail5FALE4Iy32ev2+Bx/cOhyDgu2/7cfZtP86dj8/myjs9uz2sXroLgLSsBF776kESU+Oarnvrj4v54bMtbFq+n2OHSujVLzModlpsu4IyTzBQKUZG2oQYASNBKR8WNboYFttOj8XYpj1C6WtKgoaPXroZdYvPWIVcisMp+FefXKGt3oBeGUwb04dFK3bzt/d+5tGXv+atP1zTrkBd8OyP+WOMzhA9/ni2LwaK2S50nzHabDhcLtwBPFyP7O57B7wzWO0Hgz5nZ1CEuE3v5qoDFBlL6a/LZWv1If568BMuzRrH3rrjDIrvybbqQ/x5/0e8O8azLLXKVs+jO9/ilKmcbFUK45IHUGs3srPmCNurD/Nw36tSxUEdAAAgAElEQVS4NGuc1/0Wn1nPR0U/oZWq6KnNJFmu44y5kp01R9hZc4TH+1/PjIzoyIg6G7nMd7AnmhnZI5v7LrqAt1Zs5pmFy3lu0c8kadWIgGqjCadL8LdbJoxkfJ/gVDC0xucn11FoKOH5wTcSLwt/idy5SsTyybKSdDxy6UQeuXQi9WYLe4pKOVJSSZ3Jgt5sRW+2IhKDrqFGS6dSkqRV0b9bGgNz0lFIg2/6lqoVAFTZygCYm3Uzk1Kba9XbCowAdFfnUWo5zWnTsaDbFgjSDveADi6RXsyfO7hxuCIbZJKEKTACQheivIHZpGbEU1Ml7GgfPXAGq9nOf17+nqHj8sgb2PwAd6JAeJ1d+KtBJKYKXVEaM03ue/YydqwroOxMDRuW7T0nAyPCrkuMroZCPjgqFmIAZusO4jXXNX1/orgagCumD/MIioAQGNEbfZf2XXHRUNZuL2TzniKWrt7Lr6eGZ7cy5o8xOku0+OPZvugPX+89wIKtQtbUwbLyDheVFfz+kQ5e2TpW++Ggz9kZlCHWF9lefZj/jHmMXE06bx5ZzKLTa1lRtoMPxj6BVqrif3e9zY6aAqptgjBuklx4Zvn7oc85ZSrn+tzp3N7z4qby4QL9aR7e8QZvFCxiZGIfMlWebWIv6zaB3tosxiUPRCpu1lL74uQq5h9dyhcnV0VtYEQh6xNpEzrE/dPHMTA7nffWbmf3qRIq9UYAJGIRg7tncOuEkcwaEtyfLUmu5foeU3jryPce8g6/VBdy59bX+cvQW+itDc7zbSTRG/6FyfwNKuV04rT3IhJpwm5DLP8mRowYMWLEiBEjRowYMWLEiHHeEhUKRDqVkgn9ezChf4+I2rGnbkvT1wN0Iz2yRfwhWZ4OQLUtsrv7Ukl6RO/fiMNZFmkTzgmcruqItzSTSrzrYUNBZk4yz82/lZw8z9dwVVkdf37gIw7tOsnSjzbwyF+uaTqnrxd6vadmeWe1SKUSJs0eypfvrObgzhNBsdHpqo2qbCilPLZD3RVRygdH2oQmzs64aMwIyc1K8hqrVsipbfA5k8XmlVEya/wANu8p4udNh8OSMRLzxxjBIFr8MdDspw+27uDFn9eEyJrOY7MXtj8obIiRS/NCeod0ZSK5GuH5ZWhCbxadXsuopL5opYL4e29tFjtqCqi0CrorSfI4ThjL2FJ1kGxVKrf1nOUhNt8nrhuzMsew5MwGlpVu5baeF3vcL0Gm9akjcmX3ybx77DtOmqL3OVwqyUAs1kVcQ68jTOnfiyn9e2F1OKg2mHG53SRr1ShloVtWz8uZRL42i2f2/pc6e7MeUom5mnu2vclTA4Tn4qnp0asr0x4Wy0pstl04HKfQxT0cERuiIjASLZRaTjV9PSh+dMDXKyVCjZfVZQmaTR1BEjWlNCWRNuGcwOGI/O9RKgl+7bEv7v3DXK+gCEByejy/+dOV3DfnVfZu82z97W6o6VQofbcU7jO4OwBnTlQGxUZbVKUGi5HL+kfaiBgdQBlFJRc2xxHACQip2GKx8GDuSyMkPk5JcYXwUF9Wpadntmdqd05WIgCFp4Ljb+0R88cYwSBa/LHZF6HRH9viw+1CIEXZUF5+65gRDMnKIEGlRCqOfFK43RGcDYlgIJPmhLxrY5KiWeOvMRiSpmjetFFKhECyzdW82bWjRmg1Piyxt08hzZ4aoUTiiP6033ZIRGIS5FqqrPVN4rCSKBTplEtzsdj2RtqMDqOQSslMiAvb/UYm5fHumIf4/Z4FHNEXNx23OG38Ye9/AbjZMI07e80Mm8ZXMLE7hECqSnkR/rz/hYJYYKQFFmdzBE4rDVzA1OUWPsxkIt8LtHAhk0RHf2ubI5p2Crou0SBeJpOGp/XmgOE9Wj3Xo28GCpWMqrJWFO5b+RBIyYgHQF9j7Kx5gNDBI1qQS3MQi4LXhrgtSmv1xKuVqOSRfX9rj65ip1zWG5FIFvFsMAC324bNfhy5TNhNTdSpKa2sbwqAtCQ9WcfBY8Iu5KHjZV6BEadTeAjXG8OzQXC++mOM4BIt/tjoi4JN7Wc3VBqEz7XHL5oEwA0jg9sJw+V2d2qBZXcUBc+YTqIIg9inQtz8udP4a5O3PIb377LCKjR7+K54M98Vb251br3D7PP4tupDrCnfzVHDGaptesxOK1aXHYfL6XN8NCGT5GCh6wZGIkGmKpF/jbqfvxz8kp9LvTPMPjy+kkJ9Cc8Mug6tNDq6lPqLy1UFgFTaK2I2RF/4MIKoJXGoJULkz+jQB3x9o2hrnCwxqHYFilSSHhWdaaz2w7hxRNqMLk80BEbk0p4hnV+hEh4cxJLWH8BEIhEiRDgdzcJTjdkibc7dkElisQTngdfmiKKFWJhU3e1OJ3P++gGbCk6G5X4dpavYKSBBJu0RaSOasNoPNX2dl5MKwJ6CM17j8hvOASxb7/3eVFAklJIq5OHZdzkf/TFGKIgef7TaD3n4Y1sMzBQyLJUyaUjS+B+av8Tj+9/951u/r3W77dijKHNYFuLnGMBH2KN9XA2dg/K02czIGN3qvzFJnt2K3G43z+9fwBO732F9xR66q9O4NGscd/S6hEf7XoOmCyyKZdLQdm6JFAWllbz8/dqQza+UyHhu0PWttuvdWHmQu7a+wQlj1+oOKhYL5bsiUeS67MQyRlqQqcoBQK+v5ZB+J6OTpvh9rcvtZH/ddgB6avqGwryAUEjzMdt+iagNws7HERSx1OJOYbUfiLQJIX/gT0rVUXKyioI9pxl2oe9dslPHyrGYbcgVUuprjOgSNVRXNgcwHXbfQTiHvSGTSxactDyb/UhQ5gkGcmnvsNxn5/FiLLboD3J2FTsbkUvzoub1ZLUfJo5LARgzKIf1O46yde8JzFY7KkXzjuf44b3490Khe8eWvUX8e+FGbp4zBoVcyv7CEt5fImh19eqWEha7o+X3B+HzxxihIVr8sbGTS6M/tsUfZkzhlk8W8uZ6we8GZaTTNy00vudyuymu8l8Pwu48CbjaHRcu5FG6CE9tKLXpH5/Lw32u8vu6tRV7WFO+myxVMm+MfIgEmdbj/BtHvg6qnaFAJs2JtAkh4WBxOR+s+4X/vWRSSO9zXe5k8uOyeHbvxx66IwCnTBXcve2fPDNwHuNTB4TUjmAhk/bB6SzD6TzV/uAQEbWBEZfbjQhRa9nxIWFo/AUAFOj3sKd2CwcSf2GAbqRf1/5Q+hm1diEFaHjC+FbHuZzFiCWhL0uQy/pEPDACwqI+FhjpHJYIB0Yk4gQk4uT2B3aCQaN6UnKyivkvfMPz795OaqankKpRb+GtPy4GwGZ18Mf/WcDdT17K6m93N42pKPFdYlN6Wmg9Gp+k9Xk+UGxRlBosl4VnIbbhcPTUibdFV7GzEYUsD4Pv7OiwI2gbCEwd04d/fLwGs9XOmm2FzJrQ/B7er2c6g/sIn2F7C4r5z6JNLFiyBZlMgrlFVtbM8eF53z8f/TFGaIgWf2zpi+0xID2NJXfcyJ9+XAXAnHc/ok9qMnmpKaRo1CgkEg8xz7b43dQJTV9vP3KaN7/byIGTZVz87H8AsNodzBjufxtSu8N/TYxwEK3ZCSOShI2nHdVHcLidSEX+beIcNQgZfRNSh3gFRc6YKzE5Iqt36A9SSddvMesLg8UWtnuNSsrn3TG/4ck9CwAo1DdnaRkdFp7YvYA7e8/g5p7TfJZyRRMa9Tws1nWYLT+REP8skdAZiXhg5FRVLbuOF7PreAkHz5RTZ7RQZ7JgsFhBBDqVIJSkUynRqZX0y05lSG4mQ3tk0jPNWzG/M4xqyBBZXfEtFdZiPih6hQuSpzM6cSpZKs83VJfbyQnTEVZXLAVoyhbJ0w6kT1zrisA1ZRcgU0xEqZ4HgEw5E5FI3ur4jqKQRUd00Gzdgk59ZaTN6LJY7YdwOsMjYtgaijB0WZh9wzh+/voXigpKuXPGywwZ25vUzHjqq4X66X3bj1PX8PXUOcNZtXQnD1/1z6brxRIxG5bt5bbfXYxE4plWuOGnfYCgUdJ5XFElKiyT+L/bcqqqlg/X7GBTwUnK6wxIxGJSdRqG9shk9vB+XNCnea71h4r4eN1OAA4XV1BRL/zuH3r/G695d738EJKzRP6qDSYWbzvAmgPHKCypwmi1oVXK6ZeVyrwJw5g+2HdW0PHyaub+dQEPz57AHdNG89XmvXy2YTdFFTUopFLyMpP5w5UXkZfRHKhrtLUjdoLwAPP+qu0s33OEM9V1KGRShuRkcNu00YzN6x40O30RTbtldkdz+VFqopY7Lh9Hn9xUxg/3Xuw/dedMAO567hP0JisOpwuHs3lnePTAHC6fFg5l/K7rjzGij2jxx5a+2O5Yp5P3tvzC+uPNQeGCiioKKqoCvm/LwMio/G68//A1PLngB/58k+DvIpEoIL2RaOoWBdHrnz01mYxPGcSGyn28eeRr7s37tYdWicPlZEv1QYYm9G4SdAVIUwpl+yeNnp1njA4Lrx3+MjzGd5JwdTwMN3qLNaz3y1Ql8faoBwD4y4Ev+bmsWXvEjZt/H/2RI/pinhp4LSpJ8NecwUKtvgyj6TMs1nXU6/+BLu63YbchIoERu9PJsp0FfLx2JwdOt9FKyg21DQJujf/vO1nKV5sEoZ5e6UlcN2EYc0YNQK3ovNCepCFKe3vPx3iz8BkMjno2Vv7ExsqfPGq4Pj7xOjaXFafbM2U7UZ7KDbm/afMeYnEydusa7FahvZpInIhCdTkK9TykQQxmqBRjgjZXZzCaV0FkJVe6NCZL5NvwqeQjQn6PvkO6c+NDv+Kj137CZrGzfY3v+urZ113AA89fQXyShsUL1gPQrWcqc24az7+eX8zTt7/L1XdNISlN0NhZv2wva74VPiDGTuu8f9mdJREX52uJVOp74d6SY2VCxsz1//gUs83O4NwMBnZLo85k4Vh5NYu37iderfQIjEjFYvpkCVoSfbJSWXvgGIWlVUwfnEdOqqdD+9qN/HTDbt7+aTNxKgX5mSmk6jScrKxlS+EpthSe4oXrZjJ3VOt/j4p6I39bsobPN+5meM9spqUncbKyll1FxSTHedaeNtraETsr6o3c/q8vKSqvISclgckDelFtMLGl8BQbC07whysv4upxrS/wA7HTF9IoEcoG78XY7Zdf0OrYHtnCpsSCF2/i3YUb2XHgNCarjazUeKZf0JdrZ47wClCGgq7ojzGil2jxx0ACI39duY4Pt+30Oq6UStEqOr8AumPGGJ8BZX+ItsCIVBq92Qn/228elbvn882Zjayr2EueNhu1VEGltY4iYylGh4WPxz3tERiZkDqY94//wOaqAzyy803ytNnU2PTsqCkgW53K4IRe7K095vN+a8p3o3eYMDosTZknJ0xlfHziZzQSJRqpkv46YUO4mzrV5xzBIFoDI3e9twiNQs5rN3iWs9349ud+XV9cG/4WxEqJsA5+bvD15OuymF+4DJe7ecNidfleTpoqeGnoLWSrQpsF3nHEpCS/T1X1fdTVv4zDcQZdnLCuloYp4yvsgZHlu4/w0qJVVOo73yHiWFk1LyxcyT++W89Dsydw7fjgqHGnKjJ5KP9FPjv1FkcNQhlDyxeX2elte5+4IVyf8wBaaXybcydmbMduXY/V9BUANssyLMb3sBjfQyobgkJ9LQrV5Yg6KZ6qlA9ALNLichs6NU9nsTvPYLMXIJf5n34ZoxljFARGlPLhYbnP9fdPJycvnS/mr6Jw3xnc7mZh1e690rjyzknMvFoI+N3z9Fzm3DSemgo9fYd2x+lwsfDd1ezaWMiujd7dkNKyE/nV5f6VxbWFwxG5ukdvRMj8KMv7arMQSDZabTx1xTTmnfU+eehMBUlxnp00LuiT4xEoKavVU1haxZxRA5g2qP1ygevHD6NvViqTB/REJmlOhfxg9S/8fela3l+1vc3AyI+7CtCq5Cx9/FaykprfC8vrDSRqWrc1UDuf/WI5ReU13HXRGB64+MKm3dADp8u4+Z9f8OLXqxjXJ5duyb7f1wOx0xeyKFpIO13VuNwGxCL/S86yUuN55t6LQ2hV23RFf4wRvUSLPzpdQjDbH3/8/oCgR5Kq1QDw9K+mMLFXj6AERQBMVht7ijyzsob08C/A4HC2sfEZZsTiOMQiTaTNaJU4mZp/jHiQpcWbWFW2g/11x7G7nSTJ4xgU35MJqYNJkXt+DiXItLw6/H7ePfo9B+qLOFh/ghRFPLMyx3Jzjxl8fnJVq4GRPx/4yGNdA3DaVMF7x75v+v7OXrMBuC73oiD/tM1IJSlR0Q3qbPae8h3U23mi2OfxaOOG3Cnka7N4bt8n1LfQHjlmKOWurW/wx8E3MDop+sTCLZZVOF1lyOUjsNl3YTR9gtH0CSAErsWSDER+dH5NS1nUYRvCEhgxWGy8tEiof1y6Pfh6CQaLjRcWrmTV/qP8ad4MUnWd1xJIlKfyP72fpch4mJ21GzlhLKDWXoXFaUIuURIvTaSnph/DEi8EoJfG33pqCTLFZGSKyQC43UZs5h+wmhdit27AUbcHU/3zyJUXo1DPQ6YYT8d0riWoFKMwWlZ34NrgYrCsJCkWGAkYl9uEydp667bwIA5r9tGEmYOZMHMwZpONumoDcfHCrrsmzltdPSs3maxcIeotlUl4+p838/x9C6gs9dQaSc9O5Ln5tyFXdj6rLJpqpqWSVL/K8FwtAkxyqXe9Zr/s4O8GJWpVPstlbpo0nNe+W8/x8po2r6/UG/nbTZd4BBsA0oLw3t7I0bIq1h08Tm5KAg/MutAjRXxAt3QuHzOQzzbsZvG2/Tww68KQ2BktrdUbsTtOdSlNqK7ojzGil67oj3aXsLj97RRB2+7i/sF91vpwhaBV53S5KCyuondmMq/dPdeva6OpzC2UmQmShozyFVP/z+P40IQ8r2O39JzJLT1n+pxHJpZyRbeJXNFtot/3zlGn8/zg23yea+tey6e84vc9QosIiTgRhzO6uqd8cPfVrZ67ZuwQrh3bdqnoZ5t38+XWyLYhHpPcR9Ae2b2Ao4ZmX6y3m3h053+4L+8S5uWGVhw2UCqqrm/1nMN5Gpyh/8wPeWCkSm/i7rcXcqQk9DoJGw+d4PrXPuXd/xFUnXNTO1/D0UPTlx4h7DIjEmlQ/D975x0eRbn98c9sT7LpPSEkgQCB0LsgvYooTQVRsaNXvdb7s+u167WXi+JVrqJyVRRBBKT33iEQaiC0hCSk182W+f0xZJMlm2ST7GYnuJ/n4SG78868Z3b3nXnnvOd8j/dNaL1vwmLOpKLsdwzWf4tQKGPQed+M1vtWFA0UKfLWDpCFY6Sw5FeCfB90txktjqLSxYiie8WzdJoklIrmz4Xy8tbg5d0wDaF2XVrx1cr/Y9+WE1Yh1rCoAHpe2x6N1jmXOjmFBisVjjk0xvWQrl8/bt7PGwvWknI+i1sGdKV9ZPNUDamOUqEgWO9NVmExZoul1hBtvU5Dn7aufUjZcUKKNuiTEINCUdP53C5C+nxSztc+YWuqnYKgQaHww2Jp/rBbexhN51uUY6QljUdRFNm29ghbVqdwZP9Z8nKkaE6z2UJAkA8dOrdi4KgkhoztgmDn91idVb/v5YPnFwDgH+TDvHXPoLLj9Kx1/0V7+eAFaf+AIB9+cGB/e/Y3xnaA1KMZPDxF0oi689FR3PrAUOu2g7tOs2rRXlL2nSEnqwiLKBIQ5EP7pGiGje/GgOGdHOqjMbTE8TipSye+3bnXZZoG799blUpgMlt47ttldbS2xWTOdoVJjUKlDHe3CR5qQakIkp1jJDGy9ut5m9CgOrcDxIXIQ0MgyiuIL/s8zFspv7A2s6pYgUW08O8TSzheJKVRPdPJ8WpIVzvVnxZEGheaUCulBiMPfvlbvU4RPy8dbSOCSYgIJtTfB2+tGh+tBosoUmowWo+VmV9EamYOqRdzJXFWO2TmFzNztnTD/9/j0x3K85YLCmU4Ov39qDTdKS/9BUPZr1jM5ygt+pDS4s/Qekk/XB+/5xEceFjVe40mu+AtV5tdLwZjCuUV+9FpurvblBZFQcmP7jYBb63jKxdyQOel4ZqRSS47vsniXiHc6qiUjjlGusZKDtVZ903knYXr+HnrAX7eeoCO0WFMHdiNG3t3tEl3cRabj6ax8sBxjqVf4lJRCaUGIwajCaPZXO++UYFNSyV0hIv5UqnnX7cnW9ON7FFYVrtz0hl2qhShVMjkQcxskc+DjCO0lPF47nQ27z7zCycOX7C7PSs9n6z0fDatPMRPX63npY+mEx1Xu+Ny8JgufPHWEkqLDRTklrBr43GuGe64Q2vVor3Wv0dO6FmvU6Qu++3ZDtRpv82xT2VhMknXhM9e/Z0Vv9WsplfZx+ZVh+lxTVte/Gi63ShCZ9DSxuMzwwchALO2SOV6VQoFIzskEOHrvOi6SlRKhVXg2hEsl1OC5IBS4dxiDR6cR0v7bhxJk9XrtM1giWPolBpe63Ib7X2j+E/qcpso4pUXJX2itJIsDBZTbYdoNmKi3R9l5np1NA8ePHjw4MGDBw8ePHjw4MGDB5ni0lSa135ZzbF0+x5vnUbF5H6dGd2tPd3joxpUAsxiEdl96jyrDpxg0c7DGIy2Xq6MPGkl8IX/LWf2A5MbfwLNiMV8EUPpT5SXzsdilhTJleqO6LzvAKC8ZC6GUimCwGjYhH/IbyjqEXrTqNujUcVTYTrtWuMdIL94HhFBnogRR6j8vsoMu9xsCei9quenipjKfsVY8p30ynQaBAFBGY/a+3ZU3jfj5KAz2eHu0snVUSnDGtT+2sQ4Fj97FxtSTrFwx2E2HjnNK/NXMXf9HmbdN4GY4IAm21S5EvF/3y9j5YHj+HnpuLZjHMM7t8XPW4e3Rs07i9bXGvFXicoFESy12doxOoz2UbWvbtf1uTjDTpUyjApTapOP4wzkFPruCC1hPB4/dJ7n7/+W4sIy63ut24QS1fpyVQBB4ELaJc6dlj77tOOZPD59Nu9/N5PYBPvH1OrUDBnblT9/le4RqxbtdThiJPNCHsm706yvR0+uW5S6TvtrsR2o0/7qnEnNZvbbSwGs0SJ6Py8SOkXho9eRn1PMsUPnMRmlqJJ921L54IUFvPzpbQ6db0NpaePxt+QUBEEgxEeKjn5t5TpeW7kOrUpFgJcOnUplN1XQHiseuKvGe/+Ys8T6d25RKZGBvo4ZD5gt+Q63dTVKhVyrcHhwR7p2Y9n84oPodfVrSYXovQl3oiaaM7g9bhjtfKN55dA8ioxlNtsqU2o8uNAxsvlIGsv22i+5ObZ7B/4xYTBh/o370SgUAn0TYuibEMN9I/ry3u8bWHngeI12W4+dYfn+Y4zt7jqNkMYj3eQrytdjKJ1HRfkawIwgaNB6TULnMwOVpo+1tc7nDsqLvwagpPBVSgrfwDfw83p70XuNJbfoC5ecQUMoKl1IaMCznpuTA+TJ4PsCKSfXS1s1aa4o+hhjyeeodBMAUHhNBEQsxhQMhS9gMZ9D4/uUm6xtHswyCt1XKhquEaIQBIYltWVYUlsyC4p5d9F6Vh48wau/rOHrB6c02abVB08AsPLAcWKCA5j36DQC9bZhp+8sWtfkfpxB+OX7T5fYCF6a4jrV/fpQOpgS1RyYLz+IzVu6mzXbjzGgRxtuG9cbLycIF7sCuY/H4sIy3nj8R6tToUOXVjzx2mTi2tfUOziZks6/np7PudPZFBWU8cbj/2PWgkdq1UcaM6WX1TGyc8MxCvNK8QusP3V49eJ91opfHbu3pnUb+7+/Spsdsf9K26X96ra/ktQj6aQekSo9aHVq/vbceEZP6omiWrnnvJxi3n/uV/Zska4vW9ekcCz5PB26OF+HSI7jsS5eWLrK7vsGk4nMoqZXJZwxomoO4KPV0CbC0TmciFkmKUkAKqWUrmEyWxj+3tfklpSy+h/3EuFv39FjtogMe/crm3abT6Qxc+5CRie14+Nbx9vd76uNu/ho5WYeHTmAB4f2w2yx0OXlT3hh/DD8dFreWbYBjUrJc9cPBWB4YlteWrSKVYdP0CY0iLemjCEhLLjR+zXl/NyFQtH0RZnmwpE0GoChHdswtGMbF1vTcPpVE2Q9VSwfjS454TLHyGd/brH7/t3De/PEeOfpFoQH6Hn/zuv5aIkf36zdXWP7lyt2NKtjJK3kGEZLBe18u9jdbjGnU176E4bSn6yvAZTK1mh9bkfnPQ3Bbr6dgE5/PwCG8j8wGbY5ZI+v9/WycIxYxFJyCj8lLOBVd5sia4ymcxSUOFYn3dXova6jeradqfR7tH5vovK+pUZbZWl/KoredppjJCezgP3bUrlweSWyuLAMs8nChDsH0jrBfSJqJhmtUCsUdZcGr49wfz3v3jGOTS98zr7Tda8W6NTSreLK6LwrOZZe9fmM6NK2hlPk7KV8issrGmlx/ThqJ8A17WMB2HH8LCazBZXSPZmlyiaWZncmpsuaBtsOnCbl1EXSLxVwz8T+braqduQ+Hn/6zwayMqRV85j4UN757714edtfbUzoFMXbc+7m/hs+oazEwLnT2axatJfrp9qvCpbYNYbYhDDOnJQ0OtYtPcCE26+p187Vv++z/j2mjhLmP/1HKhXviP1X2g7Ua789Xvx4On0G1ayqEhis58WPp3P3mPfJz5U0LratPeIax4gMx2Nd3Nyts0tt6BoXSXLaRU6kZ5MQGYKjwd2SU8RSb7vmQnF5Xq1SKripd2dmr9/Bgj2HeHi4/TGzLfUsl4pLuLZdrFOcBhuOneJkVi7dYiLZdOI0zy1YAcAtvbuw98wFesZGs/lEGk/9vJTf/z6j0fu56/yagkIhr8iKq51or2D+0+cR3jz8M+uy3Fs5R464xDGScj6TI1co+VdOQp3pFKnOE+MHcTz9EluOptm8n5qZw8EzGVYBQlfzbdr7FJsKeb+b/YfbvMz+SDcLKQRboxuNzmfG5fK9jt1xlMrWmI1HHGqr0/REq5YcQwbjMYf2cYikIKMAACAASURBVBX5xXMJ9J2JWhntVjvkTE7hh7Kp5+7vY6tSLYqlKDS97bZVaHojimV2tzWEvOwiZr+5mM3Lk7GYa06qrhmVZOMY2b3hKMt+2oFKreTpD25FpXZtCobZUneZ2ebE0Qn86uSTAHSLjSTUz8dm2+FzmZRVGIkOqtvJ0jpEWtHZdOQ01/Wo3dFcPcz6VKat8F5xuYHXfl3jkM2NxVE7ARIighnWuS3rDqXyzqL1/N+Ng9Gqq26JRrOZzUfS6N22Fb5erhNSa6qDy5mYzTkAnEmXvruB3do4HIbvDuQ8Hg3lRmtEB8Cdj42q1SlSSUi4PyNu7M6SHyUhzeULdtfpWBgzuTf/eVeqErJy0d56HSOH9qSRcU76bnVeGoZcZ38B50rbHbH/Stsdsb+SvkOksWrPKVKJl7eGgaOSWPrzTgBOH3PNaqccx2NdvHn9KJfaMHfNHnYeP0vHmHBW7TtB73atuHd0/d+pRUZjE0ApVD1839KnC19t3MmCPYd5cGh/lHaucYv3pwAwuadzHE9bTp5h8d9n0DYsmLeXruf7bZKDcsnBoyx7/C58dVru/WaB1WER6O3VqP1C9D5uOb+moGxBjpGM/CIiA9zrSHIGOqWG17vewXen1wLw9akVNqKsf2Vc4hhZd8g2P1MQ4IWbhruiKxtemDKc69/6L1d+txsOn242x0iZubTO7QpFMFqf6ei8pfzY+nRCakOpaudwW3+fWwHIyn+lUX05C1Gs4FL+W0QGz3KrHXKlvCKZgpJf3W0GIOnT6DQ9bd5T6UZiqdiOQlUzPNBcsRmVtmnpCOdPZ/P0bbPJyy5yeJ/Y9hFsW30YgKHjuzNgtGtv8hbRcUV+V+PoBH72yu0AnMi4RNuIYKIC/fDWqsnIK+LgmQwEAR69bkCdx7ihdye+WrOLP/YcITUzl/iwQMqNJorLDNby6AAjOicA8NmfW9l45DR3zZpPx+gwcopL2X78LK1DA+jZJpq9p1yTz+qonZW8PnU0DxT8xs9bD7A6+QSJUaH46LRkFRRz8mIOxeUGVrxwr0sdI0pBPmHEZlEKfc8vkpycMRHyzv2W83hM2XeWkiKpopFGp6bfEMciV7v2jrc6F04eSae02IC33v7vb8QN3fnvhyswmcykHknn9PGLxLePqPXYq6pFiwwa0xkvH/vHrW57Q+yvbrsj9lcydFy3eo8NtpVuigrqnms1FjmOR3ey8VAqXz96C4IAogj3fjLfMceI6Jrvp7FUj0qI8PdlcPs2rDuayuYTaQzpEG/TtrTCyOqUkwR46xjesa1T+o8K8KNtmJSG1Ce+ldXBMTAhFt/LFUwSI0PZlnqWzMJiq2OkofuF6H3ccn5NQSG0HMfIqHe/pl+b1kzo1YnRndtZo1RdwS8Dn7P+rWyADmdDmBEvPZu394vileQfKTY5tsC5YKlU2ey3ZfvIyCrA20tDu/gwHr9/JLGtqrIeVm86wne/bOd8Rh7hodLiwY2jujJ1Qh+bRZcr29lr01y45Bvddzrd5nVSTLh1Jc+VtAr2p2tsJAfSbMv9HDiTXssezsUkGjGLdYdwB4bvAqFpH7s+8N8Nau/nczMA2QVvuj0aobB0IXrv6/H1GudWO+SGKBq5mPs4ldoz7ibAp6awnVI7hIqCVzAbpBBrQdUOMGExncRs2ILa516MxZ/Z7KPW/92h/owVJl6+779Wp0hchwj6DE4kJFK6bnzx2iK7+4VGBhDbLpwzJzLZtfGY6x0jFvk8iDkaMXLvcEmraPHuFI6nX+J0Vi6iKOXKDk1qwx2De9K7bd0h6aF+Pnz78M18umwLKeezOJ6Rjb+3jo7RtuKKlakz3zx0M58s28yBMxkkn71ImL+eSX2TeHB0f75Zt9tljhFH7azE31vHd49M5ZdtB1m27xj70zIwms2E+PrQIz6KEV0SCPX3sbuvs1DIKHTfYpE0Cfz1Oi7ll6DTuVSfvcnIeTwePXjO+ndMfChqjWOfZXBY1XFEi0hWer5dTRIA/yAf+g1NZMtl5/CqRXuZ+XTNe2tFuXTf37SiKmx67BT70X9X2t4Q+6vb7oj9lbRLcmyBSKut0roxGl1zr5TjeJQTjj6fWSwyc4wItqv8t/bryrqjqczflVzDcbDq8AnKjSZu6t0FTT2lrB0l1LfqPuJbrZRrZEDV781LLf2+DdV+243dr7nPrykoFC0nAiNY78P21LNsTz3L64vWMKZLeyb06kTvuFYOjw1HifRqvoWJ/sGJLBvyCiL1R43sP3yOWd+uB+D1pycQ3zqY3PxS9h48S2hwlZNr577TvPf5Sv7xt9F0TIjg7OVI1H/9ewUms4U7bupfa7sr2zQnLpn1nMm2DaHr1661K7qxS9+E1jUcI2ezm0cZu9zsgKetiU6RxlCp+OzrPYFCGUQkZOY+jVdEH1QyEjlzNzmFH2JwMD3K1SgUvvj7TKvxvrH4cwRlGBbTZaFjU5XgsUIZgbl8aY19HHWM/PnzTjLOSmHDM5+/gUl326bc1eYYAejQNYYzJzI5eei8Q301FotYhlwcVwCC4JgIWGVKSX2pJfXRISqUWfdNdKhtm/AgPrn7RrvbHhpzDQ+NsR/yHx8WRPIHTzTaRmiYnQAalZLbBvXgtkE9HN7HGXZWonDwe2wOLKL0IBYfHcyl/BIyst2/Yl0bch+PudUi31KPpDM26YVGHbe+yIgxk3tZHSPrlhzg3qfGorxCL2fzailsvrRY0v+IjgshqWdsrcfMvSJqz5X2AwSFyOfBSI7j0Z30T4zlkdkL6RQTzuGzFxnQMc6h/eQcMQIwMCGOmCB/Nh4/RWZhsU0FkcX7pbnYlF5JTutfq6qa+wvVnqC11RwTVW+L1bY3br8rzw+wnqMrzq8pCILrIjKdzdpn72f7ybP8sf8Iaw6fZOGewyzcc5hWgf7c2LMjE3p2olU9qclyRaoOW793p6zMaP0tBgf6EBUeQFR4AJ072Dq4v/l5G1Ou78mowVLFtFZR0rPojWO6sWj5fqvTw167K9s0Jy55Ss8vKbd5HdqMJYuuzKEHyCupcliYRTN5FVkEacJRCM4V2zNYHAlBMiEJWja/0F+Q78MUliwABzyCrsRsySUj9xFahfyAIMiz2kFzUlK+gdxC+aQXBfjcZteD7xXqumoiWy6vZPYb3qmGU6Q+Ii6Xvbx4Preelk1Dbqt3CkHnbhM8OAFBRt+jxSI9EI8f0pldh8+yeW8qj902VJY6I3IfjyXF5bW0bBgmU90Clr2vbUdwuB85mYXk5RSza9Nx+g9NtGmz+ve9Nq/H1FOi11m2Q/32A+jq0V5pTuQ4Ht3J/WP6sf9UOqcu5jCoczxd4xxLS3eG5pgzufLhWxDglj5d+WDFJn7bc5i/DetH1uUqPjtOnSMpKpwOEQ1fvDNb7P/ehUaGEzR+P9vzA6zn2JTzcwUC8hn/9aFUCAxsH8vA9rGUG02sPnySP/YdYdvJs3y+ZjtfrN1Or7hoJvRMYkyXdvhoW865OUq/XvFcP0LSp3rwmXl0TIjg+pFdGD2kE5pqkYWnzmRz6OgFvv91u93jVIre19XOHcL4LnGMGM22qzi+Xs33w/CxU1bQaKqy56tTb3Ky+DCd/HpxT/zTNu1ePHR3k/oWHRCuyUmPw0v/EN5+z9fbtjBnKqDBL/j7JtlViVbdAb3XSIrL7Jd3a05KyzdxMe8pIoM+wVHR2asRg/EI6TkzEam/ikZzIAhaAn1nNnu/acclIb0Boxq+guGjlyayZZdXQ12FKCM9A3A8YsSDvFEo5PM9iqIBEROjBiSyZMMhdh0+yzeLtnPv5PqrnTQ3ch+P1YVKQ8L9SerZuMjZwJC6F5YUSgUjb+zBz19JKY6rFu61cYxcyixg3/bUGu3r4kqRVVfaLzfkOB4F1xWQrJeNh04xuHMbureRVoPPZudz4JSUnj68e0KtD35yixix5/Ca3CuJz9ZsZeHewzw4tB/LDkoFCiyiyGS70RSCdXtt5BTL57yrnx9gPcfaz889yMkZ2RB0ahXjuycyvnsiucWlrEg+wYpDx9mbdoHdpy/w5uK17HnNsajploRCEHjygZEA3D6lH8vWHuK/P21h3m87mfX2rQQF+GARRcrLjdw3/VrGjbCf4q5SKupt545qgS652npr1DYlGXOKms9zbK8vXTUPVlqJFP5/vOhgjXbl9QinNjeC4IupYo9Tjxnk96gsHCMAhSW/olKEERrwortNcQsmcwbns++QxapQJQH6O1Ep7Yv3lWXXr37vFdq431bpZaE//6CG6zmYL1ev0WhdO3l0tz7PlXgiRq4O5DYpFMUKFII37z45kZdmLeWrBVvJzCnizgn9iA6TT4iw3MdjQFCVQ6BVfAjPvV8zPdFZjJnci/lfb0QURXZsOEpxYRl6P+kBf92SA4iWqge5voPaExRad+pKddvB9fbLCTmOR8ENKdiVvPPLOmYt3cptQ3twY78kXvxuOX3axwDw1s9reXPGWLv7iaJrFyoaisJOukagtxejk9qx5MBR9p29YHWMaFUqxndLrNFef9kJdLGg9jnb7jTXpvQ2hOrnB1jPsbbzcxctKZWmNoL03tx6TTdu6deFVYdO8umqLZy51DwyDu4kLMSXu265hmk39mb6w3NYsT6FWyf2QSEItI0P5fS5S4QG136/cbRdc+KSq22Yv57i8qqw9gu5Ba7oxi7nc2r2VT2Vp0fgQPbkbaRH4MA6jxOmjUalaNjHY7KYyDI4T1RQELywiM4teeal6YWPbjgl5WudetzGklv0uTXkMizwddyRYuQOKownOZ99KyZz8wgDO4JC8CHYr3bvtlJnRzBXLMFiOoalYg8a/9cb3bdvoDd52UUU5DXcOVmpTRIU5lrRPLlE9VjxpKFdFQjI7HsUTWw/mMal/GI6t43kyKmLLF6fzOL1yUSE+BEaqEelcuw6/cWLU11npszHY2LXKkHjU8cyEEWx0WHx9RHVOpjOvWJJ3p2GyWhm4/Jkxt0iVQ7ZsDzZpu3oetJowNZ2cL39ckKO49GdQbUBPl7MfmQyr/5vFTf2S8JLq+bvN0jz50e+WFjrfmI9hQiam9oevqf17caSA0dZuDeFw+mZAIzr0sFG6LSSduHBaFRKDqdnsj31LP3bSlFUlQEkX23cybGLl1xzAo2k8vwA6znWdn7uoqWn1Isi7Em7wJL9R1h56AQFpdJCX3xoUD17tkw2bDtOcYnk+GzfNhwfbw3HTmZSVFxOTGSVYOw90wbywjuLiIsJYUj/dtasilNnL2E2WxgzNKnWdle2aU5c4hhpEx7Eqcwqx8jGlFO8MMX15XpFETakpNZ4v11ksPXvqTF/45aYBxHqudPc3+Y5AjUNy7/LrcjirSPOC5sym1JRCM5XJQ4NeImSixuQi3BdXvE3ABjNGUQFfy67FRtnU1axhwvZMzBbnOv0airBfo+jVATXul3jW7vYpLH4C8yGDai8pjSq7/gOkeRlF7F7w1FG11Et4UrMZgvb10jCgp16xjWqb4cR5TFeKhFwv5q8BycgyOt7FDHx+LsL7G67eKmQi5dkIsgq8/HYpU88Oi8N5WUVFOaVsmvjcfo6WLK3MYyZ3Jvk3WkArFt2kHG39CXjXC4nU6qc74HBevoNrX+luNJ2oNnslw0yHI/uJDrYDz9vaU6WlpVno6GhVNTlIJXb+LT/8N0zNooOESEs3n/E6uCY0st+6L+PVsMd1/Rgzqbd3D/3N/rEx+Cr1XAsU3KGXMgrYHKvJKumhxyoPD/Aeo61nZ+7EFrogmhqVg5/7DvK0v1HSc+X7ot+Xjqm9uvKxF5JdI2pvXR6S0alUvLrEkm3Kj0zH5PZQmSYHzNvH8S1/RKs7a7tm8A7z09m7i/b+P7X7da0mNbRQdw+pV+d7a5s05y4xDHSs000qw+etL7OyCtiQ8opAIZ0auOKLgFYe+gkmfk1Bdn6JMTYvK7PKQLgo2r46rPOTm6qKJZiNGy0ec9sOk1F+fJajyOKBozlazEZD6LRjWiwHfWhVXfA32caBSXznH7splBctpwzmeOJDP4Mrbqju81xASJ5RV+TXfCW7MJMNao2TdIWUepGY7z0Wf0Na2HQ2C7s3XyczSuS2bE2hX7DOzm039wPlpOdIYUrDq0nb76piMgrdP+vEl11tSM3B5fcVnprQ+7jUeel4Ybp/flljnT/n/XmHyR0iqo3jaUSURQxmy2oHCynOWhMZz5/6w9Kiw0c2pNGXk4xm1Yesmkz4sYeNSrW2KPSdqDZ7JcLnvFoS1SwH5PemEuf9jH8+48t+HnrmL/pAAClhtrHoEj9orvNS+3z/ql9u/La4rVEB0rz/n5tatfTeWL0tYT4+rBg9yH2pF1Ao1LSOVoqR/3GpNH4eWll5RgB6fwA6znWdX7uQV5jri6yi0pYduAof+w7ypH0LEASZB3cIZ6JvToxrGNbWZRAdiUD+7RlYJ+2DrW9pncbruld/3O/o+1ciDXf1DOz9uDBgwcPHjx48ODBgwcPHjz8ZXFJxMjwLgm89/sGqgs3v7VA0rTo1SYavQty2wpKy3n7t5rlRJUKBaO7tW/QsVSCGo2i4TbqlN413hMt+RTn/d2mdFlF+Z9UlP9Z7/EEhS9evs802A5HCPH/P4pKf8ciyqvkocGYwpnMsQT7PUWw38O0JE9yXZjMF8nIfYzS8k3uNuUKpFWU8MB3mpTnKZrTQWh89amRU3qzYM5Gzp/O5rWHvmPctH6MntKH+I41SwOazRaO7jvLgjkb2LZaWpnp1r8tPQe2a3T/jiDKLXRfZiHfHhqL3L5HM9vnPeVuI+qlJYzHqfcPYevqw1w4k0PmhTwenvJvZjw6kkFjuqD3rZkyWlZi4GRKOnu3nWT90oM88+4tJHaLqdHOHlqdmqHXdWXZL7sQLSK7Nx1n6+oUmzaO6ItUtx1w2P7qtgMNtl8+yG88upMnJg7mkRsGolZKn0uJoYKFW6VIpBen1RHRLLfIMwfulxN7SHoGdUnpKASBOwf05M4BPWttk/JGVdqxUqGweQ3QN75VjfcAHh5+DQ8Pr6oA1tj96mJij6Q6z88tyM6g2hnxzleYL4tZt48IYULPTozvnkiIb8MLB3iQJy5xjEQF+jGoYzwbU05b38vIk1Sc75n1K1/MnESwb00nQmPJKijmwf/8RlZBzYf8cT07ONxXpaaIr6pxyvsKQYlaocVoqUqTUCijCIpIwVixC6NhPWXFn6NUtUelrkNQRtChVMWj9boJhTKsUbbUh0oZRmjA82Tm1V82uLkRRSOXCt6hqPR3QvyfQe812t0mNQrL5XKSeUX/IbfwC9k5oQAC9HcA4K27tt62FUUf2d8gFmIqW4RSO7TRdqhUSl758i6emvY5BbklLJm3jSXztqG4Iuz7X0/+j/LSCkzGqsliWHQgz3w4vdF9t1xazmTCQ+04ktrZnMgvBL6lUPN71PvqeHXWDJ67779kXywgL6eYT/65iE9f+Z3QSP/LbbwwmcwUF5aRm920CmWjJ/di2S+7ANjwZzLHkqUKGR27S6Hzrds4rptW6fioy35n2i4XPOPxiv5FOJuVT4mhqtLk7cNqdwpY95Odxoj9AHlRhB93HECtVHJTb3lpbziDyvMDZHuOcktfqws/Lx3Xd0tkQq9OdIpyzfOZB/fishpgD48dwOYjaTXqfR+9kMVN73/PQ2OvYUq/LigUjb8JGc1m5m85yJertpNfUl5ju5dGzcNjBzh8vBc6/rvRtlSiU3jZOEYAENSotQNQawdgKPsVjW4k3n7ud0gE6O+ksPR3ygw73G2KXQzGI1y4dBc6TQ9C/P+Bj24oLeFh0CKWUlDyM7mFHwNgMme72SL7qFWtCQ14yeH25vJl9jco9Ki8bkLt+1iT7ImOD+XT3x7lg2fmc3CHJKJsMdtOCosLbMtx9xzYjv/74FYCgm3LS7oCQZBX5qHcVsw9NA75PUC4rzRoQ2gp47FVfAizfn2ET19dxJbVKYiiiCiKZKVL2khZ2C/p6BfgjY9fw4TIE7vGEJsQxpmTWezefNz6/tgGRIo0xP7abG+s/XLAMx5tef67P8nMKyKo2gLj+/eOr3c/uTmYaps7frdtLycyc7ipd2fC/Vw/j2huKs8PkPE5yu23Ujvrn5tpFRF1NcUm2/mut1KLwoX3vW9OrabEXPUs/Ui7+sf51YjLrrgdW4Vx57BefLN2d41tOUWlvP7LGmav2M6wzgkMSYqnXWQIEQF1i3qJImTkFXIsPZsNh0+x7nAqecVltbZ/ZuJQooJcW8LzSl7q9AXVNFxqoFQ5JirZPAhEBH1A2sURshMDrU55xT7OZ9+GWhWDv880/H2molJGudusGhiMh8kv/oHC0t+wWOS9eiYIaqKCZ6MQHA//8wpd5UKLJMKiA/nXDw+QsieNDUv3c2TfWQCyM/IpLS5H56UhKNyPpF7xDB3fjc59mlOsSW4PjJ6V/asBd1eduBJBkNvvvDbkZmft49Ev0JsXP55O2olM1i09wMFdp7l4XqpKVlRQiiAI6H11RMYEkdApip4DEug1sB1qTcPPccyU3vznX1VObJ2XhsHXdW346Thgf222A4223914xqMtGbmFfPtEY8puyysKQMRsffx++hcplf1cbgEHzmUQFeDHk6MHuc84J2Pv/ICr6hzdRXM5RQDGrv+nzeuuAXG80XUGQRrXOLcWnt9KbkVVZLvHMeICHht3LcfTL7HlaJrd7dmFJczfeoD5W6UwLx+thlB/H7w1Gry0KkSxSvW6tKKCrIJiyivqv2nNGCKtjkzu3/whY/V587z09yKnCZ1G1YZQ/xfJync8csBdGE3nuFTwHpcKPsBL2+tyBAn46Iah03SlubWERdFIWcVOSsrWUVK+BoPxWLP23xTCAl5Fp+nepGOI5kwQvBAUznc+duoVR6decU4/blNoigaLa5DXyqaHRiLKzcEln/tTXbTE8RjXLpy7H3dtaujkGQOZPGOgS47tLPvbJkay/PCbDd7v+ql9uX5q3yb3Xyee8WhDsK83FSZzgyttyE8Dq+p7TbuUx8msHHy0Gq7r0oH/GzuIAO+WF91UG/bOD7iqztFdnMjMIUTvTaBPzSqkruZgfhr37fiEt7rdSaJfq2bv/6+CS6+4CoXAx3ffwFNzl9jojdRGiaGCkqyKetvVhiDAvcP78uj1rpkUOAO1dpi7TahBoO+9lFXsoKh0ibtNcRALZYZdlBmkXOpLBe+hVASi03RHq+mEVp2ETt0JtSoOoQmCoJWIYjkVpjRAigoprzgk/W/YL0vdkPrw95lKgP6uRu1rLP0OY9GnAIgWKUVIUEah0T+ByvsWZ5koS+SWB+uMMo5frd3Jz9sPklNUSri/noVP3oGXpnkeOL9cs4M/9h5hyf/d1Sz9yRd5Objk90Bjn6txPHqon9JSA9NumUVJSVWU6yef3kHnLq3qbGevjX0847E6ZovIhNe/JbFVKEqFtPjkSCqN3CJGEC3WjI35f7u6Ncmu9vNzJ68vWsP+s+msfuY+wtyQlpRlKOCh3Z/zTMebGBNZv9aPh4bjcle0Vq3is3sn8sPGvQB8unQLBpPzJxChfnpev3U0AzrEOv3YfwUiAj/AUHGYClP9Diw5YrbkUVK+jpJy28pESkUAKmUkKmU4SmUoCkHymAuCVvqHDkEAi2hAFMsRRQMWsRyz+RIm80VM5gzMltrzqFsa3toBhAe+26h9TaU/Yix8B5XP/QAoNd0BEXPFfioKX0GkHLX3DCdaKzNktkLd1PS33acu8OmKLbw3fRwdo8PJLS5tNqeIMygsk3Jh1Upls9pdWFbu1D4tYk19LHciUPO8svOK2X34LGcz8igqKcdskVZfbxnTk/jo4OY2UeIqG48eHMPbW8viJU+SmVnA9GmfN7ndlbSE8dic3DO6T6P2c7dD50rkph3joWVyIjOHxKgwtzhFKqmwmHj98E8cL7rAw+2ud6nuyF+RZonREwS4Y4jk2RqYGMfHSzazMeVUDWHWxuCtVTOxbxJ/G3MN/ldZmJjZeBRD2S94+7k+zUWh8CUq5GvOZt5oraZyNWC25GO25GMwHnG3KW5Hq+5AVMicRoegG0u+ROP/OiqvKTbvK7XDUajiMBZ/0mjHSPqZHKJi3fSA5SAKwXmVtJxBUyfwyecyiA0JZGy3DgDEhgQ4w6xm461FkhN0VNf2jEhq26z9OrNPUVYPYgoEoapUfU5+CR99v461O49jsdS8Xw/p1c7GMbLtwGkWrjmIWqXglYfGoW5g+H2DLL3KxqOHhqFQOPYw4Gi7SuQ8Ht1B17hIRBEsDU4xkldKnig2LBp9x8ZjzJu9Hh9fHdNnDqGLA6m929cf5cypbKbe4zwtj7efmc+N0/qR1COWhfO2sXrxPgCuHZnErZdLaruCg7tP07V3fIP2qfzMgBqfW2M+TzlSYTIRGyyPudLPZzdxsjiD17rcjr9aXvfDlkyzX7nahAfx6b03kp5byM9bD7DuUCpnsvNoiI9EpVTQsVUY1/XowMS+ndHrmp4uIUdMxmTKir9sFscIgFbdkaiQOVy4dAeiaGyWPj00DxpVHK1Cf0apaFwpagCL6RwKdQ+72xTq7lhM5xt97HtH/otOPWMZOak3g8d1xcev+fM360OhkJeae1Mn8LnFZXhr3XftbIoOvUUU2XZCEuYd1bW9cwxqQL/O7FNOD9TVf+NnMnJ56I355OQ77ihv0yqEjXtOAjBqQCJDe7dzuo2VXG3j0YM8kOt4dBefL93K79sPU1RmwCKKtI8K5bunptW7n0KQ1z1cFGsv1GCP1X/s54GnryPpcqlrR+g/NJH+QxMbaprDTLrtGjSXBY0L80td1g/A3Flr+eCbexu0T+VnBtT43BrzecqR2JBAcuso+uEqgjR6pscN5fMTy2yclHtyT3Lfzk95p9udtNVHNrtdVyNuc+lGBfnxxPhBPDF+EIVl5RxMpyHQ/wAAIABJREFUu8iJjEsUlJZTVGagqMyAoJBqRoP0f5Dei46twkhqHY5W5XzT12f/AcCB/G109OvJkNDxaBXui0IR3aBf4aMbTETQR2Tk/L3Sima3wYNzUatiaBX2Cypl02quK5TRWIwHUKhqVoKxGA+gUEY36fgpe8+QsvcMs9/4nf4jkxg5sRe9BrW/3Lf7QwWlFWoFcqkGY2ngRK+SmV//xsGzGRSXSytonZ/+CIDxPRJ559brrO1+2CytTM3bsp+M/EKiA/24e0hvburXxeZ4P2zeZ9MGqNFOFOGL1dv4adtBSg0VDOnYhtaNjFCZ8fl8jqZnUVohOW8fm7u46txG9OPRMVKJ9jOX8vli1TZ2nTpPXkkZoX56burXmfuH1RRvnLdlPz9u3U96XiE+Wg2JUaE8P2EY8WFB1j4Ba7/2+ky5kMUtn8xjwRO30yEy1Ob4xzKymfLRD8x/dDqdWoXbbJPTA3VllSqj0cyT7y20OkXaxoQwoFs8YcG+fDB3ba37hwf70qZVMKfO57Btf5prHSNXyXh0B78t2MXC3/aQlVVAeEQAU6f24/rxkhh3SsoF/v7wd8z5RkqZjIsLse6XmprFzPvmMPs/d9OuXQQAa9ekMO+HLVy4kEdYuD/XX98NgJtv6YdCIbk/i4vLmXDDR/z088N8++0mNm44BohMntKHu+8ZbD3+hfO5zJ27mYMHzpKfX0pwiC/XX9+d6bdd0xwfCyDP8ehOth45w5+v3sdrP67iiUmD+XjRJof2E2TmGLE4kOqWcS4XgLmfr+HQ3jPkXirGR6/l6bduQu+r4+W//0D3vm04vP8sudlFvPXFDLx8tPzx8w4AVv2+n+792nDPY6Osx1y2YDcblidjsYh06RXHjIeGc/TgOX76r/Q5KpUK8nOKCYsM4Om3piAIAj/MXsfurScJDfcjL6f+54BVi/dx8UIed/xtOADffb6WiOhARk+wv5BVyU9fb2TfjlQsFpGomCCeeGUiaSez+HnORk6kpPPy33+wtn31k9sQFAKfvvEHF85corzMSK8BCcx4aDgZ53JtPjPA+rkV5ZfW+nlW0pIWYm/t3423/ljHhbyq+U5zMa31YNrpo3g5+QcKjFWOsYyyXB7YNYsXOkk6f8PCm1aF7K+OLGLd/Lx0XNsxjms7xrnVjqOF+wE4V5pKXkU2I8Mmu9Ue0VLoln79vCdjNks3iKz8l91igwfnoFG3Iyb0Z1TKiCYfS+VzFxUFLyGaLwCgUHcDRCzGAxiLZ6P2e7bRx+49JJF9m49jNluoMJjYuPQAG5ceIDBUKuE9/MYejJzUm7gOTT+PxiOgELxlI7hrERtXEvrTO2/EIorMWrmNnannmPs36WaqqhZy/uPWA/x75TYAXpw4jM4xERw8m8Gbi9ZhsliYdk03m3bV2wA12v2+5zBfr9vFS5NG0D02kq3Hz/Dhn5uJrKdEuz2+vG8SBpOZa1/5AoD3po9jSCfJWaeu5kDz0aoJ89fz7vRxhPr5sPf0BV7+dRWJkZKDcFBiHAC7T53ng6Ub+fD28SREBJNTVMqOk2cJ89fb9AlY+7XXZ6foMLq1jmT+9mRemjTcxuZFu1NICA+u4RQBsLjpOm+PyhXqResOciFT0lZ67Pah3HpdL2ubuhwjAJ3aRnLqfA5HT2e6zlDgahmPzc3vi/bw7TebePSx0XRIjOTIkXQ++2QlJrOFCRN60qlTNK1jg1m5IhmAmQ9UCcavXJFMmzZhVqfIrl2n+OjDP3n8ybEkdojk3Llc3n9PKhVsNluYftsAm75fe3URI0YmMXVaf/LzS1EqbePGvLy1hIT48sKLEwgK1nMo+Rzvv7eMhIQw+vZrnnQ5OY5Hd+KlUaNQCBhMZvy9dWQXOhZBplDIK7TfEYdXZIzkCH/27Zt59fH/cevMIbTvZLvgo9GqeOkD24iZG6b2A8BHryPtZJb1/YxzuaxbdpB3v74bQRB49oFvOX5Ymj+dOnYRgDm/P4pao+If98zh7KlslEoFOzce55MfZiIiMnPyv+u1e9h1XXnq7jnc/sAwBIXA3m0neffre+rdb/WS/Tz3zs20TYxEvJwqGZcQxj/emMzh8R/z2me319jnoWfGoVIrsVgszLjuQ+742zAiY4JsPjPA+rnpfXV1fp4AIi1Hn+nmvl04lZXLA9/8xj8njqRPm+atDtMrKIGv+z7G8wfncqIo3fp+ubmCl5IlR9aM4uHc12YMCqEpcbl/XWThGJEL2YaqH1miX48mC9oU5tyGIPjgG/Qf63sFlyY5vL/F3PjUhKYS6HsfIImUZuY9h1xW5Tw4jk7TlVah/0OpCHLK8dQ+94Cgwlj0CQCi5RIAgiIYte8/UHvf0ehjv/71PeTnFLNx6QHW/r6XYwfPAZCXLT1sLJizkQVzNtK2UzQjJ/di6PjuBAQ3/6RRodBjMcvkQayRE3idWrrsqxQKBEHA246I6OzV27l3aG8AxvfsCEBcaCDncwuYvXqH1eFR2a56G6BGu5+2HeC6bh2Y1CcJgPiwILacOMPZSw0XNq6cqFeiUavsnkOIrw9PjqvK9W4dHMAPm/dx5IL0wF7pGCk1GBEQCPXzoVWQP62C/OkWaxuSWim0WtlvbX3eOqAbry9cy1PXD8Jbo7aKlC7dd5S7h/Sq0R7ALKcHMUEaU+t2ngDg2p5tbZwijhAdJqXrpWcXONc4O1wN47G5+f67LUy7tT8jR3UGICYmmIz0fH74bjMTJkhacGPHduW3BbsBuH/mUARBwGIRWbP6sE30xvdztzBxUi9GjJDGdXSrIMbfIK1SL168r4ZjpHuPWCZOkn5PrVvX1JQKCvKxccRERwfy24LdnDiR2WyOETmOR3cSGxaI0WzGW6vm/+YsoajUsYdY+WkAOec6kdTd8QIPZ05lk34ul+cenGt9r7TEgE6nJiFRuseoL6fGBAT5UFZioLCgjLh2YQgKAQGB2Lb1R/qq1Er6D+nAnm0n0ft50a1PPBpt/Y93L390K79+u5mLF/K56c6B9B1Ud4pohcHE7HeXUVZagUaroqSoHItFrOHgbCgtSbj66/W7sIgiReUV3PXVL+i1GqIC/VAr7etpzX/E+RWCIr0C+aL3w7xz5BdWX9xfY/t3p9dysiiDlzvfil4lP+3Nioo9Lu9Do2nYvKU67o9P9+DBgwcPHjx48ODBgwcPHjx4cBOeiJFqFJuqVgpCNE0P2TcZ93KlxKCpYleTj9ucBOjvQKHw4WLO44g4v8yyB9fg6zWOiODPnC6ApvaeYa08I1pyQDQgKCNpmpSmRECwnhtnDOTGGQNJP5PD2t/3sv4PSefiQpoUnZKacoHUlAt8/fYSeg9JZOTkXvQf3gmVunlKAyoVgZjMF5ulr/pw1Qp1XkkZOcWldI6pmfbROSaCz1dtJ6uwGLVS6VC7MD89adn5XN/dVpQuITy4UREjjlJaYWTuxj2sTzlFel7h5VUeA4M72mrkXJsYx6Q+SUz/9090jglncp/OjO+Z2CgdqzHd2vPuko0s23eUm/p1YeNRqfx5fmkZ43t0tLuPRXR9ZIWjKBVSatOp89J4G9I7ocHH0HtJVTRKyxtWBaIx/BXGozPJzy8lL6+EDh1sI6ISO0bx3dzN5OQUExysZ/SYLsz5egMAe/ek0at3PLt2naKoqJwRIztb9zt9OovDh8/zv3nb7PZnMllQqarW3zp1iqrTvrKyCn79ZSfbtp4kM7MAs1mkpKScfv2br+qUHMdjQ8ksKmbbmXOk5eRRUF6O2SIyo093EkIaXvntxWkjAHh6ylB2HT9H51jH5say0xixOCdiRFA4PteJbRNKWIQ/b30xA4VCgclkRqlQcOzQeRS1RFlEtAok7USWNbXl/OW5T31cf3MfvvpgOb4B3kx0UJMnqlUQT746iaKCMmZO/owf1zwNgEIQqDAYrTZUnvOBXacoKizjhfemUlRQxvrlyQ71Ux8tKWLkoxWbbV4XGyo4ftGx78iZ6JRqXuk8nQ6+0Xxx8s8aVaO2XjrC/Ts/451udxLr0zR9QWeTmT3e5X3ERGc0el+PY6QaPirpJlRozHOK6Kpf8K9239f53I7WgbQDQ8l3lJfOa7IdTcXPezJKhT/pOQ+3iMnfXxuBYL9HCPF/Fmc4K+rsSeG68rpRscHc/ugobn9UEjE7duAsaxfvY+PSA+TnFGM2W9ixNoUda1Pw9fdmyPhujJzUiw7dXKt4rlSGgEx0wlwV8l1ulBygdiuFXX7PS62m2FDhULtKhCvyXWsLPXUWz/+0nNSsXF69aSRJ0eFo1Spu/qTm9VQhCLw4aTj3DevDot0pzFq1jTnrdvH9w1MJ1jcsHFytVDKlb2fm70jmpn5dWLxHKhM+sH0soX72hRTlFLqvVEhCm8WXw+UDfRv+cGO6nD6kaQZn5V9hPDqTiorLY/uK98XLg1h7Ofw+MNDHmrqyYkUyvXrHs3JFMgMGJODv72Xdp6zMyN33DGbMWPtif9WdItLx6y4V/6+3l3DmzCWe+sc42rWPQKtV8cDM/zboHJuKnL7HyvHoCNklkvbHm6s2sOLIccxXXJhHdmhr4xjZmJrGT/sOWq/D79841u41WRTh1MUcSgwV+PnoOHspnwB9/dcFpaJ5hSnrw2JxjQaQ2Wzhg5cXAnDudDalxQayLuZz+wPDaBUXwrib+/DszLkolAKiRbSr21Gd1vGh9BzQlifu/Irw6ECr7klZaQWfvbHYqmFiMpo5eyqbux8dSVhkAH4B3vgGeIMIYRH1Vx8ULSJP3/cNao0Si0XkhqlVouSCQmDw6M48evuXAIRHBfDi+9Po0LkVP361kZce+YGgUD3x7Z2j+daShKuXPHmnu02w4dbYIbTzjeKfyfNsBFkBzpVmM3PXv3k5aRoDQzu5ycKWh8cxUo1wrSQKVGjMI7ciu8nHU6mT7L6vVLWrdVt1jHaqf7gLH90IYsOXceHS3VQYT7jbHA9XoFRIFT4igj5B7zWqntaNw2JKRVBGIFRTyhctlzCV/YZCGYdSN9ol/QJ06NaaDt1aM/P5Gziw7SSbVySzfU0KedlFFBWUsmTeNpbM28afJ951mQ0AKkVo/Y2aCbMl1yXHjfD3JUjvTfI5aSV+QPuqnOrkcxeJCPDF10uLXqe1tqve5sp2AK1DAjiWbntNTc3MabSNSkFBpZ+lUsfjSjYdS+PJcYPoGSdd1ytMZs7l1L4aHBHgy4Mj+3Hn4J6Mf+9b/thzhLuu0AWp7Le2PgGmXdONOet3sTftAhuOnALgraljam1vtuTVuq25USql37e/rxc5+SXkFzV8wlop2hoS4Hp9hL/CeHQmoaF+BAR4c/RIOr17x1vfP3okg9AwP/T6qgWh666TnB1vv/UHBQVlbNt6kpdfmWjdLggCbRPCSEu7RGho4yIbrmTnzlTunzmMzl0kQUOj0UxGuuuiyuwhx/FYH6dz8rj9h1+AKgdJfbQLDWb18VTr6/GdOjCqQ80IsefnLiMzv5gg3yon8fv31r/iq1A0ruqYq2ioOPI/P66pDWHPqaFUKnj6zSm1HmfUDd0ZdUN3m/cSu8bw4vu2Aq7VX9/1yEh4pOaxnn7rpjptzsku4sapNauu2UNQCHw4975atz/07PU13vML8K5zH3ufmSPbXOW0cgXxoc7R7HMmvYPa8XXfR3nuoKRlc7KoKlqixFTOswfmcl/b0cyIH47g4gVTR/DVP1jLFgFB0KBQBFFc8h0mk3R9Uqmk+aVa1RGlMgxB8ELEhMWcg9F0FKPxKAAadVf8/V9CrWpaNTyHHCMWi2gjdne10idIEv06UXyIlMI93BB1R5MFWO0hOCiGqZCZx12jakNs+FIych6juOxPd5vj4TJe2n5EBkvK5eomlsyti4rCl1Fq+qPWXy7lLBooz5mCKBoQLflofJ+WBFpdiFKpoOe17el5bXv+/upkjh44y/L5O1m9cA8Ws+sFgh2dqDYHZnPTnbf2EAR4YHhfPlu5FYDoQD86x0SQfO4i323ay7M3Dq3RrnobwKYdwNT+XXlz0Vp6tYmme2wUu0+dZ/vJc4T4Nk6gT6VU0DpYmnj/secI7SNCrEKylZEZMUH+bD1+hlFdEig1GPls5VZMZnONY61KPkFxeQUdo8PQ6zQcPp9JQWm53XLClf3W1idAuL+eYZ3a8s7iDWgvC90OS6o9FcBszqp1W3OjurxCnRATSk5+CdsOnGb8kM717FWF2Wxh015pMtO1fd1pE87grzAenYkgwG13DOSbORuJiPCnQ2IkR49ksODXnTz0yEibtv36Sw/JWq2KL2evRa/X0rev7e/4zrsG8c+XFhAbG8KgwR0QLSKnT0ufg9lsYdRox387AJGRAezefZrBQxIpLTXw7X83YTLZv66bTVVj2VzHtb+yXV1tbNrLcDzWRYXZzP3zF9k4RNqHhTCkTRyRfr68tnKd3f0i/XxpFxrMiWzJQb0hNc2uYyQjr4hvn5jaYNsVgjeCoEEUXZ9S5whycng5m9V/7GfJ/J107hlLUg/HxWHlgkV0zJnnoXYivYKY3Vvypr2T8gurM6tEWUVEvkpdwYmidF5ImoqXUuMuMwEI8P9nndvz8l/AZEpFo+lOYMC/0KjrLj9sMp0iL/85yg0bKS9fj87/2ibZV69jJD2vkJvf/4EBHWIZ1DGegYlxBDdyMit3egQOBGBX7jpOFB9iTdZvjAqv20PbUIIiDiIIjq2uCIoQFE4os+pMFIKe6JA5FJT8TFb+Pz2pNW5EEHSE+j97uYKQ63WULcYUNPqnrK9NZQsRxXK8Q9dhMqzDWPSByx0jlZxIPs+m5QfZviaFc6nNN5FVyehBzGRx3Xnfdm0PVJfL0M5atZ2M/EKiAvx4/LprrZVlqrer3gao0W5SnyTO5xbwwdJNlFUYGdE5gecmDOWrtTsbbeMbt0hRGG8uWsuUj37A30fHY2MHMqFXJ+v2135bzdh3/kuQ3pu7B/ci1LdmOotaqeSHzfs4n1uAyWwhKkg6z+G1ODPeuGVMrX1WMn1Ad+79z6/c0l+6odelV2KS0QO1Uik9iA3v144dyWms23mCzXtTubanYxoPs+dvJjNHWv0bM8C+pooz+auMR2cyeXJvVEoFc7/dTFZWAeHh/tx3/1Cuu66bTbvKNJiRozqz4NddTJ3Wr8YC2YAB7Xj9zZuY9/1W/jdvKyqVgpgYKV1j2nTHdA6q8/Qz4/now+XcduvnBAT6cMvUfgRdUX3ss09XsmzpAWtaEMCTT8xDpVKQlNSKDz++zW676m0Aa7srkeN4rIv5+5I5m1cVVfPcyCHc3ben9XVtjhGArpERVsfI4Yv2y2uH+vlQYTKjUTU8NU7SAHJ12W7HMJsbH6Eod0be0J2RV0SltCRaUsSInNEppVTFV7pMp51fFF+eXG6jPbI+K5mzpdm83e1Oor1clwrfFMrL11Nc8l+UymjCQn61iVCvDZWqDSHBP5CZNZyi4lnodIPRaQc32gZBFG0SEa8MCxFXHTjBU3OXWN9QKAS2vyV5pXSa2id7+SW2Ibh+3lKIZkuoq2ywlDPvzKekFO6hb9BwRoRPJFhTU2Dwr47JnMHF3CcpKd/gblP+cvjohhEW+CYaVVyz9VlysR3eoWsQlJKOR1nOJFTaYaj1jyKaz1KaPRKfiOMu6/9C2iWrIGv6GdtJjkar4ppRnXn2I+eXRqtOYekCMnL+7tI+HEWtiqNN5FZ3m+HBDsnnLnLrZz8y72EpPPrK8r/VOX4+FlGUh1BGq9Af8NENx2S2cNszczmTkYtCITBpRDfGD+5Mu9hQrp3xkbX9x09PoU/n1hw6mcG8pbvZuOckAL06xTDrhVtcbq9nPHpwNnIcj3Vxx7xf2HHmPMPbSanXs2+eYLO9/VvSeP162iQGt4mz2fb5lh18vEH6zfrrdOx68m/Wbf+YI837c4tKycgrIrFVKEqF5CxzJJUGIO3iMAzGYw61dTW+3jcSFTzb3WZ4sENm3gvkF3/jbjMASIg+hNKBqP7zuQUs3HOYlAtZFJaVM6hDPA8O7wdAUbmBwjIDYX4+TdJSu3b109a/gzR6Fg9+uUH778w5ziuH/kfhFdojfmpvXu1yG32CbFNObtz4GrkVVSLFm0e6NjXdHpdy7qasfDn+fs/g5/t4g/YtKp5FfsEbeOnGEhJc7++phr+j8o96I0aSz9oqvrcK9q/TIVLJ4JdsL0DLX7wXgKggeaWHVOdokRR6VGTMp7V3AudKU9mZu5aduWsJ1ITipw5EJTgmy/K3tnWHCl0NqJSRtAr9kaLSJWQXvInRdMbdJl31qFWtCQv4J3qv65q9b4WyFRbjcQSLtDplqTiIKmAWAKKlGMHJkkUFuSVsWCKNybW/7+XYwXM12nTqFceoSb0YNK4bPr6ur9euVrpW3LUhmMyNV9324FqW7T9G2/DgOh0iAGZLjmwewgBUl1PxVEoF7z01kZmv/Uh+YRkLVu1nwar9NSIGXpq1lHKDEWO1tIaIED9ee7hmfror8IxHD85EruOxLo5fjvgY2b7hFaR8tVrr38UVtikvM0b0urJ5g1G6UKC9obQEDaC/KmZLy4rmmb/jIG/+sQ5TtfS82JBA69+7Tp3n798v5tXJo7ipT8PSCZ1J3+D2kvbIgbmkFlfdnwqNpTy1bw4PJYxjWmzjIytcQYVxLwBqVfsG76tStbU5RmOp90nm6AXb8NBOra7eyImvT71d67a8imzynCDIejXi6z0evdcY8ornkFP4MdAyShe2JFTKUIL8HiPA5w4EoW5lf5fZ4H0n5fl/o9LRqvaejqCUdAQsxkMIqqY/pBjKjGxbc5i1v+9l76bjdvPCw6MDGTGxFyMn9yKydfNOvNROOEdnIYoGzOZLDoVbe3A9ZRVGcopLOZaezfztB3n95vrFiI2mms4+d6JWxVj/bh0ZyLev385rs5ez94hkp8ViW+miqKTc5nXfLrG8+tA4Av2aJ93WMx49OBM5j8faKCqXKkgFeTe+ghSA9opUma5xdTt1HUGllE+ZULmU9fZQk5bktNqReo7Xfl+DVqXi5j5daBcRwmuL1ti0GdQhDl+dljWHT7rVMQIQ5RXEl30e5q2UX1ibecD6vkW08O8TSzhedAGAZzo5VzaisVguawGJjSg3V6lnZGminlC9jpHcYtsQHHuCdB5cg9l0ioryP/HSP+xuU+pFENQE+T5IgI+Ut5tf8j15RV/JJr+0paJSRhLoez8B+hkoBPdq+6h97kKhTgRRuiYotUOrNip80ej/0ehj791ygrW/72XrimTKSmuKtXn5aBk0tgsjJ/emc5/4GqVfmwuVMgxB0CKKBrf0fyVG83nPg5hMOJKexYNfL0SrVnHfsD6M696h3n2MpvPNYJljKBVBNa4xESF+fP7iLRw8foFV246RfCKdzJwiSsqkMeqlVRMS6EO3DtGMuiaRHomtmtVmz3j04EzkMh4rQ/kduecHenmRXVJCXlnDK0hV1yYJ09efy99QVMqmO1echcnkcYzIFbO55Qjjztm4C6VCwXcP3EJStBQocKVjRK1U0jY8mJNNqLznTHRKDa91uY32vlH8J3U5lmoKGisv7gMgrSQLg8VU2yGaDYUiBLM5A4NhM95eE+rfoRoGw+bLx2jagmm9jpHCUtsJh5+3tpaWLZ/3u/3sbhNsMBn3UVr4dotwjFSiUEjCskG+DxGov5/8kh/IynsJcH3FkKsFrUbyMAfq78XPe7LbIkTsodT0t/u+Ste01J4X7vrK5rWgEOjeP4GRk6Vw3oGju6D1ksPnIKBWtqLClFp/02bAaDqHTtNyRdeuJnrGRbPzDTs1FuvAaJbHgxjUvTrdtX00Xdu7ruJV4/GMRw/OQy7j0ZFIkUo6hIWQfbqEjalpAEzpmlT3DpcxWyysPXHK+rpnK+ePb5WMigdYxGIsliLrHNWDfDBbWk40/sGzF+neOtLqFKmNcD89KRfktTB8e9ww2vlG88qheRQZbR2plZEj7karvYbS0t8oLvnp/9k77wApyvOPf7bXu73e6b13pAooAgpiBTv2bmKLJYmJml8SEzUao8bEXmNFsQICVkB6lQ7Sjmtc39te5vfHcI2re1tm9pjPP9zOvPO+3+P22Z153qdgMp6D0TitXde5Pd9T43hXnKOF55T20qZjpMrZOFQ20RT9PH4FESHO01Ec7hWUVz+P4hRpG7XKQoL5XJKsV2HUj5BajmR06ZnB9AtHccZ5I0nLskktp1l0uh6yeRDz+g9JLUEhDHz+g1JLqCOUhzE5odijQqSQiz2GYouzBvRh5cHDLN29D4Bv9v1SV4i1NZ76bhWF1fXdQM4d1HaEW6hoNfJKvfcHCtErjhGZEcAfKJVaRLvx+P0kW9qO5KrxeMIqvBotTmtQd+SXGvlFUSVYbsTpXAT4OV52JWbzBVhMFwKg0w9F06CFeTBYgde3DafzExzOj4AAoCbBemNYGtp0jPgCgUavNWr5d5XpLAhx2MKqNnWmuOIBalxfS6xG3qhUBizGaSSaz8dqmoFKdeo6HedcMZ7pF46m31D5P5wZtH1xsFxqGQB4/fullqAQBl6fPB7oAfTaPm0PkiGKPSpECrnYYyi2eOHQQbyydiMHy8R0hNs/+oxLRw7loqGD6J/ZuJ11IBhky7FCXlm7keV7xd91XDfxO3dij24RUl+P9kQNMrng9R9Grwu9qKNC9BDbY8fP5mluso09hccJCkKLXVbdPj+7C47TO1M+xYcbkmtK5cUxd/CXHe/zbcl2qeU0Qq8fTpLtD1RWPQoEcToX4nQubDBCe+JZydNsoWxb4m/R60c2OR4KbTpGLAZ9o6gRu6tp/r9C89jLrw/r+oB/X4SUxIZq5yeUVPwOgECwSmI18kSrycJiPAOr6SzMxsmS1w2RC7c/coHUEtqNQRf5nbWOIpcbeYWOIZdIBwBDgweG/OJK8jLjo56YYo8KkUIu9mgCFmhVAAAgAElEQVQI4eFdq1bz33nncembYip4udPFOxu38s7GrWgaPLjdu2gxTp+v0WZnri2Rf5wfvQ53ciqODCidE2VIvBXFnTG4D//9di3PLlvNHdMnNAkW8AeCPPHVD5TVOLlp2liJVLaNUaPn/4ZexZsHvwHg5V+WNqo9IiUJ1lvQaHKprPoDgSZ1Kv0IQk2TazTqdJKS/oTZdH7Y66vDnkFBQUFBQUFBQUFBQUFBQUEhTmk7YsTYOGLkl+L4aaskNV73UqklxIRg0E5RxX3YnZ9JLUVGqNBrxdBUo34UZuN4TIbx6LU9JNalEC56Oe1QK6H7cUswaJdV166GIeYX3/MKQ/rmMHvyIM4c148EGRddV+xRIRLIyR5DTffonpLMwmsvB+DBL5ay9rBYRDbQYAe4yt24XuDEHt14cu4sUttRL2HH4WIcHi+j++Th9QUw6tt8dADErlFqlZmg4Gx7cAyQSw0ZhXrk1iK7La6bMpqvf97Li9+uY+n2vYzpIaai7S0q5U+LVrDmwBEOl1YyKC+T+WOHhrXWhxN/W/ezJkqdGBf0OAOAvok5PLL9XWr8oXe3igZm07mYjLNwu7/G7fkOAK9vJ8FAKYLgQqUyotakotMNwmg4HZNxFiqVPiJrt/nplpdio6C8vgjo6j2HqP2slahjZlxhMJ2Pwdyx/tAe50d4XIsirCiyuL3bKCi7Bd8pXHROo05Cr+uNXtsHva4PRt1gjPqhqNWJUktTiAJimLMaOeTFBoPV+Pz56LSxbZOqED4e306pJTRAg17bq9GR7XsL2L63gKfe/JbTR/XinMmDGDe0O2qZ1RlT7FEhEsjHHpvaYnvItYn3G29dMY9N+QV8sXMPW/ILKbTbqfF4Mem0ZCRYGZ2Xy+yB/RjTtX1daP795Wq2HiwEYGSvXH71n0W89Ov239PqtN3w+HaF/PtEA28nc4z4A0GuvPs1hvXP47e3zZRaTofwBeLLMWI16Hntxnn8ceEyfthzkMOlYsvrXQUl7CooAeCMgb3480Uz0GvDK76abUoOW297GZfan6+mPIKAPNJpAFQqHSbTbEym2TFdt03HSL/cdNbtr3/j5pdV8b8fxb7HV5wef90zvj/+BeXeEkYmTaKbJfpFmLS6YegMUzt0rd+3C2TsGKl2fERRxW8QhNjXnTHoBpKZ/Oe6nz2+vfj8B/EF8vEHigkESgkEKwgEqwgKDgTBSVBw12sVAggEAAFQoVJpAQ0qlQ61yoRaZUaltqJWWdGok9FqxCJKGnUaGk06Ok0OOm0XdJo8xQFyiqFSGdFr5dMJw+P7WXkQi0Pc3p+lllCHXtu90W7L+GE9WPfzYQKBIF6fn+Vr9rB8zR5SkyzMnDCA2aeLLUF7dUlracqYodijQiSQiz2ebIsdYWReDiPzIlP4dOP+fF65cz43P7cQrUYdsmNUTo4Rj2+P1BIiinBilzoQlN4p3FF8/iNSSwiZ9AQLL1xzPgdKyliz/yhFVXaCgkCmzcr43t3oI9Oiq20hFpOV18aHFDR0jDT7vzGiRy5vfb+p0bG/L/oOgD0Fx5k3figD8jLQauKjXMmOqg384tiFVqVr4hj55976sKWrut9Fqj78VmMqTUrHr5XtA7fA8cq/UG7/d8xXVquspCU9SLL1GhqWyDEZRmMyjI65HoVTE6NhpGwexNzen7GaZkktQyFEPD55PIgBGPWNQ36fvv9CKqqdLP9pD4tX7WTnAbFAXlmlg/99tYH/fbUBgL7dM5g9eRAzJvQnOVG6QtKKPSqEi1zs8WRblBq1Sl0XJR4MCiE/hMspfdgfKCQYrO40m1k6rYb3/hVekwepieconl4ZqfTKiE8niELLtBkxMmVQD5IsJiodTfOOFq3bwaJ1O9Bq1CSajBh1LU+34FmxYrZWHXsHypI/1H9wlHrFG7wsY9O2oPmuX+p+9gXDj4JIyvgOtSa7w9erVTZAXn2wBcFHYfmvsTs/jfnaFuNUslL+gTaM/1MFhUhg0o+g2vGh1DIAcHu3Si1BoQO4vdukllCHUd80+jM50cy8mSOYN3ME+cWVLFm5k6Wrd3O0qKJuzN5DJew9VMK//vc944f1YPbkQUwa2RNdmCHEoaLYo0K4yMUem7NFKZk1qh83/OtDjpZWcs0/32fexNAcN3Jrj+vx7VU20WSE1xdf3TcVOj9tOkZ0Gg0Lpo7kX1+uanGMPxCkvKb14kolVU3b60iB0y/qMGutUV9Lo+0d1vV60xxSTXMipCZ8goKLgtLrcLi/j+m6KpWe9KSHSbZeG9N1FRRaQk43r27vBmpTwiLFpXe/xqzJAwC45sJxbY73eP1cds9r/PF2sfXj8AHhpRI0nC/cuSJNJLQFhRpZhXUb9cNbPZ+XmcQNF03ghosmsGN/IUtWi6Hxy3/aQ0W1k0AgyMpNB1i56QCJViNnje/POZMGMqh3bJzYnd0eFaKLnOyxLVuMNRdNHMLYfl34paicnlkpdEkLrY23Qdc/Sso6htu3XXGMyISgUBN37XoVYksgUITbsxIAv/8AwWAV4MdqvQGdNjpO13aVlr5u2hh+3HmIzQePRUWEFAhC/ObkSYEgeDhWejVO98qYrqvTdiUn9SWM+iExXVdBoTUMuoGoVAYEwSO1FALBKry+/eh1fSTTUJvrHKlIgUjPF0kioc3l2YQcioWqTtwCGPWD233NoN7ZdQ6Pu66YyoadR/h23T5+3HSAskoH1TVuFi7bwsJlW1jzzr1R0X0yij0qhIOc7DEUWwTYVXw8YusPyExvcszp8dElLYkuaUkIAlQ73SSaje2e06Drh1yKIwN4ZBjR9dyb3/HtT3tZ+MJNfLJ0Cx9+tYmCkioSLAZmnzGEWy6fXDf2rU/WAvCfd36sOzZhVE+e+O2FLc5/+Fh53bUbfz5CRaUTo0FHdkYiZ08dzPzZIxuN/3TZNhZ9vYVD+eJ1ep2Gwf1yuP6SCQyMoLPb64u/Ll4/7T/Cyr2HuHrSSDIS6zfYj5ZV8sgnK9h0+BgZCVZ+PWMCs4fLyykYTwQCJVRW/RGn6wsg0OS8yXh2I8eI2/0NNY63UKl0pCQ/j0ql6/Da7XKMqNUq/nPzBTz07lKWbY3vsCeLNpEqXxnHXIcYbBsrtZy4QBB8HCu9LuZOEZPhNHLTXkWjjl1lZgWF9qBS6TDpR+L0/CS1FABc3nWSPogZDTo+fu5G2c4XSSKhze1dHyE14VHb6lalav+DTkM0GjWnDenOaUO6c/9109mxv5DPvt3Olz/uIBiMXXV7xR7jhxqvlwmvvYjdKzqxPrzoUkbnNO2Q0t5xkUBO9hiqLZ73ytsRW3/v7+5ucuzm5z7irXsvA8ROlHe9+Bmv3jW/3XOKxZG74pVJ50K5prqVVTh4+b1VLP1xJ2eM70eyzcy+QyVYT2qVPne6mMo0anBXquwu7n/sk1bn3bzjKL/568eAWKR1xqQBdO+SisvtY/PPR/H7Gz90PvXyChYu2czEUb04a5IYNep0efnqux3c9tB7/POP8xg+MDJRnB7fjojME0u+3LKbTzbu4NwRA+ocI75AgFvf+JSDx8sx6XXkV1TxwAeLybBZGdNDXhGv8YDff4CS0gsJBErafY1O1x+XewkAZtMFmExnd3j99jUjB0x6Hf+4eg4bDuTzzg9iV5q1+45S45Z+hyYUck3dqfKV8WPpYjKNeQy2jUEbhmcpMvjbON/uP1NUKK54AIf725iumWCeQ3bKc2FVZw8EBc5/9i0GZKfz+PyOG4mCQnOYjZNk8yDmcK/EZrkionOqlH7sUcMRYydzS5iNEyIyz65fivlm3V5+3LSfQyd2J2NNZ7fHzoJVr2fbzXdwzF7NpNdfCntcJOhs9hhJTPrG98cdabRg0A2SjWPE49tHMGhHrU4Ia549lR/yc8WbXNTj84jo8vkD/LT5IG8/fS0Gfcv3/LYEU6N/W8vYCwSC/OX5JXVO6lf+fhW9ujboJHaSf2vb7mMsXLKZy+aO5o4FUxudu+jsEcy/42X++eo3vP7kgnb/Xq3h9m6PyDyxZMuRQrKTEuifXR9d9emmXRw8Xs6MwX148rJz+Dm/mCv/8z5vrdykOEZCRBC8HC+7ss4potMNwGg4AwCtNoeKyt83e51Gk4NO1w+fbw8uz4rYOEZqGd0rj9G9xD90UBA4WFJOSVUNdpcHt9ePgEBptZNnvmz8RXPPuacDkGzt2M5UpBidcjo7qzfiDjh5+/AzAJg0FlSqxh/2z+9/uMmxUPjToJdbPOdxfoSr5gUAAv4DtOUYSc3J77COcCmvfo4qx3sxXTPRfCHZqc8gt8KzCgoNMRsmA09ILQPgRDRXZOsauD0+AB56+nNWbz6I0aDlwhnDuf7iCTT0mcy87nlqnG4EAZ544AIAJo7s2WiuGoeHGdc9xyf/vomXP1jNd2v3IgDzzx7JTZdMbDT25PkazrXnYDHXPvg2bz6+gN7dGod97z98nAX3v8mrj11J/56ZHC2s4NWPfmLzrnwqqp2kJ1uZe+YQFpx/WqPrrrj3dS4/dwwbdxzhh/X70Wk1jBvWnXuvP7PJbl1r2tpLUHDg9m5qe2AMMBsmtj2oGWoLsC5ZtYulq3aRX1zZ6Lxep2XK6PBqbIVKZ7fHzoamnY7X9o7rKPFuj1eMGtaucW6fnzKnk93Fxymyi7X2hmRn8uvTxwPQK7X5DoqBYJCSyhoykqyUVjvw+puGtbeFUT8cu+vLkK+LDkFc3vVYjGdILaQJV10wtlWnSKjs3F9EYUkV588Q3yONnCLNsHzlbgDOO6vpeyrZZmZQ32zWbz1MZbWTpAh0IZNLi+xQKLU7GNo1q9Gx99ZsRaNW8+CcqWjUaoZ1zWZo12y2HlXqp4SKw/k2/hNO1CTboyRYb2p0viXHCIBeNwKfbw++MAtph2WBapWKXpmp9DqpZ3O1y93EMTJjmBhWmpMibZusobZxjEmZyvry7+qOuQKOJuOaOxYJvO7F1FTe1eCIFrUmk2CgGJU6AQQQBDsAOv1paDt44xouTo9YbPd41d9juq7VNDNiThGNWsXnd0bGs62gcDJGw3DUKitBQfrC0oFgGR7fTgy6QRGb84PF4sPC7VdM4cb5E/l5XwGPv7yc7HQbs6fWr7P01dtxeXycueBfbc750NOfM3PSAK6cO4aKaieaZnYfW5uvX49MBvXJZtHyrfzm+umNzn353Q565KXSv6fYZt1s0pOeYuXRX59DapKVrbuP8dh/l9KnewYA44fXt5F86tUVXDpnFC/9+XJKyuw8+uxXvP7xGu64ckq7tbUXp3s1guDr8PWRQ43Z0HZh3Voqq10s+2l3o/a9JzO0by6zTx/Imaf1a+JUijad3R4VokO82mMtD88M/QF/3ZF8HlnyDdsLi9lWINrylF7Nt9W99ZwJXP30+yRZjFTUuHj48rNCXs9okFdBWZdnrSwdI91ym3dOdZT8QtGB3atb09oxzXGkUIz2u/RXr7Q6rrLaFbZjRBB8smmRHQr+YBCbqX6Df29RKbsKSpg2oBeZtvqaIzlJCWyPM8dIvrOMzRX1be/PzY19uQnnCQeqyTijiVOkLbTabgD4A0fC0hCVHI1EkxGDTovH11aKiDRc0uVWhiWNZ2vlTxS78/EEXQSEAKWe+jdxij4DjSry/z1ux+sAmBMfAsBkvQHQUlbYA0vinzCY5xHwH8JR9SCC4MJkvSXiGtoiECyjsOy22lcxW9eoH0ZO6n9QIkUU4gEVWkzGcThcy6WWAkCNa1lEH8TGDBG/ZC48sdvULTeFLbvyWbh0cyPHCIhOyPYwenBXLp41om6+lmhtvotnjuCJV5Zz+xWi08Jk1BEIBPl61S4un1PfbSA1ycJtV5xe9zovK4kPFm9izy9iiGZDx0i/npncOF90QvfIS+WsSQPYvqcgZG3tweGWx/vFqB+CWt36RoXb6+OHDQdYsmona7cfJhBoWkAxOz2RsycNZPbkQeRmhtaxIpJ0dnuUkmqPh2EvPsfqa2/i6TWrWXxAjPi6dthI7h1Xv3nz2tZNvLFVTLU+Zq8mL9HGzSNHc+mg0Fq8xpJ4ssdIMbZrHm9fOY9Z/32d535cA8C4bl0Z07VpDZfRffL48uHrKKmqIS3R0qFUGqN+GHIqwCqXlLuT0emikzavbud3lnAi5eae689sdtOiltRkS9ia3L5tCII37HliTWailYKK6rrX768VoxMuGtP4s97h8RFv2cgbyvfx5O6P615L4Rjx+cSoJZNpVsjXqlVielwwGF5gQ8dzRRQUFBQUFBQUFBQUFBQUFBTinKhV9cxItHK0rLLtgRLRP2E4/RPqw/v8go8Ht11Z9/q6HveTZewS8XX9vh1odUOaRIKoVEYEQfRyabTdSUh+iYqSibjs/8Sc+LuI62iN4orf4w9ErgVcW9R2nclNexWVKrbh1woK4WA1TpfRDvUSUhPvantgO+mem9rkWO9u6Xy/ruMt9gb1Cb/V3xnj+/Kvt75j2apdAMw9cyirNx+kyu5i1uSBdeNcbh/vfrGBlRsPUFRaTTAoUOP0MHFk05DxAb0a5wwnWgzUOKNRWFygxvV1FOYNHYvx9BbPrdt+mCWrdvLt+n243I3TDMxGPWecJrbJmz15EMP758lmZ6wz26McuH3x55zfbwA3jxpDmdOJRl2/t/bmti08vWY1f5p6JgBDMzLZUlzEH79fgS8Y5Koh8kqnEIkPe4wGKWYT84YN5qU1GwB4Z+OWZiNGQCzEnW4TowQCwWCjv3t7UKusGHR98Pj2hCc6Qrg8mwkGq1uN0Nld+T67Kz/A4S/Gos1mUPKV9LGd1+q8vqCTbwruQq3SMy37CbRqU6Slh0ROpg2Ag0fL2jU+LzuZDduPMHJwF3p0ab0eSbi4PPLoBBUq43t35f2123h3zVb0Wg0L1/9Mt7QkpvRvXG+ssLKaFEv4dVhiicPvllpCXSkJtbrp/Web157IcAj3OTJ6jpEki6wdIyejVemwaMUwHIffHrV1hGANakP3JsdVKgtCsP7/S6VOQG+YjNf1RUwdIzWuZdidn8VsPYDMlMcB0GrCf2i6972vWLy98ZdvktnI6t/f2mTsU0tXsmjzTr64cwFPLPmRFTv34/b5GZSbyT0zJzGia06HdTyzbDUfrBND7Jbcey1PLV3J8p37cXi8dEmxcfm44cwfM7TRA8W3u3/h08072XlMDPUvrq7BpNcxKCeD284Yx6jujW9aPH4/L3+/nq+27eFoRRUA/pNC3e+bdTrXTh7VZP6GcwPNzv/E4h9Y+vM+lt93Pe+t3crbP20hv6KKBKP4oXPRqMHcNUOaGjhywWqaSXHFb0+8il170uZwe7fhDxSg1XT8fduQoND09xHCrCcZicJyOq2GuWcMYdFy0b7mnjmUxT/s4LSh3RuF+P7f84s5eKyMB2+aQf+emRj0Wq554K1m5zQbY9OZzOXdhD9QHJO12sJimtHiuV//7aNGr9UqFaMGdWX25EFMHdsbo17qTm7NU2+P0toiRN4e5cCEvK4sGCqmwvVKbpwK9+z6n7h51BjO7zeg7ljP5BSOVFXy7Lo1snSMxIs9RotB2Zl1P2/Kbz518N9frubTNTuwuzwEBYG+Oem8ee+lIa9l1I+WjWMEAjjcP5BgntPs2T2VH7Gl7CXGZvyGNMMASt07WHf8SYL46We7qMFI8cvQdyJ0f8Wxu9BrEpmS/RiaMDoqRopBfXPISE3gixVi95eLZ42gS05yi+Nnnj6QRV9v5fWP1vDIXXOadXi73D5MEfi+dHnWhD2HFFw9aSSfbd7Fnz/9BhC/G387ZxrqBv9Zx+0O9heXMaFPN6lkdghHQHrHiFqdTCBQQjAYene72qKtGk1m6wPbIHqOkQZFaOIFm078oo+mY0SltiA005tZrc4g4N9/0tg0gsHYFe8RBB/HKx+J2Xog3sgmmGZHbL4Hzjmd6yaPwun14fT6eGLxD5Q7nC2OL7U7uP61j0m2mLh+8hgqnC4+XL+d615ZyDs3X8LAE46DjlDhdAFw/asL8QUCXDp2KDqNhs+27OLRT1eg12i4YFR9XuLrKzdS7nBx5sBeAGQnJVBUWcNHG7Zz65uL+OzOBWTZ6lvM/emzb/hiy25uP3Mcw7qITqWtRwt5bsVPdEtN5h+XnkPXlKRm5284N9Ds/CB+wD+7fDVfbN3NzMF9SbGa2F0oRhNZjdJ/8UuNVpOJUS8+KMihs4Hd+TnJCTdHZK7Dx5ruMu07VEKXrJZvrGLFBWcN461P1wGwdfcxVm36hT/c1rg9209bDnLbFaczrL/o8PP5AhSUVMVca0Pszi8kXb8WjSYN04n3bWt0y0lh9uRBzJo0gIyU8NpbxoJae5SDLUJk7VEOjMhqfvOi3OWi1OlkWGZWk3PDMrN5Zt1PFDtqyLTI674w3uwx4us2eJgrO3G/cjKrdx1m8aM38Kd3l3H3Bafzz0U/dmgts3EiVY53OnRtNHC4v2nRMbKt/FUGJ19JzwSxzkGivht2XwHby15t5BjRqo34gg6WH7sTAIs2k0lZj6KOQn1CEFv6HikQC6o6nB5qHB4QoKzCwdoth7CY9VjNBrrnibvtWo2aB2+dyQN//wSAa+57k1mnD6RLTjIut4/9h49jMup46A7xu3No/1wuP28M//t0PceKKxl/ouuaxaTneHkNm3ccpW+PDB68dWZYv4eAX7Z1XtqiS2oS7912GR+u205QEDhnWD+GdW38ubj1SCF9stI4b+TAFmaRJzUyiBjRaQcQCJTgdn+DxRyKA9aPy70UAIN+TFgaouYYyYxDx0iiVrzhL+Bw1NbQavvj9++C2iroKtHzqtENxOteTDBYVhdCFPD9jEpli5qWk6l0vIXXfzBm66lUOjKSHononBmJVjIS6997L32/rlXHCEC31CSevOScutezBvdl/gv/49nlq3lhwfnhi1LB+7dejl4rFpW9eMwQpj/xMgs37mjkGHlhwfmYm9mJHZyXyW/e/4pV+w5z0ejBgNj56ZONO7h49GBumlJfIOm0nl04XFrJos07SLOaMTYo5tXc/IPzRM/qyfPX4gsE+HHvIT799YJGcynUYzWJNwlyeBircnwUsQexDT+Llb0XLt3CmCFd2b63gOU/7eH+G6Y3Gev3i5FKzRXn7AhtzZeRmsDkE+1gn3njWwx6LaeP6dVoTE6GjXVbDzHttD44XV5e+mB1k4iqaGhrmQB256Kw148EVuOZtFZi7KKzhjN78iAG9mr6oCt3rKaZsrBFiKw9ygGjtvnvALdfvJ8RmosyOxG9Y9LKLcoofuwxWhwoq9+V1WuaL3pv0utQq1V4/AFsZiPHqztW2NBsmNCh66KFmEIVoGGxf3eg8sS/5aQaGz/UphkHsq38ZVz+UkxaMc1EjZbvCu7H4Rc3MGfmvRA1pwjA0YIKFtzzepPje34p5p4/i1F+Op2G7969u+7cacO78/JjYpmAtz5Zy4/r91Npd2Ex6cnLSuaisxs75G6/agqD+mTz0eLNvP+5mGbl9QdIS7YyoHcWZ08Nv6C027OZYDB6G9DRpmdGCg/MmdLi+emDejN9UGzb1UcCOaTSmE3n4vZ8j9P1JWb315iM7Yukq6z6G4GAGPVmNl8QloaoWXB6Yvw5RgbbRC+TWWvFpIlObpjOeCa+6rV4PWIetN4oemoNpjl4nO9RXToXvfFsAv59+Lxr0RtDr8zbEQTBR3n18zFZq5ZE88XotNKHmp07fECj14PzMhmYk8HaX452KJ/2ZK4cN6LOKQKQYjHRMz2F/IrGu9fNOUUAhpxwXhRU1lfCPlImXts7s5k6EBmpCAIUVdU0ynFsbv7auU+evyE3TBmjOEVaoXbXqbTqMYmVgMe3A49vNwZd/7Dn+sPt4mfTitV7eP6dHzDqtVw5dwznTKl3nr34/kre/WIjHq/YgezBJz8FxJ2q7nmpvPl4aO2ym5uvpbkunimG5v/q/z7k/OlD0Z/0Hn3otlk8/tJyLvrVy6Qkmrn83NEdrqb/4vti+/n2amsOh3ulbML2rW2E7d93zZkxUhJ5EsxzZGGLEFl7lDPZCYmkmsxsLS5ictfujc5tLS4i25pAokFe9cPiyR6jQaXLzdsbttS97pHSfCRgt4xkfIEAZoOO+175AnsHay9pNRnodeLDotfX8TpVkSIQLMfpWYPZUJ8OHBDqHwyFJul44muNuv59XOU9RFbSGKp84mbqxtJnGZN+T8ha7lgwlTsWTG1zXM+uaaz66Dchz9+7u9iu99G7m4+QOZmp4/oydVzfkNdpLw73N1GbW6HjyMIxYp5Pdc0L+P0HKC27DqvlqrrIEZ3u5AgcPx7vJuz2F3C5lwBgMEzEaGjZadUelFSaBoxLnd7o32hgMM9HEFxo9Y3bIOkMU9Gb5uB1fYGr5j8AqNVpmBMfiJqWhtidi/AHCmOyVi3JCTfEdL2WyE5qGiKel2xjZ0EJFQ4XaQnhtSbrlta0haVRp8Xrb9zO+nBZJe+u2cqmI8cAKK6qocbjrRsXbPA9nWwRi3oVVDT1uh+rFJ0mucmNC4s1nP/kuU+evyE901tuq6oAeq1YzNOoHymLneoqx7tkJD0a1hzvPX1t3c9Tx/ZpcdxNl0zipksmtTmf1WJg9fv3tjmuvfMBmBqkcp0zpeku1oBeWbz2tyubHD+Zd/5xTZNj18+bwPXz6nc4azW1V1tzVDne7fC1kUStTsBiPENqGVFDr+2BUT8SkEsUV/j2KHdUwB1jTuMfa1aRlyhGuQ7NyGRrcRGvbNnIHydPa3KNLyhGXPmF1iOv2jsuVDqLPe493r7CmrWUORzsLj7Oy2s3UtogmnZan57Njn/oUtFJev9FU1m/9yiDu3U8isxsED8/5eAYATGVqqFjxKIVN4qMmmTK3DvJMZ9Wd67UvROLNhO9uv5+0aRNZUz63XUpN1/n34pN352+tgtj9BvEJzWupVJLUGgGhz8aBcx0gxgAACAASURBVOdDQ6XSkZ76JsXH5xIMllHjeJ0ax+snztZvMJdV3IogOBGE+uLwWk0eqcn/DltD1Bwjg7tmcuvMcXWvE0zy2i2QCrU6DXNC8w8ICcn/xmucg9+/E7UmF71xVocq83aESsfbMVmnFoN+MAbdgLYHSkRt4UlVBNotmPVt1+LYerSQa1/5CJvJyBXjxZ3wflnp2ExGyhxObn/r00bjc5MTmdy3Ox9u2E7vzNS6Iqo7Ckr4eOMO5o4YgM1kbHH+hnMDTeZvSEshtgqNsVkuksmD2Puk2R5ErZK2In60WbZK7HffIy+VwX3lXeDSHyihxrVYahkAJJjO6fTdv2wWsQ6AYo+x45phI9GqNfxz7WoAjtmryU1I5P7xk5k/sD7K7OHvv+H9HdvxBESn/GUff4D2RFTmqOwc3rvwklbHNRzTEfwnarx1Fnuc89KbYa2faxM3UBaMab04rkGnZdKgHhSWV5NEx97LFqPoIKuseb1D10cau/NTMpL+hEpVG00r3u8NSbmWLWX/xaLLFouvenayq/JdRqff3ew8qUbxXnZi1sP8WPRHEnRdyDaHV+egs+LzH8bj2y21DIVmkEPECIBW25PMjCWUV9yJx7O6wZlA3U/BYOOIe6NhCikpz6FRh99NKWqOkdwUG7fOHB+t6TspavSmOehpX7hbpPD5D8e8dVaCKbziTZGkoKKavpmNjSm/ogqjTkuSOTY3s2+s2oTb5+fdm8+nX3Z6o3PrD+Y3e82Tl5zDVS9+wKOfrkCjFr/Qs20JXDtpFDdOaRyR1NL8Lc2tEDoJ5vMoqXykkQdbCoLBauzOj7FZrpBURzRweXxUVDrZd7iERcu3AvC7W+TzWdISVY53JH9f1JJovqjtQXFOgllsq6nYY2RINBg4+Ku2I76uHDKMK4cMa3XMo1PO4NEpbUdItHdcqNQWAJX6fVGLlPY4PDebJ+eK0Q42o7GN0SL/+nwVj119dtsDm8FinAyASmVEEKR/CAsEK6lxf92kAUD/pPmoVVq2lb10ol1vFiNSb6N34rmtztfVOo1hqTfyQ+HvmNXlZWx66VPF5Ua1s+VNuM5MUAhS5K5Eo1KTYbShCqe9X5So8TdfgFkKtJo8MtIW4vGux3miFpTXu4FAoICgYEelMqPRZGHQj8VsOh+DYVwbM4awdsRmUohb7K6vYr6mSUaFuBZt3smUfj3rWpNtzy9id+FxpvTrUedwiDa1RSEzbU3Tej7ZtKPZa5Zs38uR8ko+/fVVbaa7tDR/S3MrhI5GnYLFeIYswkTL7S9is1xOWL11ZcjegyXc89hCDHotV50nOv/Omijf+g2CIIamVta8IbESEa0mE7Ox/Z+9waDApl1H2Xu4hGqHm0AgtDa4t186OVSJEUGjFj8PFXtUaIggeGRjixC6PTbHFaNad0Q1RKVSYdBoyEiwMrpLLkOyW25r+dLStc0e353ftKti+9cXnS9mw0Qc7hUdnieSVNW812xnxL62C1tNiemXNI9+SfOaHB+cvIDByaHV1jqVqHZ+LLWEmLKr+igAf9j2NkVusaNQT2sWfx16NXnm1jMCbt0QflpIKBz3SNu1rzkM+jFhd5lpJypOFBJSHCMxxmV/JuRrTAl3RkFJPQ73t1GdvzmM+qExX7Ml9haVct2rHzGhdzeq3W4+WLcdg1bLr6bHznlzer8eLN+5n7vf/YLzRogFhpxeH9/sOoDD423WQbPmwFGSzCYshrZTdU6ev+HcQMwcQO3F5fBQftyOx31iV6+ZbgfN0XOAtCkVSdYFsngQ8/r2YXctJsF0TtuD44hh/XNZ8cavpZbRbmrrGPibadEuBYmWi2lv94u9h0v4/b++4GhRRYfXk8oxUotijwoNqXK8KxtbhNDssSUenhmdekHLt+zj4olN79N0EUittZqmy8Yx4nB/i89/CJ22u9RSOj1u73a8vr1Sy4gp/9wjRsjUOkUAfqkp4uk9n/CPEa3XWdxeeSia0hRaQHGMxBin/YmQr4mmY0TAH/M0Go06FbUqvIKmkeTJS87hnZ+28MqPG/D4/AzOy+SemZMYeKJuRyy4ePRgql1u3l+3nYcXiR2Lki0mzhrUm7vOmsiVL33Q5Jr5Y4fw9Y59TPv7S42OJxgN9M9O564ZExnRNafZ+RvODTQ7vxR8/dF6Pn1zFQd3Fzbb+rEtFu97PAqq2o/FOBW9tjte/yFJdQCUVz+rPIhJiCD4KLe/ILWMBqhJslzVrpHVNW7u/NtCKqpbb3XeHDqthj7d0hnSR/q6L4o9KtQSz/YoBXPHDmTepKaOkc0HjoU9t9U0i+KK3wORLajbMYJU1LxORtIjUgvp9FQ53pJaQsw5UFPU7PFtitNDtiiOkRhjTvxtyycFP8FgKT7vGgK+XRjMl2KyRLdzi9e3py7cO1ZoNeEXx4kkJr2Ov1w0g79EcM47z5rAnWe1HHHy9k1Ni8ddN3k0100e3ez4T+5o3F3jx72HeODDxcwa3IehXbLr2gEHBYFKp5tFm3ZyyxuLWHrvdSSZjSHPD3Df2adz39mnt/g7RJqnHviAZR9viNl60UFFkvVqSiql70Lh9m7F7vpKeRiTiCrH2/j8R6WWUYfFOBWdtmu7xi76ZludUyQ3w8aCuWPp1SWdBLOByx54nYQTnynP/u5i/IEgRaXVLPtpN9+u20e/7hk88+DFWExtR7JFH8UeFUTi2R6l4IppI5s9/tCl4Xdt1GoyMRvG4WxUWFE6qhzvkpZ4D2p1YtuDFTpEMGin2vGJ1DJijk1nBsAd8DY6nnjiuIL8qHWMyCuOvhNjst7ernGumudwVj+BwTyPaPYE8Xh3RnH25qnNM40F/mAQjbr1UNWORCZIzUMff82Irjk8cUnzN9nd05K4972v2F1Ywrhe8r35qmX11z83corkdk+je98sUjLi70bFZrmM0qrHCQrSF7IqrfwrVtMMAFSKHzxmBAUHZdX/lFpGI5KsV7d77E/bDgKQlmThrccWYG7QGtmg1+IPiNXh+3YTo+oG9szijLF9+XjFVh5/dTn3PvEJ//7DfNQR6OoVLnK0R8UWY0u826PUHCwuJ7+0ii7pSXTPSI7InAnm82TjGAkG7VTUvExq4j1SS+m0VDneJSg4pJYRc87LFYuCvnhgSaPj5+cpzUmigce7HkFwYTR0fFO39okx/p4MFRQUFBQUFBQUFBQUFBQUFMJE2baQKSbr7Xic7+GyP4Uu9f2oreMLHIna3C0RqzZtlU43B0rK6ZXReseWeCMQDFJa42i16Ormw4UAJFviI1xv6Yf1dW7u/MvFzJw3BpUMdps7glqdiM16ORX2V6SWgtf/C5U1bwKQbL1OYjWnDuXVz+MPHJdaRh06bRespvYXaTxcUA7AhdOHN4oWATFixO5oPv3ywjOH8cOG/azZdojPv9vOedOkL7ItR3tUbDG2xLs9RpMjFZWAGF3bM7XpvdK/v1zNyp2H6J2dxv6CUiYN6s5ts8MvTJ9gnkNJxe8R8Ic9VySosL9MsvVGANTqpt0BFTqOWN/nv1LLkIQFPUQ772XNYkvlQVTA8OSeTEgbENI8qYZE/j7smsgLbMD9W16l3FsT1TWiTWnZtQSDZXTJLezwHIpjRLao0GgH4PP8GNVVfP6Ov3k6ij9QGpV5n1vxE0FBIMViosbt5dPNO3F4vFwzcVRU1pMKjVrNtP69+HLbbsx6HcO6ZqM9kS5UWuNk1b7DrN5/mOkDe9MvS171XFpi3458AKbNHcGs+WMlVhM+KQm3UVnzJoLgk1oKpVV/ByDBNButpuX2jAqRwev/hXL781LLaERKwq0QQlJmreOjW07TByWzQU9ltZiW4nR7mzhOZk0cyJpth1j+0x5ZOEZAfvao2GLs6Az2GE0ueVPceCtzONn7u7ubnF+z+whv/+Yy1CoVQUHg6qfei4hjRKNOxmKaRo1rWdhzRYJAsLLufZJme1BiNZ2LaueH+AOxf9aQExPTBzIxfWCHr0/RW+mfmBdBRU2x6Sxx7xgRhOqw51AcIzJGEOwIRLcwalCwR3X+5ggEy/AHiiN+Y1jj9vLV9j1UOd1YDDp6Z6Ty+3PPYFKfbhFdRw48Mf9sXl+1iSXb9/DVtj24fOKui81koE9mGg+fdyYXjx4sscr2Y68QCz0OPa2XxEoig1aTTaL54rp2rVISDIo2XlL5MDmp/5FYTeenuOJBWTyA16LRpGGzXBbSNeoT7bubqxFiSzBScLwKgOIyOz1yUxud75oj1iDYfzQ6DvCOIDd7VGwxdnQGe4wmNR5vq+ezUxrU+RIgKzlydb9slstl4xgBKLe/CECS9Rq0miyJ1XQOBMFDadVTUsuIe2y66HfytGpjV/8xGgiCNyKf9YpjRKb4PCvxeX5Co43ug2Ks0lpOxuH+DpulaWeWcHhw9hQenD2l3ePvmTmJe2ZOiqiGWGHS67h12mncOu00qaVEBHOCkeoKB7Zk+bRxDpeUxF9R5fgACEgtBQC78zPspnNIMM+VWkqnpbLmdZzulVLLaESy9UZUKkNo1ySaKSqtrnOANCQzNZFdvxQDsPtgcRPHSCAgtuC0O6T5bmkJOdljrS0Cij1Gkc5ij9HCHwzi8beeyuL1+5n/2Ft0z0zhQFEZNrORB177qu7836/teJclq2k6Wk0m/kBxh+eIJLX3wyWVj5KTKqfWzvFLRc0r+AMFUsuIe2wx6GJj0ZqivkY0ESK00a84RmKMvfymNkYECQYK8Pu2AwJGc3R3FgRBmj7y1Y4PIu4YUYhf8nqksbPCQcFh+ewyh4te2x2b5WKqHNGrERQqxRUPYDKMVXbDooDX/wvHK/9PahmNUKsTSe5A94veXdMpKq1m295jXDG7cYvvPl3T+W79PgCWrNzF2ZMahwfvPVQCiLVI5ITc7LG44gEAxR6jRGeyx2hhd7cdkbzgjGimImuwWS6lrPqZKK4ROnbnpzgs87EYp0ktJa7xB4ooq5JXN6h4xabvPBEjguAjEDiKVtuNSKYU1kZHh4u87lxOAbzur9oeBKhUeoyWGzBar4+qHpWq5QKe0cTp+Qmn+0fMxsmSrK8gL06fPYydmw6zfNFGLrh2MmpN6y2W44U02wNUOz+VLDLrZALBKgrKbqVLxodKy9AIIghuCspukUVL2IakJvwKtTr00Pexg7uyctMB1m0/jMvjw2TQ1Z2bOKInLy0U22yu3X6IlxauZsG5YzHotezYX8hrn64FoGee/OobyckeA0ExGkexx8jT2ewxWtR4W0+jARjRKzeqGmyWKyirfg45RHI1pLjiQbpnrUCtskotJW4pqfwjQSG+a1bIhdhEjMTGMXK87DI8nlWYjDNIS32j0bljhf06PG+kNvqVb+IYk5j6dhsjVKhUVjS6fqhi8IGsVkv3oV9UcT/dM5fK6kZBQRpmXzaeZQs3cmDnMf75u4+449EL0Bt1bV8oc7SaLJITbqC8+jmppdTh8qzleOWfyEj6k9RSOg1FFffj8f4stYxGaDWZJCd0zLE+bWxfnnnne1weH9+v38+sSfUV9Pv3yGRI3xwAtu8t4JWPf+KNT9ei02lwuevze2dODK3qfixQ7PHUoLPZ4+yX3oywGhGvX3pnhE6bR4L5HOzOz6WW0gif/yglFQ+RlaJEPHQEu/Mz7M4vpJbRaehMNUa83g0AuD3fNzkXDIZfPDVcFMdIjNEZpkotoRFatXS7ej7/YQrKbiY37XUA2eTdKsQerU7DY2/eyCM3vcayjzewefU+ps0dwYDhYuHclMxEDO1wlHTvK7+Q9NSEO6iq+R+BYLnUUuqosL+MQTcQm+VSqaXEPeX2F6h2fCS1jCak2X6DStWxG530ZCvXXzCevt3SmTiiaZ2r398wE4AbH/kfdqcHfyCIP1C/WzNmUFcuOEMeHWlORrHHzk1ntMd9x8sirEZepCTcIjvHCECV4wMsxmkkmM+TWkrcUNt9pjZVUKHjzOtaXwNxsC36TSRiFTFiNp2Pw/kRZtP5LY7RaXtDqM+Eggeff3+Y6kAlCIJQ+3Nzy4S9goKsqbC/REnlw5JqMBtF489J/S8adbKkWhSk4XdXv8SRAyWUFTct9hgKi/c9HiFFkaXK8Q5F5fdJLaMRKrTkpr2KxTRdailxS7VzEYVltyO3r0q9rg/ds1ZEPT2j4HgVLy9czaad+Tg9XnLSbUwf149LZo5Ep5NHO9LmUOyxc9JZ7bHvX58GwKjVomqmU1RHEQQBd4Piq821640VR0ouwOVZK9n6LaFWmema+TkGnfwi4ORGUHBytORCANzebRKr6Ri9c39Go27apv5UYOHR1Ty9Z1Hd65XTo3k/LdCc2+HosWwAsrPWo9WE1p7YHzhCYZHYkKJLbpvtoVv0eSgRIzHGaY9c2ypzwj1hz6HX9YyAkvCorRp/qGg6WSlPKgWvTkE2r94ntYSoYrNcTlXNe7i8G6WWUoeAX4zYSn8bs2G81HLiDodrOUXldyK3hzCAzKS/xKRmRU66jT/ecnbU14k0ij12Pk4Fe/zypgV0SbJFQJHIkYpKpr/wWsTmC4fUhNvJl6FjJCg4OVZ6Hd0yv0CjTm37glOWAIVlt8atQ0QB+ibmMidnbIxWa93B2xHnlFqV0FExjVAcIzHGJTfHiLbjhW4ijT9QSP7xK7CaziI18S6M+hFSS1KIEedeOUFqCVFGRWbK3zhUNAs5FZkLCi6OHb+S3LQ36iK3FNqmxvU1BWU3Igi+tgfHmETz+crfsk0Ue+xMyNUeE81iqHik/pbJpsi207Qa5JO+bDFNx6gfidu7SWopTfD5D5N//Eq6ZHyEWhX9Wg/xSHHFH6lxLZNahkIYDLF1Y0gMUnbaQqUyoFKFXmxWrVYcI3FJUsZ3uGtexO38HwBa3VC0+jGoNWmABiFYjs+7Cb93HXrTHHT60xCEtluqdRSdNk9WfeQBalzLqHEtw2QYi80yD6tpDhp15HZJFOTHbQ+3nGvYWTDoBpGccD0V9helltKIoOAiv3QBOanPYzXF3+5/rKl2LqSo/B7ZPYTVdk9IT5I2NTJeUOwx/ql2LgSQrT1G0hZ1Gg1WQ2S7CCZEeL5wSbPdR/7xy6SW0Sxu71aOlV5LbtobqFWRdVDFO2XVT1NZI4/II4X4RqvJQ63J6OjVqFQmhDC7kXWOnpgKCgoKCgoKCgoKCgoKCgoKHUCJGIkxwWApbuf7WJP+AYDBfEmz4zyuj6mpuAujeQE6Q3TTDEyG07A7P4vqGh3B5VmHy7MOFb/FaBiJxTgFk34MBv0QJYJEIS5Jsz2Aw7UMr/+g1FIaIQhujpXeSHrSQ6Qk3CK1HNlSVv0UpVVPSi2jWdKSfguIbUEV2odij/GLnG0RRHuMpC0mmSLfMUKn0WDQio8BngZFWKXCYpyCyTAWl2ed1FKaxeleSf7xy8lLf6suQu9URsBPcflvqXK8I7UUhU5Cdtb6sK5XqxMIBMKLGFG60sSY6tKLEQQXtvQv2xxbdXwWKpWFxLSF0dXkXEhh2a+iukak0Wm7oNf2PPFzzxMpQRlo1Rlo1Mmo1VbUKisqtQkVWlQqLSDfLgkKpw4u70aOFNemDsmnvkEtieYLyUz5u5JLfYJgsJrCcrFbQ41rscRqmsdsnESX9PdPvIpc14pTgXp7lJ8tgmKPJ1Nrj3K1RWhoj/K3xfHP/BeAModT0q40tbg8GzhSMldqGa1i0A8mL+1NtJosqaVIRlCooaD0Zhzub6WWElFO5a40nYMAouuizbiPFn0eimMkxpQX9kVvnIE1+bk2x9orbsPnXk5K9t6oagoGq9lfMCyqtUwUmqJS6cUiQ4j/qlV6VCojKpWY96tRJ6HRZKBVp6PRpKPVpKNRp6PVZKDX9kAVao9vBdlQWvU3AMqq/yWxkubR63qTk/JvQLwJPFVxezdRUHY7Pv9hqaW0iFqdQPfMFei0obW2U6intOpvsrVFqLfHU9kWQbHHaHCkohIAfzBIz1R5PBAWlt1GtXNR2wMlRKvJJDftNYz64VJLiTle/y8UlN6Ix7dLaikRR3GMnDIojhG5UF40AI2mZ/siRkrnEPDtJyV7d9R1xcMXkUJD1Oi0XTHo+qDX9cWg7Qsg/qzrH/dOk4rjdlYu3c7OjYcAKC2uxlnjxmw1kp5lo/+IbkycMYjUzPhMqaotFHikZC5u71aJ1TRPbXvJlMTbSU28u85hdyogCG5Kq56g3P4ico0kqCUr5SlslkullhHXCIJP1rYIoj2mJN4OoNijjFHsMXz8gUIOFk4iGGYRxWijUulIt/2O5ISbao9Iqif6BCiv/g+l1U922o1UxTFyyqA4RtrDl4X/q/v59PTZJGhDe+g66NhNvvMXcs096GkZ0OwYe/nVeN0rMCc+BIDJehNNa+AKuGtexlH9KDrDVBJT3w5JR0cQw4nPjfo6CtFHpdJj1I/EbBiP2TAeo2FU3FRR93r8vPbEV3z57hp83tZznrVaDdMvGs1NvzsXkzk+HxJ8/qMcLp5BIFgltZRW0Wt7kJ70R6ymmVJLiTp25xccr/ozPv8RqaW0SYJ5Ljmp/5FaRqeg1hYBxR5lhGKPpyZl1U9TWvWE1DLahdk4GYCs5MfRaaVvdxoNPL6dFJXfg9u7TWopUUVxjJwyKI6R9vCbrfWFUH/T70myjF1Cuv7bks/4svAdBiaO4roe9zc7xu/bQXXp+XXthNSarugM41GrM0ClIhgowe9dQ8B/CJVKT2LaIrS6oR3/pULgaMk8nJ5VMVlLIXaoVDqM+mFYjGeRaJ4r2y9uh93Ng1f9l/07joV0XZeeGTzx7q3YUuIzB7/GtYxjpdcQDx+3ZsME0my/wWQYJ7WUiOP0rKa06nHZFv47Gb22F92yFitFACNIjWsZgGKPMkCxx1MbQfBxqPgsvL7oppJHErXKRErinaQk3IRKFfliubHG6z8EQHn1c1Q7PkBA+gK90UZxjJwyKI6R9hCuY2RjxQ+8e+R5UvWZ/HZAy/nKfu9maqruAyDgaz5NRqPtjTXpcbT6sSFpCAe3dyuHi8/hFPuzn3IY9cNJNJ9HgnkuWk221HLq+P21L7NppXgT1HtQLrMuOY0BI0QnTkZ2EgaTDo/LR0lBBTs3HWbJB+s4sFN0ogwa3Z0n371NMu3hUlr1GGXVz0oto92YDONISbgVq+lM4rvre4Aa1wrK7c/j8oRXDT2WqFUmumZ+iUHXX2opnRLFHqVCsUeFesRI5vNOvApKqiUUtJosUhPvwWa5BJVKJ7WckPH4dlFW/S/szi9OHJF3+lokURwjpwyKY6Q9hOsY2VG1gdcOPYFBbeIvQ15v1zV+3zb83s0Eg6UAqNWpaHXD0eqHIUW+YlH5fUrrrVMGFWbDeACSE27GapqOVDmya1bs5NFbXgdg/s3TuObeWahUrWsRggKvP7WED/4rVkX//XNXMWnmkGhLjRJBjpVeW7djHS/otF2wWa4k0XIhOk2u1HLahc+fD4jduKpq3sYXCC1CSQ5kpz5LovkiqWV0YhR7jBU+fz7VTrHznmKPCidTUvlHACrsL0usJHS0mkySE27EZrkEjTpVajmtEgxWY3ctxu5chMP9vdRyJCOeHCPF7kr22o+x317IYUcJdr8TgBq/G4ffg1qlwqIxYNYaSdSZ6WHJpHdCNn0TckkzJEqsvnnsNS/gdH2GyTidBOstqKLXja1djpHmBiqOkRDYVrWWNw89hVql5vGh70ZaXkwICjUcKjqj7uFB4dRBr+tNSsLNJJrnxbyw319+9RYrl2yn37CuPP3h7W06RRpy97zn2L3lCBNnDOah5xdEUWV0CQoOjhSfj8e3Q2opHUCFyTCKBJNYp8hinIZe11tiTfV4fftxuL/B7vwcl3fTiaPx+fWWmngXabbmUzUVIkdnsUe52SI0Z4/xaYsgH3sMnLiVX384n53FJVS5PQSCoUVZ/GbapGhIC4vaAqyHi2fi9e2XWE3HUKl0WI1nkWC5EItxKmqVWWpJgOgMqXF9jd31OQ73d3VF4WNNgukcEi3i89fxqr9Imj4ld8dIubeGZUWbWVq4ib32jjuRB9q6MiNrBGdliV2VbDp5pKIfL52H27MStTqV3OytgCZaS7XoGGmz0a9C+znqFD+0jRp5vME6glplJTv1BY6WiLsfguCVWJFCrPD69lNUfh+lVY+TbL2R5IQbY9bdZvcWsbDetLnDQ3KKAEw7dwS7txxh99aj0ZAWM9QqC3npb3G4+Bz8gSKp5YSIgMuzAZdnw4nXD6PT5mE2TMSoH4nJMBq9rk9dp5voEsDj24vLsxG3dyNOz6pO4+hNMM8lzXaf1DJOCTqPPT5c1zpWscfIIhd73FV8nDs/EdMeDpVXdngeOTpGagvH56S+wOHi2XF5TyoIPuyur7C7vkKlMmAxno7ZMAEAk2E8Rv0govgASG0akse3D7d30wlb3ITHtxepU5R02i5kpTyFWi1GMNS4FsdVXZlY4Qv6+d/h73nr0De4A+E7sHZWHWFn1RH+u38xANf0nM78LpPRqaP5Pmwbn198jjYZzyS6NtEyimMkTAKCmHu3vWotK0uXAJBr6i6hovAx6UeRlSxWAy8sv1NiNQqxxh84zvGqv1LpeJuMpEdj0vmgqtwBQEZOcsjXZuQmn5ijJqKapECrySIv/S2OlFxEMFgttZyw8PnzqfK/T5XjfUDcNdNre6HX9UWv7Y5Wk4tOm4NGnYHmxE2RWp2ERm2l+S/EAMGgg0CwkkCwikDw+Il1juEPFOD1H8Tr24fXfyAub57bwqQfRXbKM3T+lpAd576bX+fA3iI+/vbBiMzXWeyx1hERij2q1UkAIdljrS0Cij3GiCqXm+ve+5gyhzPka3UaDQMy0wEYkSufemPNYdANIt32B0oq/yC1lLAQBA81rmWN0vRUKgMGXX8MuoHotT3Qabui1eaiUaegUSejUSfQ1AYFgoIbQXAjCC6CgptgsAZ/4Bg+045OjwAAIABJREFUfz6+QD4+fz7+QH5dEdVg0B6z37N9aMhOea7OKQJg0A2UUI88OVBTxO+3vUG+syzic7sC4mfzC/u+4stj6/nrsAV0t2RGfJ32EgyKv6NW21MyDaesY2Rt2QqWFL3f4vl/H3gUTTuKmDkC4gdNUKj3uo5Nnhq2PqlJtMwDIBCsoKTyEWnFKEiCz3+EY6XXYjFOJSP5/9Bre0VtLaNJj8/rx+0K/Qba5fQAYDDFZ8vekzHoBpGX9hb5xy+tCyPuDAiCD49vN54WCk43RoVKpUOFBoEAguBH6p0tKTHo+pOb/lbMIrgU6lHsERR7bIyc7PG9LdsbOUW6JNm4ecIY+qankWg0MPvFN0kwGnjj8ovxB4Mcq6rmy517WLp7H4OyMnj10gsBsBrk//2ZnHA9Ts8qalxLpJYSUQTBg9u7Fbd3ayuj1I0KuQqCJ/rCokya7S5MhjGNjhn0imOkITurj3LXxhdxBqL/9z7iPM4t65/nmZE30S8xL+rrNYdanUIgUIxKwnSzU9YxYtJa8Qt+XAFHs+ed/o55VkenTGFEsvzCETtKcsJNgOZEAaz4zQNW6DgO93ccKjqD1MR7SE38FdHoepDVNQX7dic71h9k2rkjQrp2+7pfAMjpJu/iZqFgMowhJ+1VjpUukCzvV1oEBMGrfOIAem138tLfQ3NiB18h9ij2qNhjLXKzxx8PHAIg3SqmcH92w5VY9PVODoNOiz8YrIsMGZKdyaz+fXh30zYeXrKCmz5YBMDbV85DHWIaqxRkp/6Lw8VzTsF0i2CncIbUYjGeSWri3U2OKxEj9ZR5qnlgy2utOkXyzKn0tubQxZxGhlH8TDJq9Bg1eoJCEHfAhyvgodhdSb6zlL32YxS7W063q/G7uW/La7w+7m5S9LFvPa7T9iUQKCYQkC41Pp77uikoKCgoKCgoKCgoKCgoKCiExSkbMTLUdhpDbGM56jzAXvs29ti3ctBRH1KapEtFo2r9v0elUqFXi6GU6YYcRiRNZLBtTKvXxCPJCdej1WRQVH5XpwolVmg/guCjtOrvuDxryE59DiCi7edGT+7Hvu35LPt4A+deNZFufdqX4/jL7kKWf7wRgHFndK6dBotxCjmp/6Gg7JZTdJdaQavJIS/jQ7SaDKmlnPIo9nhqo9XkAMjOHn8pKwfg8pHDABpFiwAYtVqq3E13nC8bOZTle/fz4y+HAfho68/MHy7/dvdqlZXctNc5Unw2gWCV1HIUOoBe25Oc1Odpbm9eo05Cq8mKw4LXkeeZvZ9T4W1aO8+mMzO/62TOzBxOnjn0+/BDjmKWF23lo6OrqPE3faYr99r5157PeGTI5R3SHQ4W86W4PT/icn9Nku1hpCjAeso6RgBUqOhq7k1Xc2/OyDif3/98NQC+oJcbev425Ha9nZkE87nodb0pKL0Jr/+A1HIUJMLh/p5DRdMByE79N2bD+IjMe+6VE1j0+o+4nF7uv+I/3PjgHKbMGYZO3/xHlNft45vPNvPq41/h8/qx2kyce9WEiGiRE1bT2eSkvkxB2Y2dsoChQsvotF3pkv4BOk2u1FLihyinAij2eGpSa4uA7Oyx1unRM7X5wuVmvZ5ypwuH19vEaTJ38IA6x8iXO/fGhWMExHSm7NT/cqz0KsVJGWeIjq3XGhVcPRmDbuAp7Rg57CgB4JvipjVnzsoawf0DLsKk6XhNoO6WTG7oNYPLup3O33b9P3vnHSZFlfXht6o6d0+OzMAQJEdBQURQEAwYAcWc0xpW1+yna1jD6q7rqmteXbOYFQVBBUElCEoSkJwGmMDkmc6x6vujmNBM6hmmp2eYep/Hx+6qW/ee28ztvnXqnN/5HIAfizaEtVlUtJ5rjjqFHEtaq8dpDRbLNFzuj/H6lmJ3/If4uDvbdXzo4o6RuoiCSDdTDgD73J2zVnq0MeoH0StzISVVT1LheIuuLL7WlQmGigDYX3wB6YmPkBR33WH3mZQWx58fm8Ez93yCvcLFv+/7hFce+4q+Q9RNaFq3RAwmPT6Pn5KCSnZuyq8RapUkkXueuYi4hNiJNUUTm/kUuqe+T37pVVrEVhfAoO8LQI+0T9FJmTG2pmUU7C/n6hkv8tJ7N/DCP75hf24p5116PGedP5rH7lHFznN3FTPptKHcet+ZCKLqyFi5dDs/zFvPji0FlJY4MJn19BuYxWXXncTQkTn1xnG7fLz10iKWLd6My+mjd78Mrr5lMkZj41ua+bPXMO+L1ezbU4reIDF4eA8uv2EiA4a07EZXW49dC4O+b4dei5IgEIBG9UESzSbyKqsotDvomxr+dLlPSnLN6+0lpdE0s82xmk4kM/lZCstuQ9O/6xwIgp6s1Dcw6Ps12c5oGITLu7idrOp4LDzwe4PHz84ew32Dzm+zcaw6E48PuwyAf0if803BbzXnFBS+L1zL9UdFvyplOCKpKW9TVn4zVfZ/EQzmEx93GwA6Xc92sUBzjNShm1n90DXHSOMIgon0xMeIt5xHUcVf8frXxtokjZgRorjyYWTFTkr84Xt1Tz53FIoCLz38JV6PH4/LVyOs2hjxiRbu+teFjJk46LDH78hYTBPonvYReaVXAHTq0qEajWPUD6FH+sdA26aqtTdPP/IlEyYPwWDU8cEbP7P21930HaiWA83olsC8L9cwdsIAxoxXN8hffPALlRVuxk0cSHpmAiVFdr79ai0P3fEhr39yMwBpGeoTRkVWePiOj9i4bi/jJg5kyIgeHMiv5NG7PyYhsWHn6MtPz2fOZ6s4bkJ/Jp42DI/bx8Jv1nPn9W/zj5cvZ9jIlm246q5HbS0euVSvx468FlOsFvKr7ORVNfx3mBUfxx+FRfxxoLieYyQo1z7cqvJ4o2pnNIi3nEcoVKZVTuwUCGQm/wer6aRmWxr1Q9rBno7Luor6UfkZpkT+0v/cqI15x8BzWV2+gwPeiibtiDZe74+E5CIMhlH4A7/jcn+Iy/0hADqpO6KUGVadqTHSU79stQ2aY6QOvSz9AdhqX4cktH9eU2fCZBhBz4y5ONzzKLU/0wUVwjWqKa16Bll2kZb40GH3NXnaKIaN6cPX7y5j6bcbKClsWD07u1cqE88eyTmXjyM+yXrY43YGzMYx9EyfC0Be6eUEgvtibJFGW2I1TSQr5b+IYlysTTlsjj62N1f8aSJ7dg7mxotfxWI1css9UwHwuP38+P0fbN9SUOMYeey5SzBbwkOD+w/O4qm/fsGalerm7PRz1WpVK5duZ+O6vZx69tHc9XDtRnHcxIHc/+f3sdrCS6j+8fs+5ny2ivMuO54b/nJqzfFzZo7hqukv8Ooz3/HKrD+1eI7V6zGv9HIAbT0eYXSW9TggPZX8Kjtr9ucDcO1xx4SdH5iRxoJtO5mzcQvThoY/QNh8oLjmtUnfOW8HkuJuICRXUmZ/PtamaDRBeuKjxFumRdTWqD+yH3Q1xz53Sb1jU7sdi0lq3iHQWoyinjOzRvPm7gU1x/a66tsRbUrKGtc1CYbyIJQXdRs65zdhlBidPDHs/xqNEwwV4vL+jMv7E6FQcfMXaBzRlDteRVZcZCQ9BRxenn96ViLX338W199/FmXF6lOw8mI7Xrcfs9VIamYCiSntX0asI1Adgtoz/RvySq/E618XY4s02oJE21VkJD1OLITGokFOHzUvOTNLLR/Y72C0CIDZYsBsMeByesOOHcqAwWqKS/GBcOfo6pVqROdZ5x0bdnzUcX1ISYurSbGr5ucFfwBw5ozw9onJVgYN687aX3dTVeEmIanlqXgGfT96pn8DoK3HI4jOtB7H9cph8Y7dLN+jOuY8gQBmfe0N1MS+vXlhyQqW7dnLC0tWcMO40Zh0OtYXHODV5bWh8/1SO25UTHOkJtwLiJTZn421KRoNkJpwf4tSrg36oxAEQ5fVcXIE6qdojkzqE/VxRyT1DnvfkDBrV0BzjGhEjNe/EYf7a5zeH7QIEY16VDrfQxKTSE24r836TEmPD/u/hookpZKT/gWF5bfjcM+JtTkarURAR1riw22i09ORsFjUqA1Jp1YdsBwSxSGKAopcqwuQv7+cuZ+tYtP6fZQW23G7fPh9QQBkOVw/oPiAWokiM6u+2GR6ZgL79oQ/5crbVwbANTNebNTeqkpXqxwjoK5FQFuPRwCdcT2eNrAfTy1agiegipAu2LaTc+tEhgzNzGBU9yzW5hXw0rKVvPbLbxh0Em5/uGjpOUM791P61IS7EQSJ0qp/xdoUjTqoOnQti8gT0GHQ9cMX2BQlqzo2NXpBdX76UozR3wOnGMKj4xrTLYomPbIL233MQ9EcIxpN4gtsweH+God7Dv5gbqzN0ejglNn/g1E/kDhL9HIhNVQEwURWymtUGI6lpOpxTZ2/k6GTMshKeQ2z8bhYm9L2HLKfEsXGN1hbNuZx383vERdn4twLj6N3vwzi4s1UVrh45M6P6l9wcLMoNNFnWPODjpVb7pmKJNUvDwmQnHL46RLaeuzcdNb1mBFn48/jxzIoQ43SmtSv/pPlv59xChe+9zF2r4+gLBP012qLHN9LFTe+aGTnqEjTFCnxdyCKCRRXPIxWHCDWCKQnPUGS7epWXW0yDOmyjpFEvZoeXuyrLUcdlENRH9cvBw+xo2tGZmuOEY0wFMWL3f0Vlc53APD6NzR9gYbGIRSW345e1xOT4ehYm9IlSIq7DpPhaArKbujSJe46ExbTBLJSXunQoo7txZcfrsTnDfD8W9fSp19GzfENa/c22D4tMwGAAwUVxCeYw86VHKiq1z4rJ4V1q/Yw4tje9OwT/dKD2nrsfHT29XjL+KadOUelJvPVNZfywtKV/LZ3P65AgB4JCZwxuD9XjFa1eySxYadhZyPJdg16KYvCslsAtMpR7YwgqNGB3ZL/Q5zlnFb305V1Rnrb1N/Buo6RioAz6uOW+cMFnHta06M+ZkdEc4w0Q1WgnJ3OPyjxFeIJuZCVEONTp5Jh6h5r09qUQHAvFc63sbs+ISTX31xqaESKovjIL72anhnfoZMymr+gATwuH+UlDnzeQHWnEV3XZ1BWq8br7JiNx9Ir8weKyu/F4Zkfa3M0GkEQ9KTG30Ny/M3AkXEjcriEguqTsNRD0uUWzG1Yr+OYsUcx74vVzPtiNf0frN14r1+dS2mJo5746smnD2PeF6v58M0l/N8T53FodLDH7W9Q4+Rw0NZj56ArrcfuiQk8fXZ7l96MDTbz6fRI/xyA/NJrCIaKYmxR10CSUslOfRsAs+GYZlo3jVE/uC1M6pSMTlYLgfxaVitZsLEyl9HJTZc5PlzWlIdXoTk2uW9Ux+uoaI6RRnAEK/k6/102VK1EVsJD8oYkjK7nGNnq+J0VZQvRCTouybkVSegcH20gmEuZ/T/YXV+gEGz+Ag2NCAiGiiiquI/s1HdadN2Cz1fx9XvL2bO1ECVCZ0hdvt3xdIuvOVKQxGSyUv9HletTiisfQpYdsTZJow4mwzAyk9VUM41aRp/Qj+U/beXv93/GlDNG4PH4WfHzVjxuf4MpOONOHMDQo3P47ut1VFW6GXZ0T0qK7Syav56c3mmUlYQ/9Rp6dA4zLx/HZ+//QkFeOWNO6IfFaqSsxMGGtbn0HdCN2/96dpvPS1uPHRttPR7ZmAxqJEzPjO8pLLsJt29FjC06sjHqB5Od+hZ6XU7b9Gfouo6RU7upf7v/3fUtgYMpNIuLNnBV7ylR0/3wyQEWFa2veS8JIqd2GxWVsTo6nePuvZ0p8RXwys5HcQQbLhXaEJmmHmyqWg3AyMQTGJowJlrmtQmB4D7K7M9pDhGNqOH0LMDhnhNxOOWz933Kwi9XR9mqI58E6wVYjOMoqrgPl/fHWJvTpakOK06Jv43k+FsRtJ/cekydNgqnw8u8L1fz/JNzSUi0MP7kQVx982TuvO6teu0FUeCx5y7hzZd+YPmPW1i9YidH9c/koX9ewO+rc/nq45X1rrnutlMYOLQ7X3/6G19+uJJAIEhyShwDhmQz5YwRUZ2fth47DoJgJCX+NgBtPXYRdFI6PdI/paTyKcodrxKmaKnRJiTaLiM98fGa37u2QBJT0EnpBLtg1cvkgyKoM3uM58O9PwOQ6yriq7wVzOgxLipj/m/XAoq9tfe852QfR7oxISpjdVBqvhiO7NhBDQ0NDQ0NDQ0NDQ0NDQ0NjSYQlPB49UNjdJQz//52e9oTFeb9NTJV5OBBFfl/bb2LMr+ak9jNlMPA+KNJ1KcwO1/9LK7rcz8D4+oLSz6z7S4OePM4LmUyM7vf0EbWty2K4qPM/hLljpdQFF+szdE4wtFJafTKXIIkNu15/mXBHzx+y3s177N7pdKrfybJLSzTe/Mj01pl55GKwz2X4spHADQhyHbGZj6F9MTHANDresbYGo2OQPV61NZi+1O9Ho+0tbi3opKeSYmxNqNT4PYu5UD5nQRC+bE25YhAFOPITHo6alUI80ouxuX9OSp9N0bf7D+QxOR2HbMxfHKAm1a9wnaH+vcqCSL3D57J6d0OT7+lGlmReXP3QgDe3bOo5ni2OYU3j/sLNp2pTcY5FIfzvwSDe7FaZmAwHBuVMSKgnr+j+kWzcYT7yyJPJ+ns/Fqm/mFUO0XOybqCE9POrDlf7RhpjB6Wvhzw5pHn3h09Iw8Dp2chxZUPEQjui7UpGl2EYKiEksq/kZn8XJPtvv9sVc3rv/z9fE6bORohBjXUjzTiLGdjNU8CoLTq31Q639LKiEYZg6436YmPYjVPibUpGh2M6vVYvRYBbT1GmSN9PZ7y6tuM6p7F9GGqJsPUQf2JN7VdSsORhMU0gV6ZiymufIQq18exNqdTYzVNJjP5aXRSt6iNYdQPbnfHSEfCKOp5ZuQ13L72DXY7DxBSZJ7Y9AnfFq7hkp4ncUxyX3SC1OJ+7QE3y0u38EHuj+x1hacqpRjjeWbkNVFzigB4vN/h861EEIz1HCNFxapAdEryf9HpekXNhqbQEizrsKHq15rXg+OPCXOKREKKQa3AUe7vODlxsuygqOIBAOzuL2JsjUZXpMr1CUlx1zepMr5jUx4Ak84ZyekXdGx9ns6GKKi16NMTHyHJdg2lVf/E7p6NlmvdtuikLFIT7iDeeqGmXaDRKKJgq1mLgLYeo0RXWo9r8wpYm1cAwBMLf2Jy/6OYPmwQ4/v0QtIeMIQhinFkJj9LvPU8iisexBfYFmuTOhWSmER60mPEW86L+lhduWRvNcmGOP47+s88uOG9mio1a8p3sqZ8JzadiYHxPehtyyDLlIxNr5avt+lMSIJIUA7hlQN4Q37KfA7yPKXsdRWz3ZGP3EBxgx6WNP4x4kokQWJT1T6cQS8hJdRim8elNv3vFgzuAUCvH1DvnD+wAQBF8bZ43LbiyP61aCEHvPtrXg9NGN3i602SBQCfHLt/0Lp4/GsoLLtFixDRiDll9ufJSnm90fOOCjcAw487qr1M6pLodT3olvISyfE3U1r1T5yeH9BuyA4PnZRBctwtJNquQBDatuxrZ+LDWb8wZ+46KspdpKXF8b83r8Nk0kd8vdvt46ILX8blUlM8//Ofyxk6rHszV3Ve9LoeANp6bGO62no88aheLN+zj5CsVk/0BYPM37yN+Zu3kWa1cvbQgcwYNpj+6akxtrRjYTGeQM/MhVQ63qbU/m9k2d78RV0YQdCTaLuSlPg7kcT2Sd3qypVpAD7Zt5Qt9v1ste8n311e77wz6GV1+Q5Wl+9ok/Hy3KVcuuKZw+5n2ZSmq0PKspqJIopJhz1WNDgiHSPpCeoT0qE5GQztkRnxdd6Qu+a1TdcybQMA+aBnTS9EvhmMFuWOVymtfKqTVpyR0Ou6o5PS0InpSFIaOikVUbAhCAYEwaj+R/Wmp6M8EVE3JgoyEKoJkVaUAIriR1E8yIoXWXEiy05kxUlIrlD/C5UTkkuO2LBqh3s+/nj1y9ugr1+L3RJnwl7hIiHJ2t6mdUnU0nrv4gtspdz+Mg731530uyJ2GPWDSIq7gXjLDIQO8J0fSzZs2M9bb/3Mgw9Oo1+/DCoq3S1yigBYLEbmzL2ToqIqLrn4lWbbOxxe9HqpxeN0RLT1ePh01fX4vwunU+ZyM3+L+jT56z+2sKFA1bApcbl469c1vPXrGgZnpDN9+GDOGjyAFKslliZ3GAR0JMVdT7x1JhWOV6lwqOltsuKKsWUdC5t5KmmJD2LQ9W7XcQ26fgiC/ojdFzfHi9vntut4Srs55Q+Oo8jtNF7LaNYx8rcLTmlxp5IkYDMZSbKaSbKZefX7lXy3ruFwNUGAnNQkclITyUlNJMFqwqTXYzbo0EsSoYMfnMPjw+nxU2x3sutAGbuKyvD6628cbjx1LDeffnyLbQawSGqJJEewElfQ0eLrq7VJ4vSx84IpBCmueIBK5wcxsyFSRMGK2Tgak0EVEjLq+2HQ98Og69ulNjZ1CcmVBENqSGwgmE8guJdAcA/+4G58ga0EQ0UxtrC1yJTZXwCgW8qL9c52753K5goXBXtL29uwLo1RP5BuKS+SmnAflc53qHJ9TEiu/2RCQ0VAh9U8hUTblVhNJ8XanA7Dli35ZGcnM3GSGkKb3b314nWiGFmxvBdfXMBJJw7khPH9Wz1WR0Nbj5FTvRaBLr8eU6wWLj9WLQhw+bFHs7eikjl/bGHupq3klqtPZzcXFbN5YTH/WLSEk47qxfRhgzm5Xx/0Uss1Co40JDGR1IT7SYr7E6A+WKx0vt+Fo0hE4ixn1ZS2bioNOpoIgh6Dri++wJaYjK8RHUQxhVCoEH9gI2bz1FibU49mHSMzxg5tdechWea+979lwfrt9c6N6pPNeWOHcsLAXiTbWu69DoZkftuxn3lrtzBv7VZkWfVAvbZgJXaPmspy37RJtCS9sps5BwCHo5KtjnWMTp4Y8bWyEmJT1WoAelvr5021B7LipKD0Blzen2IyfiSYDKOIs5yBxXg8RsOwIz73t6VIYmJNmGJDP0YhuQyvfz0e31o8vhV4/Ks7jTfd7v4KgNSEe2vCyKs58cwRbF67lx++WsP0qycgSlol8fZEr+tOWuKDpCbch8PzDZXO9/H4VsbarA6BQd+XBOtFAMRbZqKT0mJsUcejqtKDxdJ+aQuKorB2TS4nnTiw3cZsT7T12DjV61Fbi43TMymRWyccz60Tjmd9wQHm/LGF+Vu2U+ZyE5JlFu/YzeIdu0kwmzhrsLpfnTZsMCOyIo+wPhKprkaSlvBXUuLvwO76hArHm/iDHbOgQlsjCjbirdNJivsTBl2fWJsDqJFgmmPkyMKgH4YnVIjT9SZ6/QDMptMRhI4jGN1sud7D6fxvny7ky5V/hB1LtJp46tKpnDCw1+F0HcauA2Xc/e48dhWVhR2/cuIx3HXOiRH3U12V5rO81xEQuLr3PQyOry2LdPf6C4GGy/XOK5zFj8VzALihz1/pHze8VXNpLbLsYH/JhXj9v7fruJFg0PcjwTKTOMu59W6INQ4PWXHj9i7D4VZD7pye7zp8GGhqwn2kxP8l7FgwEOL2819i1+Z8TplxLH9+dDqGIyBEvjMTCKqaSw7PXBzur/H6N8bYovbDoO9LnPlM4sxnYjS0/uHAkc59937M5s0FuN3hpd8nTxnCAw+cU/N+8eLNzPpgOQD5+RWkZyRw5pkjmDnzOEQxfNtRUuLgogtfalRj5C9/eZ9dO4vxePxhxy+9bBzXXHPkRg0EgvtxeNTveW09arSUkCyzYu9+vt+6g8Xbd1Piqr9P2P7AHTGwrKOj4PYux+7+HId7XoffX7UGk2EECdZLibdORxQ6VjpzueMVSiqfaLfxOlK53gc3vB9rE1rFE8Mvb/K82/MNZeXXhx0TxXhAQpYrwt63luxum5tr0qi/I2qOkR827ODOd76peZ9gUUv/vHfbhfROb/s/ukqXh8te+Jh9JeHlhV+6bhonDo4sL65affeZbXdT4itAFETGpkxhdNIkssw9uW/DJYDqGOlvG8Ze9w5+KlE3KtXRIn1tQ7jxqIfbaloRISse8kouxuP7rV3HbQ6zcQzJcbdgM0+h4+iAHNnIihO760vKHa8RCObG2pwGMeoH0Cvzx3rHHVVu/nbD22xeu5fUzAQmnTOSQUf3BCA5Ix5jBI6SXv279hOvaOIP5uLyfI/L+xNu30oUxdf8RZ0EQTBhMY7BYjoRm2kKBv2Rk54RTXy+ALKs8M47S/n99708//xlAOh0Enq9uqlZtWo3jz06m9vvOB2AgQO6sX9/Oc88M58ZM47lkkvHhfXZnGPE6w3g9weZPu15HnzwXMYe3xcAvV5Cp+s6aQHaetRoLbKisL7gAJ/9vpHZG9QbiJCiaI6RZpAVD07Pdzg93+Hy/oQstzzlvqNgNAxVnY2WszDoOq7ovcv7E3kll7TbeB3JMXIkU15xBy539Epm98gubK5Jo/6OqOQxyLLCM3OWhB2782w1ciMaThGARKuZB6afzI2vfxl2/Omvf2L8oF6IEeTUSAfrQV/T+15e3vkwzqCdX0oX8EvpAkShNrR/1t4X8Ms+Qkq4xkmSIY1Le97WBrOJHEXxk196ZYdxihj1QwDISHoCs/G4GFvT9RAFG4m2K0i0XUqlcxYlVU92uDxZX2AbvsCWsFJsD1z5Bvt2FVNWVAVA6YEqPnv9pxb3/e2OptWwNVqPQdcLQ9yfSIr7E4rixe1bgdv3Cx7fGnz+9ciKJ9YmRkR1qprJcDQmwygsxrGYjWO6RAWLtsZoVJ2VOp2IKAiYzfU/w/ffW860accwefKQmmPZ3ZM56+yRzJm7rp5jpDlMJn1NlInBoGtwzK7AkbQeTQY1Aldbj9Hnj8Iivtu6g0U7drGrVNOvaQmiYCbeMp14y3QUJYDH9ysu74+4D6a5+fwbO6RosiSmAGAxjcNiPAGraSJ6XU6MrYoMq2kiA3oUxNoMjTYmOek5LOZzcHu+JhDcgSI7UAjWlPLVSTkQI63JqDhGlm7ZQ0FGIofPAAAgAElEQVR57c1YSpyFc8dEX7xn3MCe5KQlhkWN7CupZOmWPZw0OPJ8uTRjN/7S70k+3v8Ku5yqN12uo57rCdUPpesfN5xLcv6MTZdwGDNoOUUV9+H2LmvXMRtCFONJTbiPJNsVB490nSd3HROJRNsVWE0TKSi7Ca9/XawNCsPunk1aQq1jZN0vbVNuTKN9EAQTVtMkrKZJgCr67PNvwutXa9D7A1sPOsC2EZLLmuoqijbq0et6YtD1w6jvj0E/AJNhRLsr63d19uwpZtOmPD78cEWD54NBGZ1O0xQ6HJpaj9VrEdDWYxclt7xWjHVvRXhUtVGn3gZM6d9xowY6IoKgx2Iaj8U0vuaYrLjx+tbi8a/DF9iEL7CFQGBPuzpLRMGCUT8Io2E4JsMwTIajMeqrdQ+1yG2NjoPJNAnTwd8sUB/05xWoUeKpKe+i18dGQywqjpEfN+0Ke3/S4D4RRWy0BeMH9uLDknCdjR//2NUixwio0R83HfUIua5trKv8hb2u7VQGyvCG3BgkEwm6JHpbB3J0kvq0q491UDM9tj2qav0n7T7uoZgMI8lOfQOdlBVrUzQOQa/LISf9KwrLbsLhmR9rc2pwuOeQlvBAzfuzL2vZU2ONjoWADpNhBCbDiHrnQnIFgeB+AqE8gsF8AqECQqESQnIVslxJSK5AVpwAB8taB1DwoyhBQEAQ9AjoEQQdgmBEFKyIYiKSqJZUF8UEJDEZnZSJXpeFTuqGXspCJ2V32epWHQVFUfB4Alx9zYmcdlrDuluaU6TtaYv1qCiqhktL1mP1WgS09Rhjyt0e5m3eFla+ty6jumcxY/hgpg5S05TijB1H/LCzIgqWes4SRfETCOYSCO1X110wj6BcTCikaimE5Arkg2tOVnygBA6uuZC6xjCoa04wIgo2JEldX5KYXOd3Lwe9LgeDrhc6KRPNAaLRGREEA6KYjBzjSmxRcYxs3h9eUrRXevuVr+2eUj9iY9O+1pc47WUdQK8YVZlpCo9/DcWVj8TaDBJtV5Ke+Ji24enACIKebimvIpddi8vzQ6zNASAQ3EcglI9eygbg5kemxdiijoPH/jg+5+sA2FK/RmcY1W5jVxY0Lo4s6foTl76oxX1KYhKSIQkT6o2xu/JOAv7vkAzHYEudDULHq0zlrryTgGeOamPyrA5pY2dAEASO6ptObm4paWlxbdavKIoIAoRCcvONNcI4dD1qHBl4AmpUwqLtu/j6jy0s27OXkBy+PrIT4pk2bBDThw0mJykxFmYecczf07gYsM3QlxOzv8Kg76/p5GhoRIAkdYu5Y0R7VKOhoaGhoaGhoaGhoaGhodFlicpjsPzycLHHZJslGsM0SHX1m7ocak9nR1Y8FJbdgqIEYmpHWuKDJMfdHFMbNCJDEPRkpbxG7oEpHaZajce3Cr0lO9ZmaNRBlNLVcmlR+25R8Lu/BEIEfb8gh/YjdjiNgc5gY+fhyisn8MjDX9CzZyoAEyYMQJEV9uSWEArJnHJK+BPXUFCtDtdUNIhOJ5KVnczChX/Q56h0BMBkNpCSYovaPDSiw3O3v8f3H9TqpL216gmyeqfH0KLOxfI9e/n6j60s2KbqdLn94d/dVoOB0wf2Y/rwwYzO6a4lWbQxRimNgKzqtsgx3pNraHR2JCmDQGBTTG2IimPE5fOHvXd6/Y20bHsaGsvtb7/x24PSqqcJBPfF1Ia0xIdIjrsppjZotAxRsNAt5UX2FU0DQrE2B4/vN+ItWgpNRyI+Yw0AiuJEORjO6CiejKJ422gEAYNlBgHPHHTGExE7pDJ+Z7Cx8zBuXD8ef+J8Zn3wCwAfzvoFnU6kR48ULrr4+Jp2L76wgPnz1+P3qykBd945C51OZMgQtWTvs89dGtbvvfeeyYsvLOD6694kPt7MtdeexKmnDWunWWlodAyu/ujLesdEQWBsrx5MHzaYUwf0w6zXUgGjxeScH2teB2UnfrmSpXnnEjqCymdraLQXZtNURDERUWzfQiZ1icq3pVGnw1PHa13QjhEbeWVV9Y7ppcgqpMiKerMoCodXUWWvazs9rW2fT+j1rwegwvG/Nu+7JaTE36U5RTopZsMxB0v5vhdrU/D4fo21CRqNIAg2BKn66XvbZlxaEp+FxGfbtM+2pjPY2JG4/vpJcH3j58eO7cvYsX2b7OPW207l1ttOjXjMoUO789/Xr4m4vYZGR2fZ3LU4Kl1MvXxCi6/tk6KKck4fPphzhw4iM06LnmpvdKINnWhDUynQ0GgdNutl2KyXxdSGqDhG0uKt7CutLQn2w8Yd3HXOiQBEsziNosCijTsbtCcSZu17EYBLc25DFFr3xba6/Gc+z3uDfwz/oFXXN0VRxf0HX8Xuab/VNJnUhDtjNr7G4ZMcfytVro9inorlC2xDlu2IB6uLaGhoaGhodEUUWeH5O95Dr9e1yDFy6TEjmD5sMMOzMqNonYaGhkbXICqOkf5ZqWGOkYJyO9+s2QzA2ccOjsaQAHyzZkuD0Sn9s1Ijun595QoABAQuybm1Rc4RWZGZVziLn0u+ifialuD0fI/X/3vzDaOIXpdDt5SX0EqBdW70UjbxlvOocn0cY0tk/MGdmNqx6oqGhoaGhkZHY/vvuTgr3SSltexBwSOnnRwlizQ0NDS6HlGJ9zphYK96x/7+xWL+/sViNu1vfencptiaX8yTXyxu8Ny4AfXtaYrfK3/h4/0vo6A029YbcuMNuXlrzz9rnCI2XVs/AVcorXqmjftsORlJTyPFMO9Lo+2It54XaxMA8MdYK6djojkeNTQ0uiZCNMOKOzBrf9oSaxM0NDQ0ujxRiRg5feQAnvl6SZgIq9unhu1f9eKn3DPtJM4bOxRJPHy/jKwofPXbJv4x+0e8B0Xb6mI26Jk6ckBEfY1IHAvA+sqVrK1YhojIhTk3IzRyo1LqK+TNPU8DUOIrAKCbKYdret/bmqk0itPzHb4Yq/TGWc7CajoxpjZotB0W4/HopAyCoeg4KiMl1iLC7U0osB6f802C/pUAyHIpopCIZBiJ0XoFOuNJCIKhZZ0qQfyeT/F75iEHtiArFQhCPJJ+AHrTGRgtl6jtWtpvG2EvOh45lFfvuCDGkZC5udX9KooTAL/7Y4K+pYQCW1DkCkBEEFMQpQwkwxj0xhPRGcfRlMMpGjbKcgl+1zsABLw/IYf2oShuRDEFyTAKg/k89KZTmu3HU/UgPte7AMSl/4Cka/r3LKx92ndI+iGtsl9DIxZ0RceIHJJZszi2ezyNjoUvVMpe+0eUeJbhDuQRUjwYpCQSjSMAyLadTYZlUqPXbyp7gr12NSp4TOYbAKSaj2+0fTWrDtxEiWcpABO7zwfAom9YgFxRguQ5v6LQtQCHfzt+uRK9GAdAnL4vmdZT6BF3PmIze4+t9rUsLPoMgELPXgCSDGlc0eseMkyq+PY3Be+xpGRuzTUjkyZwcc5tzc5HQ6OlRMUxYjUauHbKaF6Yt7zeOV8wyBOfL+Ktxau46ISjmTC4F0dlpLR4jLyyKpZs3sPHy38nt7ii0XZXTTqWOLMxoj4vzfkLACIS6yqXs7piCYIgckGPG+s5R7Y7NvD+3ufxhFw1x4YmjOaSnFsxiJGNFykVjrfatL+WIggm0hP/FlMbNNoaEatpClWuWTG1ois5RnzO1/HY/w6ElyGVlRJk7wIC3gUYrVchSpFXQZGDu3GWX4Mc3BV2XFHKCfpWEPStwOdSxZptye8i6o467Hm0FEFKQ5BLUNpQpd/vmY2n6q8AKLKj3nkl5EYO7SfoX03Qt5i4tIXtaqPf8yWeygdQFFe9c3KoENkzj4BnHjrjiViTXkM4uJnU6LxUFNuZ8+aPrFn0B4V7S/G6fCSkxjHo2D5MvmAsY08f0WwfL9/3EXPf/JGRJw3iqS/uIOgPMu+dJfz81SrydhXhtnsAiEuy0m9ET06/bDzjzhwZsY3BQIiFH//Csjlr2L0pD0eFC0u8mV4Dsxl/9iimXjEBvSG2FUz0Bh1et4/Zry1i2Zw1FOSWgKKQ0TOVcWcczXk3n4o13hxxfw3NGTiseRfmljD/3SWsX7qVgtwSPE4vOr2OxLQ4evTLZOjYfpxw1ih69Gtc92PBh8vZsmo3uzflsWdzHn6v+vCwosTO6ak3NHrdBbedzjUPz4jYVo3OR77zG/4oe4yQ7A477g0WcSC4AIADrgWkmscxKv3Zg4Kv4WTbzq1xjOQ7VYdCc44Rf6icUq9aPSzJdHSjDhEAVyCX1UV/xhXIPaQP9X6sLLSKMu8q9tjfZ3TGq1j1vRrsp9RXyLu5T2PTJQIwOeM8JEGiIlBKijGjpt3E9HMZnjiWCn8ps/Y+1+Q8NDQOh6j9Al496ViWbNrD77kFDZ4vKLfz7NwlPDt3CWnxVnpnJJOTmkhavA2zQY/ZoEMQBLwB9cfC6w9S7nSTW1JBblEFBRXNV7oZ3D2DayePjtjmak2RS3reiiRIrK5YwqrynxAQmdnjhhrnyNLS+cwteB9Zqb3BmZIxg9MyL2g0uqS1BIK5uH2/tGmfLSXBOhOdlBVTGzTaHrPxmNg7RkJdwzES8HyDx/74wXc6DJYLAdAbTwBBRyiwA7/7Q3yudyJ2XsihPBylM1DkMkBEbz4DvXESgpiEIpcT8H5PwLsQOag+gXGWzsSW/j2imBaFGTZOXOocABTFjSKX4yq7nFCwvkh2pPhcb+OpejjsmKjrhd44CVHqDsjIoQKCgXWE/OsxWC5uVxv9ni9wV9wBKAiC6iQ3WC5AMoxBECzIoTz8nq8I+dcR9C3BWXYhttTZNW01OheLP1Ojv168exYeV7hjrbSggqVz1rB0zhqOmTSYB978U0Q39fu2F+KocPF/M55j18b635EVxXZ+W7iR3xZu5JSLx3HXi1c12V/+LjUy8JFLXyZv54Gwc/YyJxuWb2PD8m3Mfu0HHv/4Vrr3jZ2QZ1W5k3vOeYaCPcVhx3M355O7OZ/vP1jOU1/cQc6Abs32lb+rqME5Q+vnPf/dJbzyfx8RDISL4IeCfor2lVG0r4zVizbx7lNfM2ujGlGcnFE/Bfndp76mrLCy3nGNrk2+cy7rSx4AFETBSHfbuSSbjkESzXiChRQ45wFQ6dtAqecXfi28huOz3kc85Pcj0TgMm743zsAeDrh/AGCo8jCSYGp07ALXtygHq3Nm285ttJ0nWMCKwsvxhyoQEMm0nkKaeTwGKanGMXLAvYhi90+4A/tZWXgV47M/xyjV13vcWPUrISXEzB43AtA/7ugGx7TpErDpEkgzZjdql4ZGWxA1x4gkirxw7Tlc/fJn7DpQ1mTbEruLEruL33bsb5Oxc9JUz+OL152LQdfy0rsCgppCI4isKv+J38oXIwoi07Kv4su8N/mtXK1brhcNXNhDLVt7dOK4NrH9UCpdH0IEWifRQyAprvGnFxqHh8v5Ko6qx7HF3YUt/q52HdtsOKZdx2uIQLB++sIRhxLAY3/k4BsRa8rb6I0Tw5roTVMx2q7FWXohocD6iLp1V9550CkiYU1+o15ahsFyIT7nG3jsjwFqaoen6hGsSa8c5oRahyBYECTLYaX0hAKb8VQ9dvCd+vNlTngUo/UyGpLMkkPFCGJkVcnawkY5lI+nUt3UCmIytlQ1PFjShZdvN1qvxmv/J17ny4QCG/Han8Kc8LdWjakROxZ9upJnbnkbAEVRMBj1nHLxOIYe3w+TxUDx/nJ+/OJXtq7Zw5ofN3PftH/z7Lf3YTDqm+y3rLCSRy59iV0b99FrcDZTLjyerN7p2MvU9LENy7ex+HO13PnCj35h6Nh+nHbpCQ32Vby/jDvPUG/Qq8ocCKLA+LNHMXryUOJTbFSVOlkx/3dWfr+ewtwS7jnnGV756WGS0mNTLezJa1+nMLdEtXHKMBJSbZQWVLLgw+VsX5dL2YFK7j//Od745TEscY3f5FXPu6E5Ay2e99Y1ewB48Z5ZKLKCLcHCKRePo+/wHGyJFtwOL/t3FLJh2Xa2rN7FqIlDGnSIVPPP2XeGOVceuuhFSvLLiU+28vTXdzd6XUKqFl12pOIJFvJH6WOAgkFKYmzm29gM4WXOe8WrqbHbKv7Drsr/UeXfzNby5xic8n/1+su2ncu2iudrIk+KXIvJsp3R6PgFTlUnURSMdLOe3mi7DSV/rXGKHJPxAumWifXadI+bzp6q99hS/jS+UCmby/7ByPT6WomV/hIAMkyRR8pqaESTuo6RNk/sTLSaee/WC7l/1rcs2bynrbtvkDH9evDMFWfWjN9aBAQu6HEjoiDxa9kiVpb9wKaq1TiCqoc/QZ/MVb3uoYelT5vY3TAKdtdnUey/eazmyRhaEX4fChUgiokIgiUKVrUdncXOaGDQ90UU1DUiK56Y2CAf1Ik4kgn4FiKH1KefBvO0ek6RagTBiiXxKRwljW9cqgn6VxH0qVW0jNZLG9WqMNqux+/5FIBQYCsBz3zk+AOIUucs7eh1vgSoWlLmeFXLyWi9otH2opTeHmbV4HO9iaKom1Bz/IP1HCK1CJji7yPgW0IosBGf+32Mcbe0ezSPRuspzivnxbtnoSjqg4v4FBv/+vpueg4Mj6485/pJvPPEbD75z3fs3LCPtx77khv/fmGz/W/+bRenXDyOO56/AlEKd/qdfvl4hp8wgOfveA+AOW8sbtQx8syf36GqTE03EyWRh9+7ibGnhaf1nHbpCXz56g+8/tCnVBTbee2vn3D/G9dH9kG0MXk7D3Dva9dy8vnHhR0/88oT+eeNb/LTl79RVljJh/+ex3V/a1xEvHrejc0ZWjbv6sggRVb/vZ/8/Hb6j+zVYNvKUgcep7fJeR4anaLTqw/xJEmi1yDtqXhXJNf+AaGDe7GByXfXc4qoqLdqA5L+Qqn7F6r8m9nn+JSjEq+rF5GRbTub7RUvoBxM3813fdOoY8Qd2EelbyMAGZZJNVohh1LhXUeZdxUAOfEXNOgUqaZ3whXkOWfj8O/ggGsB3lAxpkN+k/2KqkWpE5p2FmtotBdRTyaNMxt56bpp/LBhBwDPzFnSYEndwyUt3sYdZ4/nrGMGtVmfAgLnd78eSZD4pXRBjVMkx9KXq3rdTbw+qc3Gagivf0PMxTETLOe3qL2iqKlPpUUTSEh+GZOpca9zrFGUQKewM3oI6HTqBswfaH1qw+GgHJJDeyQS8C6pea23TGuyraQfhijlIDeTYhTwzKl5XZ2W0xg6oyrQFgpsBUIE/csxmDtGVaIWoQQIelWtEEFMwmi9NsYG1SfgUcOcBcGGwdx4KLKKgMFyMZ6qjaD4CXjmY7ReGX0jNdqEr15fhNddmzpz/aMz6zlFQBUTverB6az5cTM7N+xj3ts/c+FfpjYbkZGalcSt/7q0nlOkmtMuO4HPXvyO/N3F7N6Uh8fpxWwLj6DY9OtONizfVvP+jCtPbNBBADDjpiks+Gg5uZvzWTpnDTc8NhOAlG6JTdrZ1owYP6CeUwRAEAVu+efF/Pr9ejwuHws+Ws5Vf1W/T6udCtXUnXdTc4aG593QnKu1Saptacp5kZgaR6IW2aHRQgpd3wOgE61kWac201qgR/z5VJU+hqz4OeBaSM/48LRRky6DFPNxlHrUhyilnuX4QxUYpPr3LvkHo0UAutvOaXTUAte3ddpNb25KpJkn4PDvQEGmzPMr2baz+aX0O5aWfENVoJzgwXuGRzddE3bdkITRXNmr9YUsNttXs6b8Z/I9u6kKlGMQjXS3HMWUjPPpba29T3SHnDyx6QYGxI/kyl731OtnU9VvvJv7L87JvhqA8amqYykg+/mp+Ct+r1xGub8Ek2Shf9xwTs28iBRDrTbK9wc+AmBR0ZfcOeDfZB4SGfPKzoco9uXztyG1WpLfFKgO741VK7l/0CusKFvA8pL5lPuLMUkWRiefzNRul7T6s9FomqiU69XQ0NDQ0NDQ0NDQ0NDQ0NDoDLSb/PiU4f0AmDC4N9+v2868NVv5dec+ZLn1+hmCAKP6ZHPGqIGcOWoQlmbydls1BgIzsq/FLFpZVDwbgEHxo6IeLQLg8i6O+hiNUV0y1Go+uUXXBfy/AaDEKDWjJQT8v3UKO6OJXlJLocUqYiRWKTztSShYW+5Vpx/WbHtJP6jZiJGgf011ayTd4CbbiocIJ8vB3c3a0BEJBTahKGp4us54QszKDzeGHCpCDqli45J+aET26ero/IT8q0CLGOk0LP1aXYPVURoTZzQu9C4IAlOvmMCLd88i4A+ybO4azr628VKbACeffxwGU+N7GkEQ6DW4O/m7i1EUhfJiO9mHRIz8PHtV2PtTL2k43aaa0ZOHkrs5Hzkk8/vSrQBMvmBsk9e0NePOaLzKTlySlWMnD2XpnDXYy5w1wrQDRvUOa1d33s3NGerPu6E55/SvFXtVZIV3/j6b6/52fqMRPRoaLcEbKsYbVEWC4w2Dmi1xC9SU7gWo8K2jJ/WFxrNt59ZEjChKiALXfHrFX1qvXYFLjXY0SqmkWsY3Omal73cABETiDU2Xjgcw62pTxqor2PSxDSZOr0ZlrShdwE7nRi7ocfPB8dX07nhdcrN9N8WSkrm4gnaGJIwhUZ9KVaCU38oX8faep7hzgFrVJlGfgkWyMSRhNH9U/YoraMeqC4/kW13xEzpBz6ikE2uOhZQQ/9v9BHtcWxiWMJYxyVNwBCtYXf4TW+3ruLnvEzVlhg8He6CCBQc+YW3FUoYnHo9Nl0CBZw9mqeul/rcn7V6XzajTcc7owZwzejBlDjdrduexLb+U7QUl5JZU4PD4cHn9+IJqHrleUkMkrSYDcSYjPVITGJCdxoCsNI7p052MxPplqqLB1G4XkWxM54u8/7GoaDbDE8aSYYpuHqjLEzvHiMWkfgmIQss+X5/vpyhYEx06k63RQifFOpdZQVG8CE0opXd2lFDpwVc6BLG+KvuhRKKLIYcKD74KUVnYu8m29eyRq1rUvqMgy7WVJSRdy+bcHihybRWNQ51RjSHWWX9yqH7lDI2OSdmBSkryywHoO1wNjW6u3Oug0bVaXZt+3dWsY2Tgsc3rl9UV9/R5/PXOb1mlOkGrb977DGl6s56WXXszkrcrNmm8PQc1vXb6jujJ0jmqU2rPpnygvmOk7rybmzNENu8zrlL3RJ+/vACX3cOXr/7Ayu82cO71J3PyzOOIS4pc5FlD41B8wdKa13WdCU1h1tU667zB4gbbZFqnsKlM/dsMyi4KnN/Uc4xU+jbgCqjV67JsZyE0kUzgOei8UZD5NrfhCjKNEZBVGYVMU05NSsk2+zoABsUfC4BV1zYpaNf0vh+DGL6v7G7py4d7n2e7QxW4H5N88sH/T2Z95S+srVjKhLQza9q7gna22tcyNOE4LFLtvdCKsu/Z49rC1G6XMCm9Np3ohNQzeGbb7Xye9xq39H3isOcQUoJsdazjrgHPohc71oOgI5mYFqxPibNw6oj+nDqivkBdSJaRFaXGMdJW3Luh+dKNtQjoBB0myYJJtGCSzFgkG85gFc9suwtBaFyv9unhHx2WnbLswONfd1h9HA42U+SRIj7vYtyuNwkENiPX0USpLLumXtvM7H3U/bOT5VI8blUc0udZSDC4FVl2IYo2dPqhWKxXYTI3LBYVCuYC4HK+jt+3hFDoAAg6JDEdveEYzJYZGIwT6tkJhNkaiZ3VKIoDl+MVvJ55hEL7EAQTesMorLabMRgb97IHAptw2v+J3/8bKEH0+mFY42+PuUNAakRgqz2RFXeTJeSq+fbAHJaULMYRqCLRkMxDg5/EKLZ9iVNvyMP9G2/HE1L1T+4e8BB9bY2JaDZPdVRSxP/WkbRTHK23h1DzjTogilw7Z6GFDtv2QFFqNQgi+jcEBKFWIFzpAkLERwrlRbXOxbo31U2RXqddWWFFs+1TMhuvaNIQ1SKwdal23sghVXzxrG43RdyfszI2+k+JKU3/JtV1BlWLyh5K3Xm3ZM7Q+LwTDtr15Oe38/RNb5G/q4iCPcW8+sDHvPG3zxl72nCmXnEix0xqOoJPQ6MhQkrt350Y4e9H3X1TUG7490MSTGRaTwUgzzGbSt9GXIG9WPU9a9pUlwAG6N5EmV51HFeT55uiuhRwe3CoUwSgh0UVs62uhFNN37hhJBnSWF3+Y5hjZF3lMkJKiDHJk8Pab6hcgSToGJ96ZtjxJEMawxOOZ03Fz1T4S0gyHL6Y+qT0aZpTpJ2JqWOkKSRRpG1dIiqyIreovV8J4Zd92AnfyCgoDW5E2gpvYCPQMlvbEpOh8XDWQxEEPTr9YHT6wfi8ar30YGAbJvMZDTzZDfdEu53v4HQ8q54R49HpBiFKGYSCe/D7luH3LSMh6T+YLTPDrgsGd1BWrH4pKYobvWEkRv1wFKWSYGAHHvcniGJSmGOk2k6gxtZI7ax2opSXnk8wuAtJ1wuj6RRkuQyfbzk+78/EJ/4Di/Xyep9PwL+W8tKZKIoHveFoJKkXoVAuFaWXYDRNaf4DjiJ1b8xiRXV6RFPscG5lTv7nXNvnZnIsvXAE7FFxigCYJDPPHf1fyv2lPLDxjsPuTxBMKICCr9m2ACjBCDq1gOJDEBOwJL3UInvEmEcJtY66laM6YgqcINR5YhyhfXXn0VbOno742bQ1BeV2Fq7b0eC5yyeNQhTbvMheGF5X7Vo2NpHuUhejpXZz63Y0/51nNB/+ZjiScRojFIyNA1VvbHpbaqhzvq74bV2iOe8Bo3rz36WPsPCTFcx+7Qf2bSsk6A+ybO5als1dS58h3bnhiQs4esLAVtug0fWQxNrft1AEe6JD2+nExn8/qp0deQ5VDqDA+Q39km4BqtNrVEHVeMMg4gz9mhxTJ5jxKz70YjxHpz8dkZ3V1I1wiTalvkJWlH1PrmsbVYEyvCF3jdCrcsi9lYDAsUkTWVj0GfmePWSb1fuB1eU/kmRIo29ceAp0me8ACfqUBh0WaSY14q3EV9AmjpF0Y2z2a7H+jY0lHdYxEjogiVYAACAASURBVC2OsnUOb77PvzFmYwuCAaM+8s/JYJxQ44CoDvEPBrZhspzfbLUXi+3qGmeF0XQKQp2SXS7nqziqHsflfLWeY8Tj+qDmCWt84pNYrFeFnQ8ENiEdkrZQ185qWyO1s6rybnVewV1Y424jLv5eqp0ngcAGykumYa96EKPxRCRdz0OuvQdF8RCX8BBWW+3TK4/7E6oqDv/G+3CIdcSKSvMu0D2uXaSbMjg2Sc39TjdGv9xsU+GkLepHTIFQHigBFLkCQWxan0iRy5rtU5QyCMkVqlPQOJ6u8FUuSLWbDPlgtFhHQpRqN31yKD+ia+RQXoPXh9OyDUgkfz+dnfmrt/LS3OUNnrvoxBEYxeiuh7rVXxpKYWkIn7u2nSWufb53TVYDfl8AW6J60/V//428BG9698PL8W8tfm8g4vMma8OfY915t2TOENm8dQYdUy+fwNTLJ7D5t10s+Gg5P3+5Co/Lx+5Nedw/4zlueHwm029snwcfHv8aKuyvAZCV+ka7jNkcBWU3kmS7BrNxTJPtKhxvUOX6lDjLmaTE3x52zulZgD+wHYDk+D9HzdaOgFmq3dN4g4VNtKzFEyyoeW3SZTTaLtmkalmZddl4gvnku+bVOEbKvL/iD6kRVt3jmqukBkZdGn5/JSHFQ6rpeAQhGo+wD4997u38d9djWCQrJ6ROJdPcsyba/509/2zwmmOTJ/FD0eesKf+J7OzeFHr3UuDJ5ZSMmQgN/gY3/GC8+nl5w9fUJ9TMg7BYlTGO9W9sLDlyZ9YINx31SKxNiAhvDB0jRv3QMAdFNBHFlEZTZay263FUPUWwAWHQuh5fQagfOaDXD2kzG4PB7fi8iwBV2yAu/h7qRpTo9cMxWy7C7XoHj/sTbPFqibGAX81jDAa2IEk5WG1/CuvXbLkQt/NtAoENbWZrS4lE4CvaCBHY4Aw4MIqxj25pDZJ+MKGA+rcQCvyBro5zriFCgW1NngfQGUar5XeVAEH/OnSGxoUfjxQk/TAQdKAECfqWA9Ubio7xMyaIqYi63sjBPYQCf0SknVMrogtSHSHW8I5rv9+UUAnomha8CwU2N3n+SODXrU2LE0eb1Kxa52ZxXnlE1xTl1Tqs6l4fTZIzE7GXu/AedMqMPGkQkq5ji4VWlNhpSkGotKA2erexkrh15x3tOQ8ecxSDxxzF9Y/OZPZrP/Dxc/MJBkK8/vBnjJ4yFIDufaPvyO+sJMVdjyAYCcn115HNfCqYT42BVe2PQUrGqu+JK7CXKt9mQooPqYG9bV0qvL/XvE4yNl6Sutq5nm07m52Vr+EO7KPKt4kE4xAOuBaqLQSJLGvDe/G6JJlG4fDvQFYCVPrWk2Qa1fzk2pmlJfMIyD6u6fsE3cy9ao7vdjb+21gdGbKuchlnZV3BuoqlaiRJcn0tqDRTFntd2wjIPvSHRC6X+lRnVcrBh3dSnXupoFzf6VtxSFpPRyHWv7GxpGPsKDXq4QtsidnYBn3zom/tgw5RSjmYxhKk7p+r2TwNt/NtAOyV/0fAvwGL9Qp0+kENd3UY+L3Lal4bjeNoKMJBp1fDZgOBWodWIFCrEWMwHk9D1bH1xjExdYwoStNP59qDxpxwL+x4mt0u1SnmDanpATeuUVOVxiSP45retdE3q8pX8O2Bryn2FpFsSGV82kQApqRPRRTEJtsd2qat0Rsn4HermkN+z+wmHSNycA+hYPOOEb35XHyu9wHwOV9Dl3zkO0YEwYzeeBIB7yJkuQSfS/1MjQ2kr8UKg3kaXsdzKIqbgGc2BktTmlZyzd8Fgg59I1Frolj7JDAU2IKuES2joH+l2msosqeNnRWvP8j6PQXNN4wiialxZPdJJ393MTs3qBtIvzfQZBWZLb/tqnldV4g1mgw9ri+5m/MJ+lUn4tbVuxkytm+7jN1adm/KY9TExiNWd2yo3bD3GdqwsGrdebfXnK3xZi6792zMNhNvPPwZiqzw6wJ1PxCJY6QpzbpICMqqeGdB2Q0EQ0XopWy6pbwMCJTZn8flXQKAzXwKyXE3UVL5GLLiweNTK/jEWabicM8jPfExLKbxVDo/wOH+GoUQFuPxpCbc06wNZfZ/4/L8hE7XjWCo9oavbl9ARP1VOt+myvUpFpP6fZeW8FcAqlyzCAQLaq4vqXoSg643CdaL69kM1LTLK70Cq/EEPL5VBENFdE//CId7HoHgflIT1Ijg0qp/AaDX5ZBgvbDZ+bY1WdYz2VH5CiHFQ4HzG3rEnddoWwWZ/Y4vABAEHRnW5qOTutvOZWelGll0wLWAeOMgitw/ApBmnoBBaj5aKss6lX32TwDYXfUOx3RAx0h1FEaCPiXs+KqKH5u8bkzyZGbtfY6dzo1sqFxZoz1yKCMTJ7DbuZklJfOYnDGj5niFv4QNVSvoYelLskEV0a/+P8Ae1xa6W+qIcFetwhmswtJGgrNtRUf4jY0lmmOkgxKoE2Ld3lSXcG0vfF71y8rrmUswsBlZLkZW3KB4Gr1x1xuOISnlPQDsVQ/hdr2L2/Uu+mrBVsvMNot6CYVqvyDcrlm4XbMabSvLlbWvQ7Uq46LUcJjjoek+7U3EuhdRRKDhpyI3HnV7TWTQ3IIv2ebYzN0DHgRAEmq/ujbbNzJr31tcknM1vax9KPIW8v5eVWQ3pISYmnlOk+3qtokGetNpCGIqilyK3/0lBvP0hp0jSgB31V8j6lNnOA6dcQJB31IC3gV47E9ijr+Xpr7S5VABoeA29Mamq2F0ZIy2Wwh4FwMKXvujAAiiDYN5esMXKAFCwV1I+vbJ9zdar8LnegdFrsBjfxJJrz7FkxpITfTanyYU+AMAg/kCRKnhmyddnVB0n+s1DJbz66VjKXIZnsoH2moaHZo1O/Pwx0j/oi6Tzj+OD56eW6NzsfizXzn98oadVoqs8O37qoNdp5c44czINbwOh5NmjOGbt3+uef/5yws6vGNk2Zw1nH9Lw1EC9jInaxZvAiApLZ4+Q3o02K7uvNt7ziPG10Z01dWiaQ7TQQ2aqnInwYD6963TR56mEDyYvtcj7RMEwcC+4un4AtuRZTse3ypy0tWb6LySy7AYjwPAYpqAQac+CAvJdtITH8Xl+xm9rjsO92x6pH8OCOwvuQCv/3dMhsarkPiDu3B6fqBnxjxAYU/hRAACwdywvoCI+ku0XY0oxuMLbA07HmeZzt6iqaQm3ImCgtP9LT0zF9QbZ3/JBQBh4wiCkazU/9X0FW+Zwb7iaaQm3AmIuLzq30z1Z9Xe9Iy/mL32D/HLlWwtf5YE49BGS+Jur3gBu199gNrdNg1TBNXsLPoeJJlGUuFdR5H7R9KtJ+M7uE9tTnS1mmTTsaSaj6fUs4L/Z++846Oq0j/8TC/pvRFCC733XoIgIKICKvbCri5rL6uubVd3dYuuPxV7L4gigtKLSu+9d9JI7216ub8/JgmETJKZZEoC9+HDJ2Tm3HPeO8y55973vO/3zddv4FTJW3QLe6zRlBqjNY9Ky1miNI1HyzaExW6myJyL0aanwuKIGCs3F3Om0hExo5Zp0ciCiFI50lG7Bw/kWPkeFmS8xaCwcZjsRo5X7MVkMza6CdYrZAhaWSAbC5ZRYs5natztTtsNCU/hePke1uV9T44hjfYByVRZytlbuhGZRM7sdhejw3sEOyJBA+UhrMldSIm5gDBlNPnGCxwt30m0OoEqa0WzPhdv0VrWWH/Rah0jdkFAgoQWOtHbJHahCru9+VUnWopC7iuxHztlJfMwGlYAIJWGoFSnoJJfi1QaikQSQEX5ywh25xcNVXXlnCj1eEzG39DrFmIybqC87Gl0VR8RFvENMnkHj9hZg0LRu1YTxRmX64vU0GC+ocS/U9B2iSPHH0glmgYdWMpLhK1kEhkSpKicKI2vyv2Z8VGTGBo+EnDoj4yJdHw3thRuqHV6NNTu0jZeQaJEE/IK+tKHABtVxXejDJgDgEI5EiRK7NZUzPofsVnPIVP0wWZpOpUuIOxdKguvx27LwlT1IRbDMhTqSUhlSSCRI9grsdsysJkdNw826xkU6slNO0YEC4JQgVCrcu/4/guYsdsykUgCkUiC3fzuWhHslQ5dIKFaa0EQsFszkEgDkUiCaj+rxpArh6AOerw6KsPx0KEvfRRT1YfIVWMdOh2CGbutALstDatpJzJFLwIjl7bYRsBhZyM2SqThaEP/D13JHxDsZVQWXQ+AUnMzctVwJJIA7LYsLIZfsJoPACCTd0ET8nKDfcoU/ZArB2I1H8BuK6CiIAVVwH3IFF1AsGG1HMWs/wHBXlrbviZ160pk1+nWEeI7Y+4Eln+2gYoSR5WGz19dQteBHZyWh/3qtZ85f9Rh96Q5I4mIC/WJjX1GJDNwfE8ObHKEkO9cc4jPX1nCvS/c1GB6SWF2Ceknc2rTQHzNqf1prPxiE9PvH1/ndcEu8P5z39dqulx75+gGz+HS83blnKHp8978syOyYujkvmgCGk5x2LRkT+2/k7q7VrYboF1yLKnHs7Db7Gxf6bg2jLvJ9UhAlcJhd01qqlwaiV2owmw9g1rZjxqnhFrZtzYiWS6NwC4tqz5OhUSiQhBMmCxnMVvTuFB4MWrC3kDVkxosljRUiu7URMaqFI4Hemd9udJfQ0glWrSqUVQZfgPsBKjHIpVo0LswjqbaIVSDRKIgUDMJnXEzMmkIWvXI6tfdE3a3V2/gWe1V1dVh7NWvm9Fbs5BLAlBIg5A0sWYqZWH0jXqd/QWPYLGXsyPnNtoF3kC4ejAyqRaDNYecqtUAlJkc1/hARUd6hj/jsq3tAm+g1HiQKksqFyp/AkAhDSFaO97lPvpH/YftOXMwWHNILf+CHN1qYrQT0MoTax0kVnsVemsWZaajVJnPEaNNabZjJFN/lo/P/73Oa6m6E6SmXkyNCZSH8HIvh9NraPhEDFYdu4rX81PWxwTIg+gTMpwpcbfxwbmG11q5RMHAsLFsK1qNVhZIrxDn808qkXJPx2fZXLiM/SWbOFGxF7VMS3JgHybHzql10ABoZA5R9gc6v8zqnAUcKtuG2W4iQdOJ+zs+z4mKfewp2dCsz8VbtJY11l/43TFyobiMQ2k5HErL5WR2AeU6I+V6I1VGE0ggWOO4QAVr1ARr1XRPiKJvUhz9OsTRMdo/4mDexmr1bwiT3EdVK4yGVRgNK2qdFxFRK5BK64a+VZS95EJPUlTqyajUk7HZcqks/xtGw0rKy54hPPLHFtt5qSiiQjmQ4NB/u3jcxXOxXVLG+FLsNv8KJVoviWrxB9ImhEhdIdtwgfNVZ1mbt8Lp+zbBhkwia7RdTRtvodTMQLBlYaj4D2DFrFsAUPuzBlXgPBSqcVQVz2myT4k0ksCo5ehLH8Zq2oHdloNJ93UTBzl/qLdbM6gsuhGEylqHQ/026VTkj7rYlUQFkiCCIn9B6tQhaKMibwiCUOW0UoogVFFRcNkOu0SBRBJMQPinDeqmqIOeRCINxVjxr+p+jNgsJ7E1K/3Q8zYq1BMJCP8MfdljCHZHWVez/jvM+vqRZnLlEALCP61b0cYJ2tB3qSqeg92WhWAvwlj5xmUtJKiDHELOMkV/dCX3NNpfW2bXqQx/mwBAcEQgT79/P6/c9T4AlaU6Hpv0OpPmjKTPqK5oAlTkXyhm45I9nNqXCkBiciwP/PMWn9r5zEdzeXTS6wAUXChm8fx1bFq6l+FT+hHXIQqZXIq+wkBuRhGnD6SRcSqHEVP7+8UxolQpiIgL5b1nFrL3t2OMmNqf0OggSvLKWffddk4fSAMgOjGCWx+f2mhfNeft7JwBt8/7/WcXAvC/R76iz8iu9BjciYTOMQQEa7BabORnFrFr7WEOb3OkQiZ0imbo5D5O+3LG+JlD2fLLvtoxAM4dyaTbwI4OWyuNlOSX03NIZ6cRMJIGRMyViu5U6h1RHOCIoAjQXIPZcp6GhJ1VimQUsgQSo74HZAiCpUmRTYU8qTq6w+EUMFvPO+0LcKm/xggNvJui8v8AEiJDnm3QZuCyceqfb2jg3RSWvYpUGkZY0B9ctkFvucCO3Duw2nXYG1gz9ZZMNl24mCIplaiQSwMYGfcdWoXzaKdo7VgGRc/ncOFzWOwVZFYuJrNysdO2YeqBDIp+p05Fm6aIC5jC8eJ/YRdMZFcuAyA+cCpSNyKslbJwRsYv5FDBMxQb92C05pFR8X2jxzTU/+zEecxObLykdufAXvy3n/PPoCHGRc9gXHT9Da8nul6+dtZlRsJ9zEi4r8n+ZRIZKdEzSYme2WRbgFh1e+7vVD+qs0NAd6bF3Vnntenxd9f56WtayxrrL/ziGLHYbKw9eIbvthzkRJbzB0YABCjTOcpR1fw8lpnHTzsdu6mdYsK5bXR/rh/cE62q5WkTQvXC4aqasLew+DlHXCYNbv7Bl4oNNrBY1GCtFglUqx03OJc7RWzWdATBvcgZmSyO0PAPyM/ZgMW8p/HGNbY2YadKNYYaK0ymrSBYwIVFRKG4GCZqNu/CcWNS97tluUR80R9YbXl+HV8mbdnOqYCAyWZiRvxsRkQ4342QSWRNtvOmU6QGVeCfkStHYNJ9htW8GwC7vQSpJBSZcgCqgHuRq8ZgtxW43KdUGkVgxCKspq2YDT9jNe9DsBUgCCYk0gCksvYO0VJAoZ6AQjXRaT8CFgS7e04yQTCBYEKgIZ0aAbvdTWExwYIgFEMT5QpVAfej1Dhueky6hVhNW7FZzyEIZUhQI5FFIpXFI1eNRalu7AHKOzYq1BMJjt6GSfcVABbjr9ht6QiCAak0ApliAErtjSjUTYvdAUjlSQRFrcWk+8LRlzUNARNSaSQy5WBUAfcgVzp2Q+22C+6dTxuiuFLPuVz/OnMvZeikPvztW0d1h//O+5yqMj2rv9nC6m+21Gvba3gXXv56XqPRBt4gNDKId9b9FYB/P/Aph7edpjC7hBWfN5xvL1f6p9JEt4EdePr9+3lu5lvsXn+E3evr629FJYTzr58eb/JzrDlvV88Zmjjv6vBls9HC/g3Ha1N6nJGYHMvfv3sYpRv3pSOn9WfSnBH8+sPO2so7i+evq9fuwX/e4lZqkEY5CI1qBJkFswCBAHUKGuUgqvSrGjxGIe9ASOBdXCi4FSRSEAQSor5BKmlYAF2pSCZAPY6M/Bko5Ikoqp3l9fqC2v7ATn7Js5gspxCwYLacJTLkr8jlseQVP4HZerY2etpqzSYi5CmU8s6oFN2xC3okSGojU5zZDDRpt0waXr1BI6BwY1PQjrW2movLxwgmzDYTdhqvRBKtHcv4xDWkVyykQL8JvSUTm2BEKQ0jVN0XcOiRxAZMcmt8cJT1jdWmkKNbU5uqnBDofsSsShbJsLgvKDLsJKdqFaWmgxhthbVOIrkkAK28HcGqnkRpxxCtGev2GCK+p7Wtsf7A546RXw+f5V9LN1JUqWtxX6n5Jby2ZAPvrNrGY9eN5tZRjakyN835KsdCtyz7a4ZFpDAkfILT0H1n5BozWZLlCOO6NXFenVAqd7E3kDriKySNLCJNIZdd1JM3GX9HrWk4b1FavQhZrfVrZQv2CsrLGg4PNBpWo6yu4nC5fofFfBhB0COTtXfJ1qbslCu6o1JfW912HRXlLxMU8rc6FScEwYLZtAGFcgTSaseSQunII5fLu2K1nkFX9SkBgQ/UHmPQL8HclPPGy1isqX4dXyaLaLpRI0iQ0E7bnhxjFmHKhiPIXG3nbWTKAWiV7zfaRiqLJjTevYdbuWpMk9VuGrVL3sXtMZtG7oU+LyKp1udRBz0KQY82sxfv2SiRhqIOcpSfrPnZsv5CUAc9URsZ0hBSWaJXP3d/svt0Zm05xNbC0EkOx+OXe19j+Wcb2b3uMDlphRgNZkIiAuk+qBMTZg1l9PX+EykMi3asSf/55SkObDrBxiV7OLH7HCX55ZhNFjSBamLbR5LcL4kh1/SuPSdf02t4MjHtI/hwy8v88vHvbF22n5y0AgQBYjtEMnr6QGbOm+RyueOw6GCn5wy4fd5vr30OcGjJHN99juzUAsqLKjGbLCiUckKjgunUqx2jrhvAhNnD3NIHqeGp9+5j4IRerF/oKJN5/mgmVeUGVBoloRFBJHWPp0u/+tF5GuUgNJeV6b20bG9E8CNEBD9S5/2oUEdKweXldGt+Dwm4hZAA96KbIkOeIzKk/uuN9RUX8V4Dr89vdKzEqEVujdMu8psG+7La8ggLbDpK4FICFR2Z1vGYW8e4g0IaQnLoPJJDG4+maA79o9+gP41HTrhKpGYEkZoRHulLxP+0xjXW10gEofYjcL1Qs5tUGc38a6nDU79in/dKCY7snsQ/5kwmKjiwWcevynWESm4sWIYECS/1/JBghWuh/jbBykvH7sdsNzEt7jZSom9slg0AFbrF5JY81uzjW0rHuO0o5Y0VzGsYe3XKSGHBOAR7BQpFX+SKLgiCAbu9sk5qi91eTFH+BOzVO9VK1XDkit7YbYWYTVuRyTsiQY7ZvJvYhEwu9eMVFVyDtVqUS67ohkzWDolEi82WjcV8ABAIDXsPtbYBUcZqW12x02GrIw+3tPg2LObDSKVRKJS9kEiCsNlysVrPINgriIrdjUxWN0TSYt5HSdEtCIIRhXIAMlkiNmsqFssJNNqbHSV+g54iMPipZn3mzcVmL+dctuer+LhDSMAcYsPfarLdz9mLOFlxnOd7vFrvvSNlB/go9R2ui7uJAaFDELCTY3CIF9sFO8MiRjXa7tI2l1JkKuTFY0/yZNfn6Rrk389JREQEXlqwjhW7G7+H2P3WI6gUfs8SFhERaeVU6BZTWvU1WtUwokJdSdsWEbmyuYrW2Mt9HrX+jtZd0F5ERERERERERERERERERETEi3jd5VNcqeeBj5Zw1gc5SztOZXD729/z2bzZACRFuSfsmKa7KN6XqO3scrQIOMqHdg7sxcmKA5ypPNKiiBG7ExFAXyKVuBam6vTY6rSWiMilVFb8G4vlCBbDSaSSUBTKumGqUmkE4VFLqCp3iCiazfuxmA8glcWh0c4hMPhJdJUfYq7WY7iUwKBHMOgdUR0Wywms1nMgCEhl4ajVk9EG/hGlqvHwPqksxiU7HbY6tDDCI5dh0H2LwfALZtM+wIxUGo1SOQS1eipSaf2SmwrlYMKjfqGq4r+YTXuxWk6hUPQlPPIHpLJYDPr6IaG+wFhdrcSfKOSNpzu5Qt/Qgczr/ASrc5exNm85MomMmOpUtimx1zfZ7tI2AD9c+IbtRZuw2B153m+deR2ZREbnwGSe7OpaOV0RERHPs/sqV8sXERHxHMEBNxMccLO/zRARaTWIa6yXHSN6k4U/fby0SadIsEZN59gIusRGEBUSgFalIEClxC4I6E2W2r7yyyo5n1/M+bwSR9UaJ+SXVfHAR44a5Asfv52IINfVmissF0uXtte6X/c+UuV4KC6ztKzSiNCE8KC3ES4pT9tc5IqehEU0nNNZ206eTGjEFw2+HxjsPMVErbmhUV0QV3HVzhokEiXawLloA+e6NY5C0ZewiAVO34tN8E8VIqN5n1/GvRSF3Lky++XclHArNzWii9YnpD99Qvo33MCNdnMS72ZOon/UwEVERJyTmldMQVnzSnyKiIiIiIiINIy4xjrwqmPk1cW/cTrHueK/Wiln5rDeTO7Xlf4d45FKXK8EY7cL7EvN4tfDZ/llz3FMlroKz7mlDhXrFxau5aMHXSulBFBlLa/9d6jCfVHIYHlYvX6ag9CEYrW3Eew6Gqj8JnIFoTNu9rcJKKpLNYuIiIg0xi5xJ0tERERERMQriGusA69pjGw7mc7qA6ecvjelfzdW/vU+nrtpAgM7JbjlFAGQSiUM7ZLIC7NSWPnX+5jcr6vTdjtOZ7D20GmX+xWq/wBIJO5/NHKpw89ksZvdPvZSJP6polyLXRA9hpdjNlowGy3cM/ofHNtzvtn96KuMzO77PFM7PsnUjk9yfF+aB610HZu9DIPpoF/GvogElaK7n20QERFpC+w6Jd60iYiIiIiIeANxjXXgNcfI/DXbnb5+X8pg/nv3NKJDmlc55nJiQgN5857ruC9lsNP3P15XX5+iIbSyILSyIABKzc4jXRqj3FxS3U/Lzk0iUbTo+JZis4uOkcsRBIGaAk7yFqgxawPV/HTkdb7e5l8F9Er9csDmVxuU8iSkkgC/2iAiItK6sdrsWG129p/N8rcpIiIiIiIiVxziGnuRmic890I2muBEVj4nswrqvDaiq6P2+hPTx3hyqFqemD6GMzlFbD+VXuf18/nFHMnIpW9SXJN9xGscQpDllmJOVR5CQEDixkdzuvIwANHqRsQQXEDSAvFTT2CxZvh1/NaISqME8JhDQyrz6JRzmwr9T34dH0Cl6OlvE0RERFo5R9JzAdCZWhaJKSIiIiIiIlKfI+m5V/saK6G6ZG9NxIjQcFv32XisbqqBRAIvzE7hhdkpnhymHi/MSsFZVs7m466lK3QN7EvXwL4AFJny2Fn0q8tjHyjdRq7REYaUHFi/qok7yKoroPgLs/WsX8cX8S5G81EMJv8Lr6pVA/1tgoiISCtn16kMdp0SnfUiIiIiIiLeQFxjL+IVMYuDaXWrbPRKjKF9pPcf9ttFhNA3KY7D1TtMNRzOcK3qx5DwCQCsy1+M0abnl5yvMNmNjImaitxJeotdsLGr5HcAlmc7KpsopEqGRUxsyWkgk7pXZtjTmC3n/DLu8q+3suKb7eRnlaAJUNG5ZwLzXplJYudoAP448d/cMm8i+zafZPfvJ9BoHVEc1905ijsem4zkEq/YpuUH+OH938hJLyI6Powptw1n5txxSGV1s8eyUgv4+s3VHN55DoPORHh0MDfcO5aZfxhX2+bm/i+gq3BUChIEgb9//geGpdSNdshOL+S7d9ZzdNd5ykuqiIgJZsocR7ngW//csu+Dpymt/NDfJgCgVQ33twktIrOwjKPpuZzPdVShOp9bTHZxOTqTBZ3RkvAPaAAAIABJREFUjM5oRi6TolUp0KqUhGjVJESG0D4qlPZRjuthj8RousRHuq2z1Jowmq0cTsvheGY+WUWOyl4XCsvJK6tEbzRjMFswWqwoZDI0KgUapYKY0EASIkJIjAyhd1IsfTs6IvqCtf6NlvMlOpOZE5n5nMspJrOwlKyickqq9JRVOa41lQYTZqsVi9WOIAgo5DIUchlalYLQADXBWjXRIYHEhwcTHxFMx5hwALrERxKkUfnz1DyCzmTmbHYRG480X9NJxEG53vGdOnWhgPT8UtLyS8gtqaCwQkdJpR6d0YzZasNitSGTSlHKZSgUDgX2II2KsAANYYEa4iOCaR8VRlJ0GL3axxAScPXMVxHfU7PGgmN9vZrW2HK9scH5CjQ4Zxuar8BVP2ftdoFjmXkcTc8DIKOglPT8EvJKK9GbLOhN5tp7FZVCjlalIDokkOjQQDpUf4bdEqPp3T6GuPBgf56KR6hZYwFxnb0ErzhGMgpL6/w+LLm9N4ZxytAu7es5RjILyxpoXRe1TAPAzIS5LMycj12wsSr3OzYWLic5sBdRqnhUUjVmu5kicx7nKo9Raa3b93VxtxMkD2nROcikkS06vqUYzYehtmSv12Roajm62zEhP3t9BS98cA9JybGUFlVyeMc5ImPrfpYfvfIzf3j+eu56Ygon9qcD8N6LPxHTLpxJs4cAsH/LKd59fjGPvHYzXfslkpVayDvPLsJqsTHnoWtq+yrOr+Cp2fPp1DOeFz+8l4jYEDJO5xESUVcjZvGh1zDqHSFmN/V6zuk5aAPURMaE8Oy7dxIeHczxvWm8/dwiADr3jGfw+B4t/6A8gMlyigr9cn+bgVSiRaXs69E+d5/O5MH3ljTZbtaoPrw055om2znjfG4xq/edYsORc6TllTTZ3ma3Y7JYKa0ykF1czokL+fXaBGpU9OsYx6Au7ZjQt3PtA25rprC8itX7TvP74bOcyMzHamu6xLfJbsVksVKGgdySCg6lXnRY19yzJsdHMWlAMpMGdK29EblSEAQ4mJrNlmOpbD+RzvncYuyC68GaJovj86symJosqRcbFkS/jvH06xTH4C7t6JoQ1VLzvYYgQE5JOWeyizidXciZ6r/ZxeW48fHUMuzJ+Z43shFWv+Io3R7fim6USyr17DiZwe4zmRxJyyWjoLTpg6qx22xYbDYwOX4vqzJwoYF7qMSoUIYkt2NC3y4M7ZqIqgX6W57mi1/38u7ybS63f/XOycwY1suLFrlGWn4JN/3za5fbj+/bmbf/OMOLFl1EXGO9h6fmbGPzFVrvnP3i170ATc7Zf9x1LdcPdT0N2y4IbD2exsrdJ9h1OpNKg6nJY2ruVSr0RvKqq5xeTofoMEb36sgNw3uRHO/fZ7amENdY9/DKjCjTGev8HhXsGaFVV4gKri/mWKozuNXHwLDR6G1VLM/5BrtgQ2+t5HDZrkaPkSBhUswsRkdOdWssZ8jlLdMoaSk2e2m1cwTUygFeH8+gc1yoJBIIjw4mtn0Ese0j6DGwQ722A0Z3ZeptjkiMdp0ckSTH9pxnxTfbah0jC99dz4x7RjPhBkeqRkKHKKbePoLV3+2o4xhZvXAHEomElz+5H41WVdvWGZdHmlxOWFQQ9z83vfb3+KRIfvlyCwDnjmW3GsdIYdlrXHR6+Q+Naqjfqi/lN6NO+/GMfD5dv5vNR883ayFpjCqDie0n0tl+Ip13l2+jY2w41/RLZt51I1rdLtfesxf4Yv1edp/OdOuhvilquqpZsN9fuYPBye2495ohjO7ZwWPj+Jry6rXwhy2HWLbrODklFT4ZN6+0krzS06w74KjKFhUSyMgeSUzs14WRPTogb+J65g1MFkcZ+nM5xXVuzk5nF6IzXtW5zR4hu7icdQfO8NvBs5zMyvf4dcoZFwrLuFBYxtIdxwjUqLhheC/mjOkHOB7ARK5OxDW2abKLywFazZxtK/O1JsKhKaw2O4u2HGLBpoPkemHdTS8oJb2glAUbD9CvYzzzpg1nePckj4/jDuIa6xm88mRisdWtdhFULVzpCwLU9VNeLFb3q2+MjpxCp4AebCj4heMV+5yW4JVJZHQNctwETIy+kQ4B3dw32AlSiQaZLBKbzbULgDfQGTcCvnGMDKl2Gky+ZRhP3PQOXfu1Z/ItQ0m5cTBKVd2vaPsuMfWO79QjgR3rjtb+nnYqlxP701n0we/12lqrvwtyuYzzx7Pp2i+x1inSEgx6Ez9/tpldvx2nILsUu92OrtLxUDQ0pXU4RSr1K9EZ638m/iBQM9lvYxeUOd8BcIbOZOa/P21i2a7jXrSoLml5JfzOOR6aPtJnYzbF4bQc3l62jYPns3025r6zWew7m0XP9jE8f0sKvZNifTZ2S9GbLHy2bjc/bDlU+7s/KSyvYtmu4yzbdZxgrZpr+ndh5sg+Xv9MV+09yZZjaZzJLqzdAfWkQ+1qx2i2svbAaZbuOMqRtNymD/AiVQYT3208wPebHWXgZ43sw7xpIwgP0vrVLhHfI66xzmlN8xXqztm2Ml/P5DT9XLTzVAb/WbyRdDeiblrC4bQc/vT+UoZ3T+Lvt08iNizIJ+OCuMZ6A684RrRKBVWXeKeKK92L2GgJzsZSK5t3mvGaJO5MegybYCXbkE6FpQSjzYBSpiJIHko7TUcUUu/kcitlSRj86Bip1K8BICL4Sa+PJZE6PPYPvTqLW+ZN5Nef9rDg7XUs/nADb/70CGGRFy8yVidOLkEQamPxBbuA0WDm7qem1kaQXIpcLrv0QI/tFvzvqe/JPJvHY/++leTe7VCqFTw8/X8e6dsT2OzFFJS96G8zagnUXOu3sfNLXdvNOnA+mxe/WeuzXf5LGdu7o8/HvJwahfL5y7ezaOshn+xmOeNEZj53/e97Zo3sy9MzxzX7eu4rth1P4x8//NasXVNfUKE3snTHMZbuOMaAzo7oxC8fv8UrY63ae5IdJ0VRN0+TXVzOgo0HWLHnJFUuhIb7ErvdcaFYvO0Ivx46yz/vvJbRvfx/PRPxHeIaW5fWPF/BMWfbynw914hjxC4IvLt8G1/95p/iArtOZTD7X9/y99sncU3/ZJ+MKa6xnsf38bQiIiIiIiIiIiIiIiIiIiIirQSvbL1FhwRSZbwompRdUu6NYZySVVx/rJZqnMgkctpru7SoD3dRKXtiMO/36ZiXYrI4whoNpr1oVPUjL7xFVFwotz8ymZlzx/PHif9mw8/7mPXHCbXvXzhXX1jr/InsWm0QiVRCpx7xZJzJIzK28ZzJpG5x/PrTHsxGC0onKVjusHfTSeY+N51egx2edovZSl5mcYv69BwCucWPYbUV+NsQANTKvshlcX4bv1xvxGSxNio6tv7AGV74Zm29tEBfMbZ3J7+MW8OZ7EIe/8Qh0uuP3bzLEQT4afsRDqVm8+Yfrm+VwqyCAO+t3M4Xv+7xW3SNu7RGEUIR5xRX6nljySYA1h88UxuZ0ZopqzLwyMe/8OSNY7krZZC/zRHxEeIa66Bmzorz1XMUVegorTIQFqip87reZOGpz1aw089lZ6sMJv7yxUqenjmeO8Z7X4pAxPN4JWKk02U3W1tOpHpjmHoIAmw+Ub/kUHJchE/G9yQqheuqy96ktOpzr4+xbc0Rtq05wvofd5N6Ipu8zGL2bjpJZbme+MvEUA/tOMuKb7aRlVrA+sV7WL94D1tWHuK6Oy/mit75+BS2rj7MwvnryTiTR/rpXDYtP8DvP9cNr7vuzpGYjRZee+hrTuxPJyejiAPbztTRK6nBZrVhq07jsTtJ54lrH8GBLacpzq8gK7WAN59ciNVqx2p1LnRqtdhr+/U2ReVvoDNu8Po4rhKsnelvExpNc/hx62Ge+2q1327YgrVq+neM98vYAL8eOss9by0ip6SiVThFLuVcbjF3vLGQ/ed8p3XiCna7wMsL1vH5+rbjFAGYPboPs0f38bcZIi4QqFay63Qmu05ntomHrBoEAf738xYWbDzgb1NEfIi4xl6cs+J89Sxnsgvr/G622nji0+V+d4rUIAjwxpJNLN1xzN+miDQDr0SMDOyUwG9HztX+nltayeZq58i4nt7z0m44ds7pxXhIl0Svjekt1Mp+/jYBgCr9aswhqSjl3vt/Uygduh/LvtpKbmYxNquNmHbh3PuXaYyY1LtO2xvvH8uxPal8/u+VqKqjPG5+MKWOnsjwa3rxt0/u5/v3fmXR+78hk8to1ymaW+ZNrNNXdHwYby5+hK/+u4qX7v0Es8lCZGwIsx9IqW3z9f9Ws/SzzZiNF8UTX33wS+RyGe2TY3h/9dMAPPnGHOa/8BP3jf0noRGBzHpgAuHR9UtLffi3paxdtAuzyaEe/extHyCXy+gxqAP//eGhlnyMTqnQLaa44m2P99scJBLH/1dwwCw/WwL5ZZW0v0yFfekOh0Ps9R/960Qa1SMJqdQ/SvlLdxzlHz/81qof7nVGM3/+YCn/V12icmQP/yrBA/x3ySZW7DnhbzPcomdiDD0T64tZi7ROVAo5c8b2B+Cj1Tv9bI37vPXzFpLjIxnWrb2/TRHxAeIae3HOtuX5CrS6OXsup4hh3drX3qc899Vqdp/O9K9RTnht0e8kRTvmwKAu7fxsjYireMUxktKnC28s21zn5vr1JY4L4aBOCQSqPS9YWq438q+lG+u9LpNKmdyvq8fH8zYqZW+kkgDsgs6vdghYKSh9kXZRC702xrCJver8bAyVSslf37u7yXZDU3oyNKXpqJsO3eL4++d/aPD9e56axj1PTWuyn6592zN/RdNCtfNemcm8V3wTMVGpX0FuiffFc10lQO1wTMmk/o/gulwcbuepDF5b1Dqiasb4KY1m2a7jrd4pUoPJYuWJTx2pPp8+Opu+HfyXmrVq78na6jNtCTFSpO1xW7Vj5Kvf9mI0W/1sjXvYBYEXvlnLspfuJUDtu0qFIv5BXGMd3Da2f5uer0Crm7M1lWkWbHTIDWw4fK6x5n7DZrfz0rfrAPjp+bvRqlqWsi/iG7ziGIkPC2ZMj45sOZFW+1puqaN81/3v/8SHD9xEhAdLQhWUV/GnT5ZSUF4/WmTawG4tGqvSWsaRst2k605TbinBaDeglmoIUUbQQZtM75ChAIQoPJurLUGORjUEnXGTR/ttDjrjJqoMawjUTPW3KQi0gae2VkCFfgl5xU8A/glVdUZo4D3+NqGW/EvKCZ7LLebpz1disztPe2oIjVJB57gI4qpLs0WHBaFRKlArZBgtNioNRqoMZrKKyjmXW+RSHXmpVMKonh3cssMTbD2exisLf222U0SlkDO0ayL9OjnCk7snRBEXHkxkSABqhRyFXIbJYkVnNJNfWkVGYSnHM/LYcSqDtLySJnp3jsniuNF84pPlLHj6NuLC60doeZtynZE3lm5u9vEhWjUDuiTQr0McCREhJESEEBkSAIBaIUetdHx2FqsNo9lKSaWe4ko9F4rKyCgo5VxOEScuFFBSqXdr3ACVkqmDuzfbbleZOrg7Pdu3rCTwz9W7zMUunuP9k4YglfpOVz5I453KdM4ICVADcOPw3s1yxkklEjrGhtOzfQydYsLpGBNOdGggkcEBBGiUqBVyrDY7lQYTFXpHufniSj3H0vM4nJ7LwfPZlOuMzba/qELHx2t28eRNY5vdh0jbwJNrLEBcWFCbXGNDAtQen69Ag3PW0/MVaHVz9mx2EWeyi5i/Yrtbx3WOi2BwcrvajZTEyFDiwoPQqpVoFAp0JjPlOiPlOiOpecXsPZvF/nNZZDvRrnSVmnTkj1bv9Mpn6Ik1FhzrrLjGOvBa3cOHpoxk28n0evWUT2UXMPvNb/nzlBHMGtanReFsFpuNH7cf4eNfd1HmZPJrlAoemtK8OuVWwcKqnIXsLP4Vq2Cp30AHB0u3sTznGwAGh49nRvzdqKTqZo3nDK16bKtwjADkl/4VtXIAclnLJ6CIdymp/IDCstegFTmRVIoeBKjH+duMWmqcqCaLlWe+WOXSDZVEAgM6JTChb2dG9OhAp9hwl8s9CwLkllZwND2XbSfS2VldXq3mxqOGfh3jCdF67hriChcKy3j+6zX1rtWu0DMxhtvG92fygK6NCu2B43qsUSqIDA6gV1IM06ofzFPzivl+s+Om8Zedx93OOy+u1PPU5yv59qk5yHy4WAN8s2E/ZVXulaOXSiSM69OJ28YNYEhyIq58hVQKOSqFnJAANR1jwxmcXDcsN7ekgr1nLwCw92wWO09m1PtuXcp1Q3ugUXp/9+r6oS3XytpyzJGG6+pN24NThzf5XWzr3JUykB+3HW5Su6BTbAQjeyQxskcHAPp1jGty51cmlaJSyIkMDqjtY0iyIx3ZbLWxZt8pvtt0sF6ev6ss2nqYuZOH1jp5RK5MxDX2Iq7OV6g7Z12Zr1B3zjY0X6G+NoertLY5e+JCPrf+51uXNnJUCjmzR/dl5ojetU62hgjSqAjSqGgXGUKvpBiuH+ZYv3aeyuCTtbsBOHi+efpmi7Ye5u6Jg2qvq57CE2ssONZZcY114LUz69EumnsmDOLLDfXrSRdX6vnH4t/5aN0uJvTuwrheHUmOiyQ2NKjRPmsufKdzCtl8PJWNx89T2shN6bM3jie+GbuIRpueD8+/SrYhrcm2NsFxE7+7+HfSqk7x5y5/J1DumZ3LIM0UCste9UhfLcVqKyC7aC7to39GImk9IXUiDuyC44KWV/IUlfplframPuFBf/K3CXWo0SJ665ctpOY1Xj1ILpNy04je3DFhYLOroUgkEB8eTHx4MNcO7Fa7oJ/MymfVnpOs3neK0ioDY3p1bFb/zcVstfHkZyuoNJjcOi4yOIBnZo1n8sCWpyl2io3ghVsdaVZ3pwzi1e9/q33Id5UTmfl8tm4PD04d3mJ7XMVksbJ42xG3jokLD+a1u6cwsHOCR22JCw9mxjBHKuKMYb0QBMd3a/PRVNbtP016QWmd9rNHiWk0bZmEiBAm9e/KugOn673XNSGSyQO6MmlAV5I8XL1JKZdxw/BezBjWi2827GP+iu1Ybe5FAZgsVpbsOMr9k3xX7U7E94hr7EUam6/gvTl76XwFrqg564pTZOrg7jw9c1yLMxRGdE9iRHeHltm6A6d5ecH62ohVVzFZrCzYeIDHbxjTIltEvI9XXT6PTRvNmZwitp9Kd/p+YYWOH3cc5scdhwFHeG9USABapRKNSo4gOEowAejNZgrKq1zK07t7nKPM1MzhvZto6ZxvMv6v1imSoOnI8IiJJGm7EqaMRCFVYrGbKTUXkq47w+6S3wHINqRTYMrm6/T/8VCXV5o17uUo5B1QKbpjspzySH8txWg+SF7p08SFv42XCho1yqe/P+fzMdsCRvMRckseBsBsaX25lgp5EkHaG/1tRh0KSqvYdiKdRVsON9puWLf2/PWWFI+Xh63ZBKsRwHzixrFsOZZKt3ZRjR/oYT5bt5uz1fm6rjKsW3v+fe+0euXyPEFiVCgfPzKLd5Zt5evf3StX/um63UwakEynWN9o2Ow9c6E23cAVYkID+fapOR7fMXKGRHLxuzVv2gjOZBexcs8JVu87RVx4EF0TfPs9E/E8914zuPZBK0CtZPrQHtwwvJdPBHUlErhn4mAGdE5g3vtLXYoGuJQ1+061qoesK52zhzNJ7udbAU1xja2Ls/kK+GTO1nwWV8ucVSnkvHrnZK4d2M3jfV87sBuJUaE8+tGyRqMynbFyz0keuX6UzyNbRdzDq44RqVTC2/ddz1Nfr6yjN9IQOpMZXYF7k/VSJBKYmzKUR68b1azjj1c4olvOVDp2AVOib2Rq3Bwk1A3lk8sUaDQBxGs6MCJyEgBrcn9gQ8EvpOlOcaR8N31DhjX7PC4lWDuTwvLXPdKXJ6jQ/QSCQFzE24DM3+Zc1QiCmeKK+ZRUvovgLN2rlRAZ8mxtRZrWwsmsfB77uOHIGokEHp4+ivsnDXUp1aGlyGVSUvp18f5Al5CaV8yXv9aP6GuMif268O/7pqGQeW/uSyUSnrhxLFKplC9/3evycVabnXdXbOft6mo13manmyr4r98zzSdOEWd0TYjkyZvG8vgNY9y+mRNpnfRIjGbWqD4kx0cyY1gvvwj79e0Qx+v3TOXxT5a5pU90NqeInJKKZkX0irjPo9e8TlL3eK65dTgpNw8jPCbE62OKa2xdWsN8hSt/zmqUCj58aCb9O3mvHHPPxBjeuP865r672K1SzEUVOnadyvSLjpyI63jdbaVSyJk/90b+csM4/nLDOFRy7/hiooID+fCBmc12igDsL9nK/pKtALTXdnHqFLkcSfWfaXG3kaRNBhzaI54iOOBmWpsDokK/hJyiPyEIzXdiibQMnXED6XnjKa74X6t2iqiUvQnW3uBvM+ohCDQoBCeTSnn97qnMneybGzZ/8ebSzW7peQzonMC/7vWuU+RSHr1+NKPdvIHYdOQ8R9JyvWPQZZx1I1+7Z2IMg7p4Nn2mOUilklrxPpG2z0tzrmHO2P5+rXYwrncn7pk42O3j9rmZLifSfN7f9CIDxvVgyfu/cle/v/LSnPfY8ss+zCbv3TuIa2x9WsN8hSt3zkqlEt6YO92rTpEaBnRO4I/Xur8BvuNUhhesEfEkPonnkUjgrnEDuWvcQBY9dQfje3V2WVCpKbQqBbeP6c/SZ+5iZLekFvWVoT9Lhv4sAAPDRjfpFLmcAWGjAcjUey6dQS6LIVCT4rH+PEWlYRUZ+dMwW1P9bcpVhdF8iAsFN5NVeCdma7q/zWmS6NC/g5vzyN/87fZrfFKxw58cSc9lx0nXF+hgrZr/3DsNpdx3TlqJBF66bZLbN5HfbjzgJYvqUqM27wqDLhNLFRG5krjvmiFui/kez8z3kjUil9OpVzse/OfNLDj6H1766k+oNQrefOgrbu/1LPOf/o75T3/Hyb2+u5e7GtbY1s6VOGf/MHmo25spLRrv2qGEu6lfskt0jLR6fC4r2ykmnHfnziCnpIJFOw6z8dh5MgpL3Qrpksuk9GgXzdQB3bhxaG8CPVRfW2e9eKMbpnA/DzFMGQlAldX1G2aX+g16kCrDrx7t0xOYLCfIyLuW6LDXCAm4xd/mXNEYTLsorni31VQpcoWQgFvRqppXFcof3JXi0CaqESq7kvlkzS632j82Y7RfIg1iQgO5Y/xAPl232+VjNh45R1GFzutpK+4I1saKURoiVzAhAWpmjerDAjeckmez3dM2Emk5MrmU4VP6MnxKX47vPsfHL/zI6q8dUdKrv95K+25x3PbkNMbP9I6WxNW0xrZ2rrQ52zkuggem+E58HUAhkzFzRG8+W7/H5WPS8kowWaxXdFWXto7f/mfiw4N5YvoYnpg+hgqDkSPpeZzNLaJcb6TSYKLSYEIihWCNozxUsEZNeKCGHu2i6dU+xispOUqpo1ay1WbBbHe/9rfZZqzTj6fQqkaiVvbHaHa/Drq3sQs68koep0L3I9Fh/0Cl6OFvk64YBMFEhf4Xyqq+xGh2r/qFv5FJw4kKfdnfZrhMx9hwHp7edpw4LSGzsIxtJ9Jdbt8xNpybRjRPyNoT3D5+AF/9ts/ltB+rzc6K3Se4rxUJxem8GLIu4luMFivXzf+a/8ycwuAO/k+Pai1M7NfFrYes3NJKL1oj4gyDzsTmpXtZ/fUWzh/LYviUvsz92ywA1AEqNi3dy/899g05qQXc/vR1Hh37alpj2wpX0px9bMZo5DLfi5rOHt3XLceIXRA4l1NMryTvi2SLNI9Lv0VuxGyIiIiIiIiIiIiIiIiIiIiItH1aRSxPsEbN6B4dGN2jg1/tiFBFA6DXV5GqO1WrGeIq53UnAYhUed4TGBH8BNlF93i8X0+hN+0gPW8yoYF3ABAe/AgKmbib5i4G014q9IsBqNAvx273bFqWr4gJ+zcyqWfL73mTZ2aNv2pCG5fvOu5W+7smDEQq9Z9OTFighlE9O7Dp6HmXj9l0NNXrESOhARrKda5FFqbnl3jVFhHfo/DD7mRrpldSLCqFHJPF6lL7wvIqBIGrSnzTX6Qez2L111vZsHg3KrWCKXeO5uVv5hEZX3eN7jawA31GJPPuU995PGLkalpj2wpXypzt3i6asb07+WXs2LAgEqNCuVBY5vIx6QUlYsRIK0a8Sl1Ct6D+AFzQp7K3ZBOjIqcQq3ZNNC/HkMG+ks0A9Awe5HHbAjWT0KiGAmAwuR625VtslFV9A0B51UICtdcRHvQgamV/P9vVehGwYjTto9Kwmkr9aqy2HH+b1GJCAu4gSDvd32a4zIDOCYzo3jLh5raCXRBYseeES21rhNmmDfZ/elxKv85uOUaOpudSVmUgNFDjNZvCAjVkFJS61Hbz0VSMZitqpbjktnXUCjm/PznX32a0OpRyGT3bx3DwfLZL7a02Owazxe8VOq4GHhr/T7oP7sjD/72NsTcMQt7IdahT73aYjZ6tOHg1rbFtiStlzt4ypq9fx++dFOuWY6SwXOdFa0RainiXdgmjIq8FYGvhakx2Ix+e/zvXx91F/7CRyCX1LwQWu5kDZY7SvKtyvsMqWNDIAhgVOcUr9kWFvgRAZv4MWnvmk4CVSv0yKvXLUCv7E6y9kSDtDOSyWH+b5nfM1lT0xh3ojZvRmba22agQZygVyUSHvepvM9zi9nFXj+PuWEYe+WVVLrUd38exA9MaHuaHJCe61d4uCOw7l8U1/ZO9ZBEkx0dyKNU1R6bOZOajNTt5/IYxXrNHRMTfRIe4JzJsslhb3UPWlcj835+nS9/2LrUNjQriH4se8ej4V9Ma29Zoy3NWIXNUybt2YDe/2tE7KZY1+0653L6wQnSMtGb8f8fbigiShwIws90f+CHzfXTWSn648AE/Z39JO21HQhURyKVKLHYTpeYisg1pmO0XKxNIJTJub/8wWpl3KhBolI5IlJCA2ynXfeeVMbyB0XwIo/kQBWWvolENJUhzLVr16Gqh1is3HNkuOB5AjeZ9czWhAAAgAElEQVSjtZ+BwbQbq63Az5Z5B5k0hITIL5FKvLdL72lCtGrG9+3sbzN8xk43SvSO7tXRi5a4R1x4MCEBapdTVwBOZOZ71TEytGsii7e5Lor8ze/76d4umimD/HsTd7WxYNchFu45RHZZBQFKJd3jonjxugl0igwHYNq7X/HHMUPYejaDjacdUUkBSiVzhvblofEj6oSND/vXh1QajQgCfHjHDYzv5jx8O62olLd/287utAvozRaiggK4a3h/7h05iBO5Bcz68Dt+/vOdAHSPvVgB71ReITd9sICf/nQ7veLbXqh1SIDarfauhvCLtAxXnSIAaq2KXsO6eGzsq22NbWu05Tk7KNkR0R/gocqkzSU6xL0KeDo3KtqJ+B7RMeKEQWFjAIElWZ9htpsw2Q2cr2o8/FwrD+K2xD/TI3ig1+2LCn0RnXE9Vluh18fyLHYMpl0YTI5SoTJpKBrVCLSqYQColL1QKXq2KW0KALu9ArM1zfHXcg6T5SQmy0ks1pqH0NYd3eMJJMiJj/gEpdw/eZ7NZWSPpNpdh6uBHW44Rga7GaXhbbrERbD/nGshvwDHM/O9aA0M7doeuUyK1WZ3qb1dEPjr16vJLCxj7uQhyKRXrlO4tbA3PYs31m/h7Vun0yU6guIqPbtSM4kJqrt58frqTfzl2rE8kjICgIMXcnhlxe8khAZz04CLpUV3/3UeBrOFgf98r8ExCyqruOOzRXSLjeLdOdcTExzI2YIiwrQOh3HPuGj6Jcbx476jALw8PaX22J8PnqBLdESbdIqA4yHYHezClb82thb2/X6Mc0cuYDI4T5O55/kbvDLu1bbGtjXa8pwd2aN1pGcFadyrRGqyulZhT8Q/tFrHiF0QkCDxm8jPoLCxdA7oydaiNRwu20mZpbhem0hVHANDRwEwKnIKAfIgn9gmk4YQG/Y/soru9sl43sJmL6PKsIYqw5o6r8tlcaiUvVDKO6CQtUMub4dC1g6FPKHaaeL9BwpBMGKzl2Kzl2G1FWKrjvKw2guw2vKxWrOx2LKwWLOw2UVhxeiw19Gq216awMieHfxtgs8wW20cy8hzqW1EkJaYUO9EvjWXmFD3rq+u6n80l5AANVMHd2fFbtc0WwAEAT5YtYO1+0/z6PWjGNenc6sTsruS0JstSJAQFRhAYlgIiWEh9E+Mq9duROf23DK4T+3vHSPD2JeezcI9h+s4RoAmhYgX7T2KRALv3z4DbbVOT1JEaJ02tw/tx6srNwDw9OQxaJUKbHY7q46c4r5Rntco8xVKhfgA3BpZ9PZavvn3cjr0SCD9ZDYdeyaQl1GE1WJj6l3uFRlwl6tpjW2LtOU527dD/Wu5Pwh00zFibkVRNyL18btj5EJxGYfScjiUlsvJ7ALKdUbK9UaqjCaQQHD1Fy5YoyZYq6Z7QhR9k+Lo1yGOjtHhXrUtVBnJ9fF3cX38XVRYSqmwlmKyGVHLNIQowgmUh3h1/MYI0FxDaOB9lFV96TcbvIXVlovVkIvzLDwpMmkQUmkoMqnjZlMmDUEi0SKRKJEgRyJRIJEouPj1tiMINsdPHBckQTBV/zVjF/TYBR2CXYdd0GGzlyMIYqibq0SFvkho4J3+NqNZ9E66ejRvzucWY7O7Ft2QnBDVdCMfExHsXrhqQXkVdrvg1Yo6904czMo9J3B3Ey01r5jHP11O14Qo7pk4iGsHdkMuVjnxOGOSOzBzYC/mfPoDfRJimDWwN9f3645KXvfWp0tURL1ju8dG8tvJc26PeTK3gN4JsbVOEWdM7d2V/67dAsCqo6e4eVAfNp9Jo8xgYEY//4sdi1xZrP12G4+/fReT5ozglq5P8d6GF7CYrbz55y+J7RDp1bGvpjVWxHdIpRJ6JEb72wzA/VQeWyuKuhGpj18cIxabjbUHz/DdloOcyGok3FmAsuqc8pqfxzLz+GmnIwS1U0w4t43uz/WDe3pdDChYEUawonWleESH/q1au+Kgv03xIXZs9nJs9nIsuJ4WIOIdIoKfJDzoz/42o1moFHKSolrXnPYmp7NdT71LjPSf07chAty8xtvtAgXlVcSGeS+Sr3NcBDeP7sePWw836/gz2YW88M1a3l62jVmj+jBrZG+i3BTDE2kYqUTCy9NTeGDMEH4+eIL3Nu7k0617WfiHW4kI1Na2szhxGDb33lWoHrcxFDIZswf1BhwRJjcP6sOyQycZ1TmJqCD3HIAiIk1RnFdWqxsilUoxGy0o1Qruem4Gz89+G4Ab/pjSWBfN4mpbY0V8R1xYsFj+WcQr+HyL6tfDZ7n21c95YeHaxp0iLpCaX8JrSzZwzSufsGh7825M2zISiZKEyC+Qy9pmPrJI2yYy5BkiQ572txnNJiEixKvRBK2NszlFLreN8aIzobkom3ETVKYzeMGSujx101g6xrQserGwvIqPVu/k2pc/47GPl/HYx8vYdPS8yxE+Io0TGxLEvPHDWPPovZitVpYdPlnn/dTC+umQJ/MK6XBZCowrJEdHcCw7H2MT4dJzhvZjztB+nMorYH9GNpvOpHLjgJ5ujyci0hQhkUGU5JcDEJ0YztnDjk0lTaCassJKygorvTLu1bbGiviO9lHuX5tFRFzBJ+62KqOZfy3dCMCKfa7nY7vT/2tLNrDx+Hn+MWcyUcFXz46bXBZDQuRXXCiYjV0QS0CJeBspMWGvAxAa2LY1bqJbmYaGt8krcb0s9HsrtvPeiu1etMY3+EJBX6WQ8+bc6dz/zo9uVc1xht0usPlYKgCbj6USHqRl2uDuXDekR6sJG25LrD9xlkqjmV7x0QSolBzPyafMYKyn+bEzNZOFuw8zorOjesfBCzmsOXaav10/sV6fNWK7NrvzkJLbhvbjh71HeHzRSh4cO5SIQC1ZpeXozRau6XGx2kds9X3KhG6d+deazajkclK6+7Z6R2mVgcJyHUUVOooqqqjUm6gymtGbzOhNFgCMFismixWT2YrJanP8u87fi6+ZrWLufGukz8hk9qw/Qu/hXRh+bV/eeWIB0+8fx4GNJ0jqHu+1ca+2Ndbb1MxXoME529B8Ba6oOdvaNNBErhy87hgprtTzwEdLOJvr+m5lc9lxKoPb3/6ez+bNBvBICJ9NsJFtSCPXmInOWoHZbkIpVREoDyFek0S82qGKLJX4T8BIrexHQuQXZBXdiSBY/GaHyJWNVKIlNuJdgjTT/G2KRwgPbDtlhT1BQXmVv03wOUazb276OsdF8NmjN/Pox8vIdcMB1RQllXoWbDzAgo0H6BQbwXVDunP90J7iA4eLKGQyFuw6yIXScqw2OwmhwTxxzWgmXuaAuGfEQPZlOCrYAGgUCuaOHsxN/S8Kr77z+w6+2rG/NhLk4e+XI5dJa/VJasrvxoUEsWDuLfzfb9t54NufMVltxAQHcn8Doqp3DOvPfV/9xK1D+tbTPvEEOpOZk5kO8fDjmXmcyioko6CUjIJSdEbnFUpErizu+Mt0tIGO6iM3zbuG1ONZfP7KUuI6RPHku97b4Lja1lhPUTNnxfnaMGFB2qYbiYg0A686RvQmC3/6eGmTTpFgjZrOsRF0iY0gKiQArUpBgEqJXRBqdy30Jgv5ZZWczy/mfF6JQ5zVCfllVTzw0RIAFj5+OxHNnDxGm4HfCpayt2QjOmvDYYZB1QKsQ8NTSIm5EZXUvdJXnkKrHkN8xCfkFD8gOkdEPI5CnkhC5FeoFFeOMKBaeXXlp9bsNF1NmH1YFi85PpLv/3I7f/tufW3UhydJzStm/ortvL9yB8O7t+fG4b1J6ddFFG1thAndOjGhW9MlxFVyGW/dcl2jbR6bOJLHJo50adyuMZF8eIdr5U9rRFpv7O+5NJpjGXlsO57G9pPpHM/Ib1UlNkV8T0Kni9FmmgAVL375oE/GvdrW2JYgzln3CA3wz7OWyJWPeEclIiIiIiIiIiIiIiIiIiJy1eJVd+6ri3/jdI7zSghqpZyZw3ozuV9X+neMb1LF/VLsdoF9qVn8evgsv+w5Xi+PPLfUEeHxwsK1fPTgTLftzjdm8Unqa5Rb6guyXU6l1SFo9XvBzxwo28YDnV4gSuWf2tqBmmtJiPyS7KK5YrlZEY8RoB5LXMQHyKTeLY/ta642RfPSKu8LkbY2BB/vuoUGanjnwRtYtfckb/28heJKvcfHsAsCO05msONkBhFBWm4a2YebR/cVc65bgD/3ZlcdPU3nqAj6J7bsviG/rIpfdh5j5d6TXCgs85B1IlcCRr0JtVbl9L0LZ/MASEz2fFndq22NdYf8Mkdqqzhnm4f43RLxFl77Zm07mc7qA6ecvjelfzeevmEs0c0sSyiVShjaJZGhXRL5w8ShvLFsM+sPn6nXbsfpDNYeOs2U/t1c6tdoc9zEfpz6TyospQCopGq6BfWnnbYjwfIw5FIFFruZcksJWYY0Tlc6quFY7CZKzYV8fP4fPN3tf6hl/smtDFCnkBj1A9lF92GzixdakeYjkSiIDHmW8KB5wJWnLO+OM/ZKoK2KrLVFrhvSg/F9O/PZuj0ALNx00CtCsMWVej5bt5uvftvLtQMd69w9EwfTNSHS42OJeAaD2UKRTs/pPMem0Y/7jvDPGyc3u78LhWV8vn4PK/eerBWGFRG5lL/f+QGvfv8wystKnh/cfJLX5n4KwE/n3vL4uFfbGusKl85XQJyzzUQp95+uo8iVjdccI/PXOK9ocF/KYJ6YPsZj48SEBvLmPdfxfyuD+XLDvnrvf7xut8uOkc2FqwBqnSIDQkdxU7v70coaduDU6I/8nP0Fh8p2UGYpZkvhSibH3uzuqXgMjWoY7WNWklV4JxZrut/sEGm7KBVdiQufj1rZx9+miLSQmgdyMWXZtwSolDw2YzQAd4wfwOfr97B0xzGvOEisNjurqm+0V+87yfg+nZk3bQRdE6I8PpZIyziRW8AD3/6MunrH849jhnBdH9fuUS7FYLbw6drdfLvhABab77R0RNoeFpOV1+77hJe+/hNyheOBctVXW/johR+565npfrbu6kCcr55F1NYS8RZecYycyMrnZFZBnddGdHVUb/GkU+RSnpg+hjM5RWw/lV7n9fP5xRzJyKVvUtNhqsfK99T+O1HbmduTHkHSxE55gDwIgDuSHqXEXECm/hxHy/f41TECoJR3IilmNbnFD6MzbvCrLSJtB4lESUTwI4QHPYpEomj6AJFWjy8FSEWcExkcwLOzJ/DHa4fx/eZD/LjtcItL+zaEIMDGI+fZdPQ804f05NEZo4hqZnTm1cDqR+/16XiDkhLY/+LDLerjTHYhT32+Ugy/F3GJfy56hBdvmc9///QFz3x4H5/9fSlrF2zj2Y/nMnr6AH+bd8UjzlcRkbaDVxwjG4+dr/O7RAIvzE7xxlB1eGFWCte9/kW9ndHNx9NccoyUmC86c4aEj2/SKXIpEiQMCZ9Apv4cxeZ8l4/zJjJpKO2ivqW44h3g/9k77/AoqrWB/7bvpvfeSCH03osUBUEEafau14Zdr1e9Xj+96rUXLNg7VhCpKh0JvUMgISSBJJBCerJpm81m9/tjSUjZTXaT3eyGzO95eGBnzpzzzjDvzJz3vAWKyt8BhEmSgGlclBMI9H4NuTSm/cYC3QbBmdl58HF34cGrx3H39FH8efAky3YkktJiEcFWGAywdn8yW46l8eiciVw3cTCCZ3v3ZtMRY8jwf5ZusIvnUVPEYuPN4qZU4KaUo1LIUMmNf5RyabPfKoUMpUxKQtIZkrKc4/tH4CIqNyUv//owz133PncMfw6DAd5a8yRxQyIdLdolz6YjqV2ir2DUWXP6Cgg6KyBgAXYxjBzJyG32u394IBF+XvYYqhlhvp4MigzmWGZes+3HsnLNHNEcUZOvRi+Zr9Xje8q8jf041VREhK/HY4CxpO/54kfQ6jIcLJOAsyCXxQLg7/kf3FQdj3MXcF4UQslEp0MplzJ/3EDmjxtIYkYeK3YfZ9OR1Mby9LakuraO15ZvZcuxNF6/4yp8OljCXsCx/Hkwhf8sXQ8YE9B3FpEIwny96BPmT1SgD+H+noT6euLr4YqfuwtuKtPJOtvifGmFMMnqJHU6++SccHFX8r9lj/LSbZ/Qq1+oYBTpAhp01tb6Cgg6KyBgJ+zyxZxVWNrs9+i4CHsMY5JRsRGtDCNnLXRf85UHApBTk9mYO8QaGirU+Cpsn93bFqjkw4kM2kxR+auUVnwDCEmfeipSSTC+Ho/g6XYzACL7FqgScCAyiTGmXCwWWfyB9sM/b2RApHM+xy41BvUKZlCvYJ5eOIWNR1JZuy8JgMOnc2yaF2Z/6jluePNHPlk0n5hg6w3/Ao7j8Okc/u+HDZ2eYPm6uzB1cCzj+kYxPDYUDxeljSQUsBU6G+SfuGXQM622iUQiFCo5UpmENV/9zY61h5vt/yHx9U6PK3ARW+isoK8CAl2PXWZDZS1ip/09ui6+2d/DtdW20irLylQO8RoHGA0jKRVHGekz2aqxk8oPADDYa4xVx3UlYpGKAK+X8XS5nvzSZ6nRHnK0SAJdiEwaho/7g3i63iTkEOlhqGQyqmq1FrWt0ljWTsB2uChkzB3Tn7lj+gOQU1zOuv0nWbMvmZzicpuMUVBWyV3vL+Obx64jOkgwjnQHyipreOqrdR2uXjEyLpxbpg4DYGL/XkKlECfHFok5r3tkhg0kEegottJZQV8FBLoeuxhGWj7Y3VVyewxjEldl68lenYXJByf4zQTgYGkCiWV7Oea5h8FeYy06dnfRRpLVh/GVBzLR7yrLBXYQCvkAIgLXoK5aQZH6Lep05xwtkoAdUcoH4u32D9xd5goGkR6Kr4cLVYWCYaS7EOrryX0zx3DvjDHsTz3LbzsT2Zp4mnp95zz9yqs0PPTJKn5++mY8hRVIp+f9NTsprqi2+rhALzeev3EaE/pF2V4oAbuhrq7tdB9z/jG584IIdBhBZwUEui92MYy4yGVUNvmwLq6wzGPDFpgaS2lhjL1MbDTg3B/zPF+eeZ2lWYvZV7KVAZ4jCVKG4ypxRyKSUGeoo6KujFxNFollewE4W52OrzyQO3v9i+r6Sip0ZRjM+EH7OU2ojQgP14W4u1xDWeV3lFR8hK7ePokABboekUiGm2oG3m53o1KMcrQ4Ag4myNvd4rDCgvJKO0sjYCkiEYyOj2B0fARF6iqW7TjG8p2JlFZ2/L2aW6Lmf79u4c07Z9lQUgFbc+Z8Mav2nrD6uCHRIbx/3zWC4asbUmahh3NHKT5fjlIlw9VTyDVkDwSdFRDo3tjFMBLg6UalpqTxd06JbdyALSHbhMuxpaE832S+BUC+JpviWmMyotSKRFIrEi06vkRbwNunnmy33duDf7Wov65CJJLh7f4PvNxuo7zqF0oqPqVOl+losQQ6iELWF0/X6/FwXYBELLjLCxgJ8vawuG1eidqOkgh0FD8PVxbNMla1WbnnBN9sOkB+WceMWBsPp7Jg3EDAaHgRcD5+/PuI1Xlm+oUH8umDCyxeELIl9TZIMtnT6YzBsy3Wfb2dn975g9IC47PdP9SbW/41m+k3jbPLeD0VQWcFBLo3dtHC6EAfzuRfNIwkJJ/huQX2L9drMMD25NOttsdZmGguqfxg58anez9gRCI5Xm634eV2M5U1mwAoq/yWKs0O6Obndikjk0birjKu/Hq4zEUhH+BgiQSckQh/T4vbZhVY5lki4BgUMik3XDaEeWMH8NPfR/h8/T5qtNZXtPnsL6PHo2AYcT7q6uv562CKVcco5VLe+cfVDplgAWjqbF9VqaeRXWT7hcT1S3fy9csrmf/AFcQPi8JgMHDqcCafPreM2hqjd/fsuyfbfNyehqCzAgLdlsZJrl00cVh0KJsT0xt/55VWsD35DACT+kXbY0gAtp5IN7l6NjI23KLjR/nY33jTPZDgpjIm73JTzUCry0Rd9TPq6pXU6bIdLJsAGL1C3FTTcFPNQikf6GhxBLoBfcMDLW578pxQvq87oJBJuXPaSGYMj+fpb/8EIDEjr52jLnL4dA4A6XnFxAqVapyKw+k5VpdvvuPyEQT7WO4ZZmuE3ESdJ9dGiZab8ttHG3nw9Ru4/PqLhQFGTRtISK8Afnp7HSAYRmyBoLMCAt0fsaMFEBAQEBAQEBAQEBAQEBAQEHAUdvEYmTowlrdWb28WZ/fqiq0ADI8OxU2psPmY5dUaXvt9W6vtErGY6YN7W9THdeH32VqsSwK5NAo/z2fx83yG6tq9VFSvobJmPbp6YVW5q5CIPXFRTMBVNRVX5RSkEmdJ4CvQXRgQafk9k19WSeGFBKz+nl1Xbl2gYwT7ePDFwwsBePjTVexPta7K2JajaYLHiJNxIM0670ypRMx1EwfbSRrLyCupcOj4TbG2zKm1K/32Ii23yOZ95p8rJn54r1bb44dFUZBdYuIIgY5gjc5KJcZ1aUFnBQScC7t4jIR4ezCxb/OHcF5pBXmlFdy15LcOlbFqi4LySu5cssxkJYWrhsXj625Z9u2a+hpq6mu47+DD3LrvH9y67x+kVqSZba/Va3n86NM8fvRpUipSW+3flL+VR448ZfmJdIDVOev417H/2HWMi4hwUYwl0Ps1YkIOExm4Dl+PR1DKByE4H9kOqSQAqSQAd5erCfB+haigzcSGJhPi9wWerjcKRhGBDuHpqiTcz8vi9rtPZrH7ZJYdJRKwJQqZFIVMyvv3XWPV/zPAoXQhRNLZOHO+2Kr2g3uF4GPht4490OsN5NghDKSjyKQSq9pX1HS+TG5nKamo7nAy5bbwD/Uh9Uhmq+2pRzLxD/XBP9TH5mP2RKzR2cG9QgSdFRBwQuyW7efBGePYeTITfYv0zCk5BSx8eymLZoxlweiBiMXWWfWbUldfz7JdiXy2aS9lVZpW+1VyGQ/OsDzjtkqiAuCzER9SVFvM40eftvhYqcgxiZMchwilfBhK+TD8PJ+hXl9GtWYH1bXGZH41tfuprUsB6h0rppMjEXuikA9EKR+MUj4EpXwIMkmoo8USuEQZ1y+SXxMsS6yacMKYF+qaMf3tKZKAjVHJZTx73VQWffy7xcecyim0o0QCHeFsQalV7YdEh9hJEstIyy2itk7nUBmaopBZZxipdALDiDX5gaxhzj1T+PiZXyjIKaH3kCgwGDh1JJPfPtrIXc/Ps8uYPRFrdNbR+grOp7MCAs6A3WbzfcMCuH3KcL7Z2rrSS3FFNS8v38KnG/YyZUAsk/r3Ii7YjyAv9zb7NBggr1TNqdxCtiedYVvS6TZLmz09dzIhHUxqJBa17wEhF8t5b8gbHer/UkMi9sLdZTbuLrMbt+kNVWhqj6CpS0SjPU5tXRLaujOA3nGCOgiJ2Ae5tBdyWSxyWTwKWR8Usj6C94dAlzJlYAy/JhyzqG3CiQwAyqs0eLoq7SmWgI0Z2yeSUF9Pi1cDy6s01GjrUMlldpbMeqyMiLhksNaDIcLfOi8hW3MwzbrwLXvjamXIdkF5lZ0ksZwdyRl26XfuvVORSMT8/M6flBYay/V6+blz27NzmHXnJLuM2ROxRmcdra/gfDor4Dh66nvWFHZ1c3j0qgmk5haxKyXT5P5CdRXLdh9j2W7jh7qrQo6/pysucjkqhRSD4WLcZ7VWS0F5JRpt+9bN2yYNB2D+mJ5QttR572axyBUX5QRclBMatxkMGrS6M2jr0tHq0tDWZVBXb3w41+nOoasvoHsZTsRIJX5IJcFIJcHIJCFIpSHIJGHIpMZwMrk0CrG4baOfgEBXMCIuHDeVwqLV0bp6o7fXyj0nuOOKEfYWTcCGiEQwIi7MKjfpKo3WKQ0jErF1YZpVGi0KWff34LQ254Wbyva526xh87H09ht1IQGerla1T8o6bydJLENvMLAjyT6GETBWnZl992TKiyuoranDP9QbkTAbsinW6Kyj9RWcT2cFHIc179lL5R1rDruemVgsYvGds3nyu3UkWGAJr6rVUlXQ8dJRIhHcPXUUj8wa3+E+LOX+Q49QravBcKH08RPxjzDUa1Cbx2jqNbx1ajFSkZQn4h8GQCE2Phz3FO9ndc468msL8JP7MjlgIjODpjd6rhgwsDJ7LQBbCrahqa9liNcggpSWl+B0BkQiJQpZPxSyfib3Gwx16Orz0OkLqa8vQFdfSL2+kHp9GfV6NXp9ufFvQyUGg+bCMRr0+hoMhlqgHgP1YNAb/8YASBCJxIAYERfca0USREgRiZSIRQpEImXjH7HIFYnYHbHYHbHI+LdE7AkYPT8kEl8kYl+kYj8kEm/AOpddAQFHIZWImT2qLz9vP2rxMd9tOch1EwfjonC+SbOAeQKsTJpraBH26iworfwAq6ipdWjcvq2wdtLaMmy5K8k4X8LRMzkOG98U1t7/ZwvLUFdr8HBxjHfc7uRMCuyQX6Qlnr7CIo29sEZnHamv4Jw6K+A4rHnPXirvWHPY3eSjkEn58O65/JBwGIAP/thFrc72MW3+Hm68fON0xsVH2rxvU3w6/ANq9bX848CDbbZreEzW1Nfw1qnFuEpceSTuAWTii5OM4+VJfJ3xPXf2upVo1yjyNPl8deZb6g31zAmZBcDOwt2szfsTgDuibiHOLZYT5Un8em4FvvLulTjr4+Td/JR+mCJNFUEu7vw54x4AXKQyRCIZMmkEMiLsMvaSpF0ArMo8waZZzlWFaEnSLqeUC5xbNgHruP6yIfyScBRLv8tKK2v4YsM+Hp0zof3GAk6DTm+d552LUm4nSTqHq5Vy5ZdVEhngbSdpug6lXIraijz15VXmw4rtzTebD1r8POkqgn08kEkkjZ5vlnAwLZupg2PtKJV5ftlhWYijgPNijc46Ul/BOXVWwHFY8569VN6x5ugSXxiRCG6dNAyA8X2iWLxuJwnJZ2xiMXVRyJg7qj8PXDkWzy629IstqMQiF8upqa/hzZT38JH7sCj2HiSi5h4GK3PWMC1wKuN8RwMQpAxkasAktuZvbzSMbM7fxlifUa2hBrQAACAASURBVABM8jdOUEJUQRwvTyJfU2DL07Ir+wvP8m7i37w/bi79vYMorq3GRSqsRAsIdBVRAd6MiY9kT4rlFWe+23KQywfHWlXyV8CxWJMIUCGT4iJ3TsNIgJd1K//HMnIZ1TvcTtJ0Hd5uKqs8CAodlCMj+Ww+6/YnO2TstpBKxPQK8iHVisTCv+1KdIhh5FhGLjvtGEYj0DVYo7OO0ldwXp0VcBzWvGcvlXesObo8SCg60IcP7p5DbomaX3cfY9uJ02QVllpluZRKxPQNC2Dm0HjmjhqAm5OudAFIRBIWpy6hWFvCc/3+1cooAnCuOoe0itOszf2z1b56Qz0SkYTzmnzG+o1utT9UFdKtDCPHinOJcvdhVoQxlCbKvXt5uwgIXAo8PHs8e09lWfzc1esNPPHlWn785434W+miLtD16Or1HEyzvARvVKC30yZfC7YygfrBtGzuubL1u7K7Eezjwalsyyf1h9O73i1eo9Xxfz9scHhYgDn6hQdYZRjZk5LFucIywrswMaauXs9ry7Z12XgC9sManXWEvoLz66yAY7DmPXupvGPN4bDsKSE+Hjx+9UQev3oi6hoNiZnnScsrorxaQ0VNLRU1tYjE4KEyeoF4qJT4uKnoGxZA/4hAFNLukfglT3OeAZ79yK3J4+ezy7k18sZm+w0YqK2vZWHYXCb6t86N0tSQIjKRaFUq7h7XoYFiTTWuMgcaspz04x8QZBPoMvpFBDJjWDx/HTpl8TEFZZU8sOR3Pn1oAX4e1iU2FOha1h04SXl16xL25ugTFmBHaTpH7xA/q9rvTz1L5gVvmahu7O4bE+TL34mnLW5/LCOXKo3W6tCjjqI3GHjxp42k5xV3yXgdYUyfSFbtTbK4vcEA76xMYPG9c+woVXPeX7OTlOzus7glYB5rdPZYRi6AoLMCToE179lL5R1rDqeYVXuolEzoG8WEvlGOFsXmeMo8uSXyBsb7jeGV5DcJVQUzNWBy434RIiJcw8muycVHbv4GC1QGcLa6dWmtnJpce4htc+74+2eOFOdSWWeshhHzy6sAXBM5gHfHNv8I+Tb1AN+lHiS3upwwVy/u6TOGG2KGmGwDmG1nAD44sYMf0w9TXadlSkgsUe6dU+L2ZFNrNQz9/V12znmIxccTAFiffQqDwcAd8SN5YuAkq2Vbm5XEkuTdZFWUEOLqyQ0xQ7grfjSSC0u8DWMCjeOaGtNcX0Cz/uxx3QScj0evmUjCiQyqai1PeJ2eV8yd7y3j3XtmE2flhNWenC+tYOWeE+SXVvDizdPtPt59H61g6qBYrh7Vt8s+ai3lfGkFi1fvsOqY8U787u0XYV2CcYMBvtywD4BXbp1hD5G6hIFR1oWtaXX1LN12mPtnjrGTRBfR6w28/Mtm1lthWHUEY/tEIhaL0OstXx3/+/hplu04xnUTB9tRMiNLtx5i6dZDdh9HoGuwRme1OmPum67Q2Yb7vzvorIBjsOY9e6m8Y83hFIYRZ6TeUH/hb/MJ7BraAOgNbSf46uUaxf0xd/Nx+hcEKgLo73mxKsv80Dm8n/YxoTkhjPQZht6gJ7smF72hnvF+YwGYGjCZ77J+BKCPe29i3WNIUaeSXH4ST5lnh8+zq/hk4kIMBgOLj+9gT0Emv15+KwBScfPQoqVph1h8PIEXh1/JIN9gjhXn8sLBDej09dwSN7xVG8Bsu98zEvk0eTcvjZjBML8wdp4/w5vHjC6rIS7WXbOlacaPl/Zka+DhXSuZE9UfgHv7jqW4tgqp6GJOGnOytZQrIe8Mzx34i1dGzmSQTzBnKkp4dv8f1On1LOo3rpWcDeOaGtNcX0Cz/iyVTaB7E+TtzjPXTeH5pRusOu5cURm3vP0zi2aN4+bJQ5FKrCunagsqamrZcqHU4F8HUziQdg693sC4vl2TfDs9t4h9p86yePUOrhgSx6yRfRgVH4HYgfEouSVqABYt+Z2ySssS+zWU5x3fL8peYnWaBu+k3qF+pOYUWXTMuv0nARgdH8HsUaYroDk7I2LDrE4eunTrIa4e2ZcwP/s9qytqannm2z/ZlZxptzFshaerknF9o6zO3/HOygT8PFztlm9ErzewePUOvheMIpcUzqizDfoKdAudFXAMfh6uPe4da46u/6IVEBAQEBAQEBAQEBAQEBAQcBIEj5EmfJ/5EwB/F+6gTl8HwKsn30IikhDnHstzfZ8C4LfslfyVtwmt/qIL+uLUJUhEEkJVIfxv4Asm+x/pM5z5YQV8kPYpL/T/N2CsLDPMewiP936I1TnrWJP7BxKRhGBlELNDZjYeOylgAoW1Rkvez2eXU6vXMsJ7KLdE3cjanNZJW50NlcS4MikVixGLRLhITbuff5S0k3v7jmVu1AAAot19OVtZxkdJOxu9Mlq2Mdfuh7RDXB3Zj2ujjS6xMR6+7DhvXDnKqrC8YkPDmEC7sjUwNjCS2+JGNP6OwbfZfnOytZTrw6Sd3NZ7BHMijd4nUe4+3BgzlJ/SD5v0GGk6bssxzfUFNOvPUtkEuj+zR/VjR1IGGw+nWnVcbZ2O91Yl8NuuRO6ePoqZw+NRyOz3OtEbDKTnFrEnJYsdSRkcPZOLrt66crT2oEZbx9r9yazdn4yfhytTBsUweWAMI3uHI5e2TrRtD/R6A6v3JfHeKmP4jNqK3CKzRxtXepwtHMgUkwfGWLya1cArv2xBhIirR/W1k1T2w02lYHSfCKu8Hao0WhZ9/DvfPn49Pu4uNpdp+4kzvPLLFgrLLa+W42jmjx1gtcdIbZ2OJ79ayyOzJ3DHFSNtmpg4+Ww+r/yyheRz+bbrVMApcDad7Y76KuA4eto71hyCYaQJt0Xd1OxvcywMm8fCsHnt9jctcCrTAqc22zY7ZGYzg0cDQ7wGMcRrkNm+RIi4Ntw4ZsPfDUz0az1B7o6U1FZTpKlikE9ws+2DfUL4QLOD/JpKZGKxyTYt2wWq3MioKGk0AjQQ52nMi2DNJL9BLqBN2QJVF6t1DPENbbNPc7K1lOtUWQGHi7L5JHl3qz50ej1ScXOnr7bGbauvpv1ZKpvApcGLN00nu7C8Qx/q5wrLePHHjby7MoFJA6OZNCAagKExofh28CNPV68nu7ictJxCUnOKSD6Xz7GMPCprajvUX1dRpK5i+c5Elu9MRCWXMSw2lBGxYQAMjw0jPszfpsajvBI1G4+k8duuRM4Vlll9vEIm5a5pI20mj72ZO3YAX27Yb1U1hdo6Hf9Zup59p85yz4zRRNiw2ojBAFWaWtxUCpv12ZKF4wdaPak/W1jG9W/8yAs3TWOCDUKkDAbYdyqLLzbs41A7lTREIqyqMNgVTB4UQ68gHzLOl1h1nMFgTIy67sBJ7rlyNNOH9QboULicrl7P3pQsfkk4yk4hnOGSxtE6a42+gnPqrIBj6InvWFMIhhEBp0FTrwOMyT+bYriwRSWRUqnTmmzTsl0DohYfMTKx9au4DXK1J1tTlBZUTWpPNr3BQE19HU8MnMSCXq2NZi2NIm2N215fLfuzxXUT6B64KGR8+MBcbn/3F7KLyjvUh7paw9p9yazdl9y4zd/TjagAb4K83fFxV6GUy5BJJej1Bup09Wh19VTUaCir0lBSUQ0YJ/uF5VXdvpRgjbaOXcmZzWK6JWIxMcE+xAb7ERHgTYS/FwGebvi6u+DlpkIhk6KQSRBfyAtUr9dTW6ejoqaW0soa8ssqOFtYRlpuEccz8hqzwneUe64cRZC3e6f66EpCfDyYPCiGrRdyy1jD2v3J/HHgJGP6RDAiLpzBvUII9nHHQ6XARSmnXq+nTqen7kJCxIbKeBU1tZRUVFOsrqK4oppCdRX5pRXklVaQX1pBv4hAvn38elufaiOTBsQQHeTLmfPWVZEoLK/koU9WMiwmlAXjBzKxfy8APFyU7R5bo60jKSufncnGyd2mI2nkFLf/XFDIpHzxyELeXWlMOn70jHMkhheLRDw4axz//Gpdh44/nVfMM9/+ydu/bwdgZFwYI+LCiQ/zx9NViaeLEjelgrr6ejRaHUXqKvJK1KTnFXM8Mw+A/annqLDQsPufGy4nMeM8AGv2WV5RR8A5sKXOWqKv0FxnLdVXaK6zzqKvAo6jK96xAHW6eqd5x5rCboaRHxION/576sBYQrwtr5FsL/QGAyJENnWLFLAdwS4e+CpdSSzOZWJQr8btx4pzCXbxwEOuxF2uNNmmZTuASHdvTpY2XwVPL7fOTaypXECbslmDJbKJRSL6eAWQWl5IkEvnJjDW9GWr6ybQffB1d+HTBxfwwJLfOVdkvfeBKQrLKwUX3ibU6/Wk5hRZ7apqD0b1DueuaaMcLYbVPDJnAtuPn6Feb30Yld5gYPfJLHafzLKDZPZBJIKnF07mvo9WdOj4w6dzOHz64qpxuJ8XcaF+xsm8SoFcKkFTp6Nao6WgvJLcYjVZBaVWGybFYhFv3HkVg6KCG72knGmidcWQOCYNiGb7iTMd7qNIbfQa/evQKavKnFvDFUPiWDh+UGPFkjX77DKMgB2xpc6a01fA5jrrTPoq4Dh62jvWFHYzjLy5anvjv92UCuaO6t9Ga/tQqK7k971J7ErJJLOwFHW1BgMGvF1diA3yZUx8BHNG9CPA0639zgTsjgh4sN843j2eQKir54XKL3l8fWo/zw+bZrINYLIdwE0xw3jx0AZGBUQw1C+U/QXn2J2fCYC/0vL/84YxgTZlswZzsrWU69EBl7Fo52/EJflxZVg8eoOB1PJCdAYD85rkWLEEc30BzfqzVDaBS4swP0++feJ6Hvx4JSnZBY4WR8BORAf58sadsxCLu98KQVSAN3dPH8nn63vOjHF0fATzxg5g5Z4Tne7rXFGZzQyfDYhE8J/rL2fywBgAhl0wjLBxv03H6SzP33gFSW/82GjgcDZ6BfrwfzdeAUDvEH8HSyPQGWyls/bQVzCjs06mrwKOoSe+Y1vS1DBit6+ks3ZQ7Lb4dpuxBNrHG3aj0epa7S+prGZ/ejX708/x8fo93DRhKA/PGofCgvAHAftye++RSMUS3j+xg9zqckJdPHlq8JTGRKAt2wBm210bPZjsqjJeO7oVja6OaWG9+b9h0wHM5tloSy6gXdksxZxsLeW6IjSOzyZey5KkXXycvBupSEy0hy/39x1r9Zjm+gKa9WepbAKXHr7uLnz12LX896dNVidkFXB+YoJ9+eyhBXi7qRwtSoe5f+ZYDqXncCg929GidBnPXDuFUzmFJJ91roSdErGY/948vVnivSHRIY37OrLqaC/8PFz54P5ruHvxcsAYfuAshPh48OlDCxpDJ3qH+jlYIoHO0t101tn0VcBx9MR3bFO6xBLQ0bj1jvD26gS+3255bXhdvZ7vtx/icEY2n943HwAPlXVhEQKW86/BU4Apbba5OXYYN8cO63QbsUjEk4Mm8+Sgya32ze81sD1ROzSuh1zJ6Rv+3W4/5mQzJdeUkFimhMR2ekxL+rJWNoFLD1eFnDfvnMWY+EgA3lyxzaSBWaB7MWVQDK/cNgNXhfNXoGkLsVjE+/fO4d4PV/SYyh4KmZRPFs3nHx8YJ/VpuY4Px1LKpbx+x1WNq84NuCiMFej6hPuTlOVc/z/9wgP56AFj8vpHP1/tFAmdowK8+eiBeQR6XfTIbDCQBHi5UVAmhCN2R5rqrDPoK7Sts86orwKOoSe+Y5vSJYaRlh4jZ4vK2Jd2lvS8YsqrNSjlUnzcXOgT6s+4+EjclB3LQLvtxGmrjCJNOXE2n0e+WgPAV4sWIjGR2FJAQECgpzB/nDG0anR8OO+uTGBLBxJydSUKmZQh0W1Xg7IVEkn3eT+4qxQ8Pveyxv/PSwE3lYLPH17AM9/+2WOqfHi6Kvn6sesA+NfXf7AnxXFx3HEhfrx55yx6BfmYbTMiNswpJ1rDY43PiG8eu45/frWOrE4mMe4MkwZE8+rtM82Wy+4d4icYRroxDTrrDPoKtKmzzqqvAo6hJ75jG+gSw8i54jLOXign+PqqbexKyTRbHkoiFjN7RF8emjnOqtwfBkPzvCamaAiVqdWZXv08fMaY8OjrrQe454rRFo8tICAgcKkS6uvJO/+YzaH0bD7+Y7dFJQC7kuggX+aM7se8sQPwdO0ab7+lT97It5sPsGpPklO55DdFIZOyYNxA7r5yVIdLJzszbioFH9w3l6XbDvHxH3uorbv0vZrcL5QtXPLAPL7dcpDP/trbpectlYi54bIhPDx7fLulp4fFhvHdlo4tVHUFcSF+/Pr0LSxevYNlO4+h13ddJSxPVyUPzx7PgnGD2iwGEBfq3+MmJZca7iqFU+gr0KbOOru+CnQ9PfEdC11kGKmoqWXBW0sB80aJBur1elbtT2LTsTTevfNqxvaOtGiMPaeyyClpHbIjFou4b9oY5o3uT5CXsRpHcUU1mxPT+GrLAc6XVbQ65svNB7h27CC8XLtXHPZr27fz5aGLD7Zr+vbl3ZkzHSiRgIDApcLw2DC+evQ6Tp4r4Ke/j7DpaKpDQmxign2ZNCCaK4fFAxAf1vWJCgO93Hh64RQemj2eTUfS+OtgCofSs9HVOz5GO8THg2vG9GfB+IH4ebg6Why7IhaLuP3yEUwb2psvN+xjzb5kp/g/sDdisYi7po1k2tA4PvljD+sPnbJriWuxWMT0ob156OrxhPl5WnTMsJhQxCKRU5feVsqlPHPtFK6/bDCf/LmHLUfT7ZpnwU2lYN7YAdxz5SiLSrH2DhFyjVwKCPoq0F3pie/YLss22p5BpCVVtVoe/GIV7981B4CJfXu12X5nSqbJ7Q/OGNvK+8PX3YXrxw/myiHxPPTlKhKz8prtr9HWsWx3IvdO615eI/eOHMmM3r3JrajgkXXrHC2OgIDAJUjf8ABevvVK/nPD5exKzmRrYjr7Tp2zS2lekQgi/b0ZHB3C0JhQxsRHEOTdudLVtsRVIWfumP7MHdOfqlot+1LOcvh0DieyznPyXIHdV1ikEjHxYf6M7RPFZQOM78iBkcE9riR9iI8H/3fjNBbNGsdfB1PYcCFxcPLZfJt+6EslYmKD/RjUK5iBkUEMjema0C1zhPt58ertM3lo9nhW701iw6FTZNogNEQsFtE3PACAK4fFc9WIPlYb2dxVCuJC/TiVXdhpeexNr0Af3rxzFkXqKtbtP8m2xNMcz8rrtBeJTCIBYHB0MDOH9+GqkX1QyWUWH987VKhOcynRUl8Bm+tsT9BXga6nJ71jRQZD4xmZ+pTq8NkOeuK9jh7ajAavjRVP3Yp/G4p++4e/ciSjeR1usUhEwiv3t5lMtVBdyYK3llJWpWm2PSrAmzXP3NFxwR2IuraWoUuW2M1j5JvDhwl2d2dGXJzN+xYQEOie5JdVcjzTaGROzy0ip0RNXoma/LJKqjVaNHU6NFodBoMBqUSMTCrBRSHHy1XZ+JwP8HIj2MeDMD9PooN8iAvxs2oi4UzoDQZyio1ejJn5pZwtLKOgrIKC8iqKyquoqKmlSqOlUlNLbZ0OXb0enV5PwytZKpYgk4pRyKR4uijxclPh5+FKmJ8nEf7exAb7Eh/m325IQ0+moqaWI6dzSM0p5HReMXmlFRSpq1BXG695na4esViEQipFLjPej2BcPPH1cMHf041gb3eiAn3oFeRDuJ+n0+cfyyku53B6DinZBWTkl1BQVklRRTUAGm0d2rp6JGIxCrkUpUyKm1JOoLc7ob4ehPp6MiAyiIFRwY1JVHsq6moNiZnnOZVdwOm8YvIveBcXlFehrtKguXD/SCViVHIZKoUMXw8XogJ8iAr0pm9YAMPjjKWLu+szTKBrMKez5vQVEHRWwCmw9h0L4KKQO8M7tqXNo9He4RDDiIdKydBeIfQK9MZVoaBWp6OwvIojmTmNuUhacs3I/rx843SzfU576QvyWySpignyZeW/bmtX1i+37OeDP3a12v7nc3cR5muZG5ozYW/DyBXffMP1Awdyz4gRNu9bQEBAQEBA4NJgc/737CxcwUNxS/BThDlaHAEBAQEBAbOGEede+hAQEBAQEBAQEBAQEBAQEBCwI13mg9vg4vXE7IlcM6p/Y4WYlhxIz+al5ZvJKmwec/fXkRQenz0BHzfT2fUrTNSjD/H2sEi268YNYslfe1ol3Tp8JqdbeozYk2y1moxSx5W3EzDN918lALD0wt//fmkeU67o70iRrGLf7nTefHk17h4qXnvvRoJDvB0tkkUUFqi5ae4Hjb+HjujFmx/cbPHx3fW8BQQEBAQEBEyz/N11/PDKCnwCPXnx938S2VfwlhLovmw+moa6WsP8cQMdLYrdsYthpFKjbfZbIZPy5QPXAjAgIrDNY0fGhvHjYzdw0+Kfm4XVaHX1bE5M57pxg0weV13bumSit5tlVWU8VEoGRQa1ylFyMqeAOSP7WdRHd0Sj0/HZgQOsTUkhW63GXS5nQmQkj48bR4SXV7O2nx84wKqTJ0kvKQHg9YQEXk9IaNz/4OjRPDF+fJfKL3DpsGr5AdTlNajLa9i6MYmb75jgaJG6hJ563gICAgICApcqP7yygpqKGnIqavjry63c/077Yf0CAs6I3mDgpZ83I5OIBcNIR9l4NLXZ79snD2/XINIUD5WSZ+dN4YHPVzbbfjQj16xhxBRyqcTitsOiQ1sZRlp6rVxK6PR67lixggM5OcyIi+P6gQMprKpiRVIS2zMzWXb99QDE+voCMDw0lHBPT86UlvLurl3M69ePy6OjG/traCfQcfbsSOXg/jPceJvRwOTn7zzVN7oSiaRnRvj11PMWEBAQEBC4VJHILJ+LCAg4G8ln81FXa/B1Nx2xcalhF8PIhhaGkQVjrLcwje8Tha+7C8UXsqkDpOQWWNWH1IqJRoRfaxf2vNIKq8brTvx47BgHcnL454QJPDBqVOP224YO5cpvv+XZTZsAWH7DDQAMDwkB4GBODgDxfn7M7N27i6W+tPn91/0cPZzJVXOGAj3LMDLvupGkpuTi5+/O9KssN352d3rqeQsICPQsRCLB8CvQc7j1+QUsfXkFwVH+zHngSkeLIyDQYfamZDlahC7FLoaR7AslCgH8PVwJ9u7YBG9AeBDbk880/i6trOm0bOYI9W2dj6S8RQnfS4k/Tp1CJpFw57BhzbaHeXgws3dvViYnA8acImEeluVqEeg4tZo6ko6fc7QYDmPU2FhW/PWko8XocnrqeQsICPQstPU1rMp+n1MV+9EZtISoYrki8HbCXfo0a7c1/wcSCpezKPYDApSRzfZ9feYZimqz+VffH5pt33j+G5LLd/NY/BccKPmLfcXrKNPmo5S4MtT7Ci4PvLWxrc5gDPXeWbiCE+U7KNWep95Q36y/6UF3MM5vXuPvQyUbOFiyHoDC2mykYinhLn2ZHHAjoaq4NmUB2pRH4NJk4eNXs/Dxqx0thoBAp9DrDew+KRhGOk2B+mLZXHPJUi2hZY4QUwlWbYW7UtFqW4XGfuM5mrPl5QS5uaE0kQQ32vui90xGaalgGOkCEo+epa6uvv2GAgICTsOL321k/YFTDI4OZsmj863yUuwquoOMzsiw+94zuT0mxJflLwj5AqxlRfY7eMoCGO83n5r6Cg6VbuC7jOe5O/p1glUxne6/QlfCtoKfSCzbTn/P8bhKPDmvyUAhbv4N+kfupwAklm1ncsCNhLn0Jrs6lb8LfsJHHsLC8KfwkQc3tv8z9zP2l/xJb/eRAAzwugytvoajpVv5+swz3Bb1EpGuzROdN5UFaFMeAQEB23Mi6zzLdiRy5HQOhepKNFpdu8fsfvuhxkIhTRny8MV3wZIH5jG+XxR6g4H1h06xem8Sp/OKKa/S4O2uIirAm/H9enH75cPbHU9Xr2fNviQ2HUkjLbeIsqoa3FQKYoONqQmuGBLH/HEDLUoLUVBWyeZjaQDsSzlLam4RJRXV6PUGPFwURAX6ML5fFAvGD8TTRdlmX6v3JnEsI4/UnELScouorTNeu+KK6mbXoiV3ThvJo3O6f548uxhGpGIxDSaFeoO+zbZtUa83NPut03e8r/ZQyltfirr6njlRbXrVWxZ6FrAPB/akO1oEAQEBKzAYYN3eZPR6AwdOnSO3WE1EgFf7B3Yh3UFGZ8XP05XyKg11up75HWBrQlW9mRf2WOPvfp7j+eL0P9lW8BM3RT7f6f7rDTrSKg6xKPZDZGK5yTY19ZUcKd0CwDDvaUz0XwhAL9dBFGtzOVa6FTepV+PxZ6uT2V/yJ+P85jI96M5mfY3ymcUHqffxV94X3B+72KwsgFl5BAQEbM/n6/fxyZ+7MRjabwvg4aIkzM8Tibj9GU+Ruorq2joe/2IN+06dbbavoKySgrJKqmq17RpGsgpKefSz1WQWNM9lWVZZw8G0bAAOpmXz47YjfPjAXKICzFcs/Hz9Pj77a2+ryqoNFFdUU1xRzaH0bH7YdphPFs0nPszfbH9L/thNQVml2f2XOnYxjHi4KKiqNborFqmr22ltniJ1VbPfrgrTLxetDT5cetoqWrS3N4dyc6nR6VC18BppWo43skV1GpHItqaS779KaCwxGxjkyQ+/PwzA3p1prF93lNSUPEpLq1AopISG+TBqXCxzF47E08uyVRdNTR1/rT3Cnp1pZGUUolYbw7FcXRWEhvkwZnwcsxcMx82tbQtqA7fM/5D88+Xcce/kxgoiKcm5rF15iBNHz1JcVIFMLsXP352BQyIAmHXNMGLimicfTth6khPHznI6vYAzaflUVl4M27r/9i/alOGPv59BbsKQ1xSJ2Hg/2+o62ponH1xK4hHT7nkvv3U9Y8bHmdzXkob7x9S9A3T6vPPzylj+8z4O7jtNUYEamVxKWIQvU67oz5z5w9v9f2hKW+cM1p13A9VVtezZmcaBvemknTpPUYGa2lodKpWcgCAP4vuFcuWswQD0H2i+XKC56wg45f3jDIhEcPWYfqw/cIoxfSMI83O+0u62lnHL4TTKqzTMn3jp0hoVIQAAIABJREFUZ6bf+Oa9AFRptJRV1rDwxe8bV84ErGeg12XNfoeq4ghWxZBRlYj+QiiLWNS5JJUT/Be0aYQo0eY1/jtAGdFsX4AiHAMG1HVFuEqNenKibAcAw31a54hwlXoS5hLP6cqjVOnKG4+xVBYBAQHbs/loGh//sRuA2GBfnlowmQGRQdTr9RzLyOPN3/7mXNHFiqfv3TOHKYMs91grLK/k2W//ZN+ps4T5eTJpQDQhPh7UaOvIKixjZ1IGE/tHt9lHXomaO977ldLKGsQiEZcPiWNCvyi83FSUVtaw7ZhxoXT7iTOcKyrjH+8v55enb8bPw9Vkf/Fh/tTr9ajkRm+XMX0iGBIdSqivBwaDgYz8UpbtOEaRuoqSimqe+nodq/5zB2IzhqDPH16Irv6ikeWhT1ZyvrQCT1clXz16ndnzsrQSrLNjF8OIr7tLY+LSsqoazuSXEB3oY1Ufer2BE+fON9smlYip1elQtJjIF6pNW7ascTAx5WblIr90X2pz+vZlX3Y2Xx86xIOjRzduz1ar+Ss1lcFBQQCEezZ/2XurjDd+boXtE9MW5JdTXa3lw7f/YvP648326erqSU3JIzUljz9XH+G1924kOrbtSkdHD2fy2gurKClufX+Ul1VTXlZN8olslv+8l6eem83YiZYnky0qNJ7/d19s58dvdzSzTNfW6qis0JB5phCAEaNjWhlGln6VQGZGocXjWYtSJeeNl1ZbdB2Bdq+lrXFxkSMSizDoLTTpt0Nb9w507P5J2HaSN19aTW3txWdDba2OlKQcUpJy+GvtEf73zg002ArbW52w9Tlv/OMYS97bQHW1ttW+ykoNlekazqQX8NeaIwDMv34UDzw6vc0+7XEdL2VevH06L97e9jV1NLaSUW8w8PLSzcik4h5hGGnAVSnHVSk3+xEpYBke0taV67xlgeTVnKa6Xg2Am9T8qqgl+CnMG38BXCUXv2fKtM3fv2VaY3J/L/nF51mx1lip8MPUB9rst7pe3cow0p4sXUFeRgG7Vx8gMSGZjOPnKCssp65Wh8pdSUC4H72HRzPlBmMVvKFTB5jtZ/XHG1jy6DdE9Q/n86NvUZxrXDz7+IlvObQpERd3FRPmjeLOl29AdWGRafXHG1j5/p8U5ZYQGhvMgsdnMf22SR2SGTApd1syN2XHin28fIP5EIC2uP6pOdz96k1m9//9625eveWDNvt4+tsHufzmiRaPeXjLcZ6Z8T8Anv/1cSbOH029rp7NP+7g71+Nk/6sk9mUFahRuigIjPRnyJT+XPPglQRFBVg8DsDhzcfZ9EMCKfvSKDlfRk2lZbkV39r8fwye1M+qsbqCrzcdAEAhk/LRA/MIapLjcmL/XoT6erDwtaWAcZ75++7jVhlGfkkwGhgeuGos91w5utV7Qa83oGnHgP78DxuMRhGxiPfumcOkAc0NKXPHGEPzfth2mLd/306Ruoq3VmznjTuvMtnfZf2j+d9tM5g6OBag0UDSlJunDOX6138gu6ics4VlHEzPZlTvcJP9tfROkUmMBmupWNwY5nMpYxfDyICIIE6czW/8/fPOozy3YKpVfWw4mtoqp0hpZQ2L1+3k6bmTm20/mpGHKSqtyBFSUtnas8VV2frmclY0Oh2ZpaVUaLUUVBoNAXkVFSRkZuKuMOZP8VIq6XUhf8i1AwawMT2dd3ftIrmggCHBwRRXV7P8xAlkEgn/mzbN5DiRXl708vbml8RE5GIxoZ6eVNbWMjQ4mLERESaPsRSDAf73/Ar27zmNSiVn8rT+xPY2fqRkZRSx8c9jaGrqKCmu5L//XsHXP98PmC5zeuRgBv9+4md0OqN1bOCQCEaNjcXbx2hxrVBrOHY4k32706hQ1/DCs8t57r/zmHS5ZQ/64qIKlv+0lx++2YFUKmbI8F70ivFHKpNQmK/mROI5ii8YT4aN6NXq+KdfuAZNTV3j7++/SuDIwQwAnnpuNgAhYaaNiTJZ+2r7y9JdHD961qLrCPD1z/d3abnYl9+6Hr3eQIW6hvKyan78didbN57ocH+m7h2g3fvH3DknHc/m1f9bSf0Fq3nf/qFMmNwHD08VJUWV7Eo4RWpKHs898QuSC/GfunZyxLQ8Z6BT5x3Ry7/RKBIR5cfgYZFERPqhUMooyC9n36400k5dNC7//ut++vQPZcoV/c112eo6AhbpoVBq+NInOetCyT6PnuslJNBxTJmDDTSsXllmdKo3tD3hkIra/mbzkgcQ5250cT9cupEAZQTBqhjyak5zpGwLg72moJK4NZHPKPVVwfe26c1iyqDTniz2JD+rkPfu/5zDm1sbtwEqS6uoLK3iTGIW67/ZBsCYq4fz3E+PolCZXxDMTsujplLDs1e9CkBmkjFhfLW6hlUfrafgbBEvrvgnP/7vd757cVnjcRknzvL23Z80/i9PM2EgaU9mU3JbInN351xKDsW5pby48B1OHWgdcl2p1VFZVsXpY5ms/XQjT3x+P1NvHN9uv5qqWl6/7UN2rzlotUwikQiJ1Pne+dW1dZw8Z5x7jowLa2YUaSA6yJe+4UbjUVJWPieyzrdq0xZF6irmjR3AfTPHmNwvFotM5ilp4OiZ3MZQmYXjB7UyijTllinDWL03ibTcIjYdTeXJsssI8HJr1U4kglkj+7Ypt6tCzl3TRvLSz5sBSMkuMGsY6enYxTAyrFcov+w81vh7+e5ExvcxZhef3L99y9z5sgreXP23yX0/JhxBKZNy/5VjUEilVNfW8c22Aybb5paoLZb5TH5Jq21+7qbdlpyRY3l53LR8ebNt+7Oz2Z+d3fjbz8WFffdfMCaIRHx+zTV8fuAAvycns/n0adwVCsZHRvL4uHGNBpSWSEQiPp87l1e3b+e3pCSq6urwd3Fp5VnSUfbvOU1UL39eW3xTq3K11908lgfv+orysmpys0vYu8vo6j/+svhm7SorNbz24ip0Oj1isYh/PjebaTNbl0JdeONojh7O5IV/LaO6Wsu7r62jT78QAoPbj8FPPp7N/t3pDBwcwTMvXkNAYOvzz8023lNKVeuHZGzvoGa/Pb0uuqDFXNjX0svEGo4fPWvxdQTYuyut1XW0N2KxCE8vFzy9XPDxbf2wt5a27h0wff+YO+f33/yz0Shy/S3juPuBqTSNIrvpjgnNwsAspek5A5067z79Qnjg0ekMHxVNZC+/Vvtvu3sSH727njUrLn74/LHqcJuGEWh+HaF12WhrrqPApcO+5J6VmV7AtpTXFRDYospMqTYfmViOi+RignfJBYOCzlBHS8rqCjotx4IwYxWwbzKeZV3uJ4gR4ynzZ5zfXCb4LWzW1kcezBmOEeU2kABF5xZ+uhIvfw/Sj2Q2/la4KIgZHElITCBypZyS82Uc255MTcXFSo971x3io4e/5skv7zfbr06r49Mnvyf3tHEyOenasWg1WvasPQTA7jUH2fbLLn54ZQV+oT4Mu3wg6UcyOHPcmIvh+5eM36imDCNtyQyYlNsSmQFihkRy/zuWJ0xe9tYaSs4bwy3cvNt+R4+7ZiTfnDTmmCkvUqMuqqC8uIKfX1vVeJ06Q+qhM+xZe4hTB08jEomIHWpcaIvsF4pUJiU7NY+k3acwGAxoNXW8fffHhPUOpvfwtsM5Xr/9o0ajiMpdxbyHZxIzOBK5Uk52ai6rl2zgfOZFfROJRfzr60XEDu1FcHQgcidcOC6trG703A1soxpqkJdxX1JWPqWVNdTW6VBYsODYwN3TR3VYxvWHTjX+u8EzpC3G94siLbcIvd7A/tRzXD2qbQNIW8SGXPxOVFdfusVFOotdDCOT+8fgoVKirjG6ZOkNBh77Zi0At00azq2ThuFvIlZKrzew4Wgqb67+m+IK87lJvtpygBV7T9A72I+MghIKW+QiaeBkdgFVtVqzuUmasqdFEh2A2KDWkw1nZXR4OKefeMKqY6RiMYtGj2ZRk1AaS4j29ubLuXOtOsZSRGIRz70y3+TENjDIk+tuHssXS4zJ044fNf6ftZyU/bHqMKUlxntizoIRJo0iDQwZFsU/Fl3OB2//RXW1ll9+2MOjT81sV87ysmpCw33437s3NK6st8Scx0dXYM11BOO17O6T27bOGUzfP6bO+fixs2ScNn4QRET5cff9UzCVWufWuy5j787UZl4ZXc38682/oEUiuGfR5axfa8y3otXqSEsx7V3X7DgbXUeBSwe93sBuwTAi0AmOlm4lzn0Eogt+Azk1aZzXZNDbfQRi0cXVZ+8LoSxZ1cmEqGIbt6eo91GlK8dFYn7CYwlJ6l0AlGjPsyj2gzZDXgZ5TeJgyXoSCpaxINxoUBG18G7R6jXIxZblKOsqFC4K5j96FaePZXLl7ZMZOnUAshar2FXl1bx555JGowbAxqXbuf3F6/Br49tl/TfbeHOTMVluQyjFV//+iV/fWgPAG3csITQ2iA92vYKrpws6rY6Hxj7HmcQs8rOKAGMYSGTf5tfdEplNyW2JzCExQcx/xHQYQlNWLP4DoNEoEj8ylvmPtP09KFfKCI01LmY1/A2w6fsEmxhGGowXEX1CefaHh4kZHNWqzamDp3n+mjcoK1Cjq6vnh1dW8NLKp8z2mZiQzO7VxgVlpauCzw6/0SwEZ/RVQ7n6vmk8NvH/ADh9LBOD3kB+VqFVIUFdTdNqK2WVNWbbNZ1fSiVi5Caqc5oj2MejU7m6Ei9EOIjFInqHmk+A2kBTr5esFolarcVddbH6qrlErQLgfL5QAgICAgICAgICAgICAgICAl2EXTxGlHIp140bxJdb9jdu019IOPjttoN8v/0QsUG+RAf44qaSU6fTU1hRyYms/EYvk5ZM6BtFlUbLkQxjMqyyqhr2p59rU45anY7f9hzn9sltl03KLVWzKyWz1fb40O7jMXKpMGRYFFG9zFtR4/uGNP67IQFqS7ZtSmr899yFI9sd88qrB/Plx1uortaydeMJHn5yhkWJ9m64dZxZbxFHY811BPPXsjvR3jmDZffPgT2nG/89beYgRGbuBZEIpk4f6FCPkfZQqmSEhhtX0jJOF1BdrUWn0yNtIz7YVtfREbz+81aW/W0M4/z4sfmM6RvZzhFGHv5wJbtOZAKw+uU7CTdT0nbWv78ir7h1iKabSkHC4kUdkjm7sIwVO45zIOUc2YXlVGmMeWNkUjE+7i5EBfkwNC6Uy4fGEhXUvhearWRcszuJxDN5pJ4rJC2nqLEiS7G6mmH3mU9keMeVI3lk/gSLx+kML32/iVW7TjB5cAzvLppDbZ2On7ceYeOBVADOFZZhMBgI8fNk6tBYbrliGG5NVs26koKySrYcTmPfybOk5RRRcqFin95gwMNFQVSQD+P6RzF/4kA8Xa3zQKjSaFm96wR7k8+SllNIWaUGsViEj7sLfp6uDI0NBWBsv0hGxIeb9IBrQFevZ83uJLYcNoaqpmYXUV5Vg5tKQWyIL5cPi2PexIHIpZZXkBEhokibw/cZzxPjNpSa+koOlW5AKpIzJaB5Ysve7iNxlXqy5fz3lGnz8ZIFUFB7luTy3fgrwqjSlVt1bVqSUWl8PrhI3JGL266iEOHSj/F+89hVtJJSrfE5H+c+HIXYBbWumKyqEwQpo5kT+lCnZLIHNz07r839rp4uPLv0EW6JMcquLq7AoDdw9O8krrjFvFdA39FxrZJuzrr3ikaPEX29nuv/dQ2unsZwUalcymULRnMm8aLH2dmTOa08RiyRuaXclspsCYkJyXz57E+Nv70CPHhh2RMmvVa6GjdvV97c+Dw+ZsK840fEcP/bt/P6bcby0Ic2JaLT6pCaqZq3c+XFudns+6ebTNiqUMm57YVrAXhh/luNx9307/mdOhd74qZS0CvQh4z8Eg6fzqGyprbV876grJKU7IshQoOigtt8HrbE37NzKRbOlxm/l/R6AyMee9+qY83NjxtIvpBfZceJDFJzCskrraC8SkN1rZbaOl27SWEFjDRojc3Trd8zbRRbjqeTUdA6d4debyA1t4jU3KJ2+2moQPPk7MtQyWVc986Pbd4cM4fF89fhizFcS9bvZkhUCIOjgk22r9fr+e+vm6mrb504cWLf1kkzBexL/0FtZ3Jv6t5fq2kdg6ypqePMhTAIH1+3xklhW8jlUnr3DeHooUyqq2rJOF1gUX6P4aPajuF0JNZcRzB9Lbsb7Z0ztH//AKSnXjR09OkfYrJNA7Hxzl+Rxd2j+ce/Xq+nLWdBW11HR3D12H6NhpE/96ZYZBgpqahmb7IxLG9wTIhZowiAr4cLxepqtDb6wFiRkMgbv2xrVhqvgXqtntxiNbnFanYnZfLJ6t2sf+Me/Nr5MLOVjB+v3k1BmemKb87G6bxiitVV3PfuCs7kFbfan55TRHpOESt3nuCTx+YT3cWZ9b/4Yx+fr9tr1n25WF1NsbqaQ6nZ/Lj5MEsenU98ePtu1gB/7kvh9Z+3UlnTOmY8p7acnKJyjp02LijtPJHBsv+71WxfWfmlPL5kNZn5rV22yyprOJiazcHUbH7ccoQPHp5LVKBlVWQClJHc3utlNp7/ll1Fv1On1xLqEssVgbcTrGqed04pceW2qJfZnP8dx8sSqDNoCFbGcHPU85xSH+BI6SaLxjTHcJ8ZACSr9/DuqbuajOtCkDKaywNvJdylT+P2aUF3EOrSm/3FxjCLPUVrqDfU4SbzJlTVm8Fe1hUWcCaUrgpGzhgCwJYfjaWJC7Nb609Teo9o/d0TFBWAyl3VmPtj0GXN8yAERja/l0vzO2fcapDbUpnboyi7hFduXEy9zjgPkEgl/Ofnx9oMz+lKFjw6y6xRpIGJ80fx9t0SdHX11NXWkZ2WR1R/08k1s1MvhtTGDDL/joxusS87rf1QXEdz2+XD+e9PmyitrOHJr9bxzLVT6BXog8EAablFvPLL5mZVSO+a1v7iaVMaKrR0lIaFj45QX2+6omHG+RJe/GkTxy44DrREIhajlEtxVykor7Ks6lBPpsEwYsDGxhGVXMbbt8/i7o+XU9bB/wixWMR/bzBWR4kJMn7IfP3gtdz/2e8UVbTOKzJlQAyv3jSDQ6dzACgor0Sj1fGPj3/jpsuGMGdkP2ICjf0YDHAkI4f3/9jZ6IXSlL5hAUT6d650nID1mEpi2pSmll2DifqoJSWVjeVQA4IsjwMMavLSKcxXt2sYEYlF+Pl1LtbZnlhzHcH0texutHfO0P79A1BWevHZEhDgYbJNA76+jr8Hcs4ZE6CmnTpPXk4panU11VVaamvr0NbqqGunWk5LbHUdHcGAqCCignzIPF/C1iNp/Pvmy1GaWTVrYOPB1MYJ6+yxbVel+v4ZY3nrmto6yiprePCDlWSeb238t4QTGed57aet6A0G3F0UzB7bn74RAXi4GFe4KjVaMs+XcDA1m8TTeYztF9muUcSWMn76xMJmBpuHP1hJfmkFnq5KvvjndWaP83ZrexXeHuQUlvPwh6vIPF/CtBG9Gd8/CgAvNxX5pRWs2Z1EUmY+hWWVLFr8Oyv+ezuuyq7z9osP96der0elkDGmbwSDY0IJ9TM+W/QGA5nnS1m+/RhF5VWUVFTz9Ofr+P2/d7TrufjLtqO8+cu2xt/hAV6M7x9FsK8HeoOB/JIKTmScJ+lC5YV5E8yXN80rVnPXW79SWlGDWCTi8mFxAIz///bOOzyqMvvjn+mZZNJ7IQlJCAmE3qWLdFGKiBUruuiqK+qqv7WvZW2svStFERUEywqCiPRO6B1Cei+TOplM+/1xk0mbmUxIh/t5Hp6QmXfuPefNzNz7nvec70mIxEujpqhUx1+Hz7PtaBLpeVoWvLWK7569FV8benF1uSZwPtcECsKXM0MfhtCm5yvQJYJbI55r9Hi4ay8mBt3R6PFJQXcxKeiuJo97rvQga9OFbKfeHiMJdY1FLlFgwUyFsZQj2s2sSHmRh2M/q6dl0svjKnp5XNW04c2wpbMQ0K1+kLCuIKst/LvZzqT28HFDV6pDKpMSGF4/EKJ2r/+doNdd+uKwhrp2N2WzI4xVRl6atxhtbm2W3YLXb6XvmM7Tinb0nKZ1ABUqBb4h3lYdl9JC+0FtQ53AgMrVfgZdw24/ZhsB/M7GrBEJnEzNYdWOo+w9k8qsl5ehViqwYLEGRKTVNzCPXD+aUb3bdwPcRSlHbzDi4erCa3c0rWdYl2CfxvebGQXFzF/8Xb0uriPiIpg+JJ5e4QEEertbdTbPpOcx7/VvWubAFUCblNLU0CPYjxX/uJmHvvjZZtcXR3i5ufDSTZMadbGJDfHj56fu4Outiew6k0JBaQXB3u5MHxTHrKEJSKUSbhrVD4D3fhNEtvRGI0s2H2DJ5gOo5HLcXJSU6vQ2s0RquPvq5kURRVoHWx1cmkNlnQuuSuX821tVR2G7vLxptWa5TGq3xKIz0NJ57Iq0ls912yirmlBed+lAZfb8vFLefXMde3acsztGVud9WhMwbIqu/t6ZMaIX76/dQYXewJYjF5gyxLEw7Lo9pwBQKuRMHBTr1DnUKgVqlaJZ5QQN+W3vKczVQaWPHplD70j7wdjC0goqmrnT1FIbG2YDKKqPI5dJiQlp34yLpjBbLJxOzeX1BdOZOLjx33DOmL488+V6ft9/hlxtGV/8tpdH5rSfiODoPlG8fPcUxvePQW0nNf+WCQO46d/fkJFfTGquloNn0xkSZ7+d4tn0PN7+YSsg7Ag+MW8cN4zta73pr0t+sRDsdXUQDHp+6QYhKCKVsHjhdYzp2zgz4PqRvVmxKZG3V22loKScN7/fyn8WNC1q2Vn4JeN9azZIjZhqXXxVoaxOe5NsXRJRmn7tbV6HIG/QjaOpQLeHj+1AmKx6J93d263RvVHDdu41mRktoa7dLQnOf/DIEk7vE9rgjr9JaHPrjFBre6F0UdAt1nHmag2KOo0m6gY/GhIUGcARhJLztDMZgO31jvBcLQ0zfzor/5o3gbLKKtYfOI1KIafKaEIuk9LNz4uBMaHcNEbIkqpp29ueBHhqKC6vRKc3MDwuHJm0ZVKfn6zbYw2K1LQQXjhthM2xtjJTRRrTpoERgG6+Xqx+/HbW7jsOwLItB0nN09odr3FRMWtYb+6ZMAQfjavNMe5qFQ9MGcEDU2z/8W8aKbzpf9h51FrPVYPeaERf5jjFeGhMNyb3d+4GWaRz4Von+t2cFP+6ARU3TcfUoIt0DuoGQ/R6x98Vhla4wbsUirUVPLxgCXnVu1whYT5MmtaX+N6hBIV44eGpRq1WIpNJeWjBEgBOn8hwdMjLhmnD4vnwp52YLRbW7TnlMDCSlqvleLKwmz6uXzTuDnbPWpuS6kxKqURCTKjjQIOPuys+7ravhyICw+MjbAZFQJjjJ2++mm1Hk6jQG/h51wkenDkSuax99OclEuF96Qg3FyV3TRnCy99sAuB0Wq7DwMhX6/dbM53+PnMkN46zv5BvKtPo8IVMDpxNB+CGMX1tBkVquPWagfy86wTnM/LZlHiWXO0YArxa3m69rTFbTJQZtShl9jOa0iqEIKmb/NK7TnQmLBYLZw9c4OCmY1w8nkpuSj6lhWVUlOqoqjRQVVmFoYlrXEMUSseBc3u6Fs5iy2agxXbbYsOyLaz7QuiuFtUnnEWf3tfiY7Y2nv4erb4JN2rWUDYsFTLNfvrwd669fyIar8bfEd++trbe7yNmDG5VO9qKN3/cwvoDp+kfFcI7C67DqwOyGO0xIDqUc5n5GEwmjl7MYkC0Eyl0Dth/TtDalMukTZYFZRY11h5zis67B9wmtHlgBIQ/2NwRQsvUuSP6kllYwsGkdPJKytGWV2KxWPB1dyUuNICBUaEt2oUD0FTvirx261T+9uka9EbnvkC7Bwj1hG/dMb1F5xfpOLx9NchkUkwmM9lZztexZmfVBuv8myifELm88fSqXYAW5JcSEmq/pK5Ya7+teFvy7bId1qDIVaNjefblOcgVtr83TVfYLkGgt4Yhcd3YeyqV3SdTKCrV4e1u+8Zo3d5T1v9fO8LxwrW16R4sXG/MFgsf/LSTR+eMcUr0WcQ24wdEO3ze082Fq3pHsinxHNoyHafTckmIDHL4mvamRx3B95IK+5mLBqOJrUcEkWhPNxdunjCgRefdsL9Wl+26q3o3OX5kQiTnM/Ixmy3sP53G9OHt+9m5FKQSGT09hnJcK+hSKKVquql7IpXIKDNquVB2iAtlh4n3GE6gS2THGtsK7Fi7j6/+tbLVdSGkTQQTJc1RsmxAW9lsi3OJSbz/9y8BQdz0udWPOSwr6ShUbSAWPXRqfxJGxnF852kKs7T8bdCT3PTk9UT1iUDlqiTzfA5r3lvHiV213wu+Id7c+PiMVreltUnL07JiyyEAHps1tlMFRQAmD+zJD9sFHbRlmw+2ODCi0wsbwEq5DJXC8ZJ+w8EzDp+3h7o6GFpUrsNoMrfbhkJH0S6BkYaE+HgQ4tP29XuDokP58L6ZPP3NevJKGmuS1GV0fHdemCfomXi5da4PUltjMJcglSiQSbq+3yqVnJ7xIZw8no62qJy01AK6hTvejdXrjZw9JVyIXV2VdI9u//Q6SZ2QbGfSbLgSiYkN5OC+JADOnMykT79wu2MvnMtpL7PqcfhgsvX/d943zm5QxGKB3OyWCd11RWaM6MXeU6mYzGY2HDjDTeP72xy3ft9pAHw93LiqV2Q7WghzRvdl+caDlOn0rNiUyLajSdw0vr81s6C5nUmudKJDmu4iFx8RyKbqbivn0vM7XWCkbsaSo4DmmfQ8a5egoXHhLd5MOpokXP+kUgmxYU2nywd519a6p9gQau2szA5bxO78nwE4UbKT49rtGCx61DINAapwrg1ZyEDviR1sZcv57o2f+epfK62/e/i6M3hyP6L7RRIY7ofG2w21xgWVq4q1760HsGYQdBSObAZs2n2pNhfnl/Li3MVUVRqQSCU8vfwhQqI6v5B6ayGRSHh+9WM8M+M/nDlwgdzUfN578Etvx8koAAAgAElEQVS748N6BPP8j4/h0Qk01Zoiv85a7/fEMwR5a/D1cLNZYtgRDIoJZXhcBHtOp7Dl6AXe+Xk7D80Y6bCkJruolPNZBYyycY8S6utJcUUlFXoDx6qzX/vYuK6t2nGUTYftl107IjLQm7MZeZjNFjYdPseUQY7Lk7soEgS91Y4JjLQnQ2O68fNTd7B69zE2HT3PmYw89EYjUqkEP3c3BkeHce2geEbFR3a0qR3GiYJXCXabSKDrhI42pVWYMCWBk8eFtOCfftjPQ49PcTh+w2+H0VWX0oyd0KtDdm3r6jrUtD+Nie1cN+1XCoOHR/P9N7sB2LjuKHPmDbObyrp108n2NM2KrqK2TEyjsb+A3r/nfIdltXQkVw/ogZvLZsorq1i355TNwMjxi9mk5gqZYtOGxbX7597bXc1H/5jNs1/9TkpOEWm5Wt78fgvv/CjsaI/pG8Xs0X0Y0cu5lsNXOl4OPgc11C0pKSpt/8/FqZQcth+7yNn0PLILhe95azvFKufbKeYV1QorhjvZGcYROYW1LSSHPtDMFpIVXafLgVLqwtiAeQDWn5cbScdSWfLsd9bfZ/59Cve8eksjIc0aNF4dX6LXXJvh0u02m8y8dtt75KYKJTp3PD/X2pnnSsLTz503/niWvw//P9LOZKJ0UWAympFIJXj4aIjqG8Go2UMBmHDLaId/i85EQmQQkQHeJOcWseKvRFb8lVjvealEYg1AxwT7MXVwT2aP6NOu1/9X50/h1rdWklVYwtJNB/j94BnG9omim58XMqmUskohWzA9v5jjKdlcyCpgXN9om4GRyYNirW16F33xKwALJg8lLiwAmVRKcm4hv+0/xa5TKfSNDOZUWq5DfU1bTB0Ux8bEswA8v2Ijp9NzSYgQ1idyqZSyyiryS8rp1z24xRkwnYHLPjACgm7JneMHc+d4oT5ObzCikMs6TQSxI7FgpkC3m2C3rr9LUsPk6f1Z/e1esjKL+PWng8TGBzN5uu3666OHUvjiw82A0LZ33m3OKc+3Nt0ianc7f//fYQCGj+zRIbZc6fQbEEm3CF/SUgq4eCGXpV9s5a77xjUa9+uagxxOTG53+wCCQ73IyhR2avfuPs+1Mwc2GpN0Poe3Xvm1vU3rFLgo5UwY2INfdp3geLIQAAlv0Ia3bhlNU91o2oqEyCB+eO52ft19km//PERSVoFVt+bPxHP8mXiO2DB/Hps71qHehAjInWijqKqTWaVzIE7Y2lzMKuSlr/+wts1tSHPbKZbVEeJ1awUB6LKWtJB0UtRZpH3Y8t1Oq9B2zIDuLFx8h8PylrIix9nU7UFzbYZLt3vJs9+R+OcxAK66bjA3Pz3rko7T1dHrqnhqyiuknckkpn8kL//yVJMtgbsCJpOFm8b2540ft2C28d1ktlis37EHz6dz8Hw6GxPP8uEDs1rcitdZfNxd+fqxm3h66Xr2n0sju6iU77cdcfgae7bdPHYAu06lsPdMKnnFQsD81R82Nxo3MDqU9/82k/s/+JHj1V3KnGV832hmDOvFr3tPojcYWbrpgM1xT8weKwZGuipN1WG1N3+kjGRQ4Lv4uAwmp+IvDuY8xMCAxQS5TaJIf4QD2Q8wMWIn5YYUAM5pP6awcj9VpiJcZP50c7+BaK8F1uNty5hJlOedFOj2klOxGSnCjZOf6ygSfJ9BLhWE0nZnzaek6jQmcwUHcx6xvj7G6z5ivR9uxxloXVQqOc++PJtFDy6nUmfgrVd+ZcP/jjD0qhi8qxXVy8v0HElMZveOs9RUrjz0+BRCu3VM3/oxV8fz1SebMRrN7Nwq1AEuWricq8bE4uGhprLSgFZbQVmJjgcendwhNrYmFrOFiooqyssrKS/TU1hQuwOanlpISkg+bhoVrm5CZF+tVjZqMdxWSCTwj39O4/GHvsFitvDt0h0cPpDMqHFxeHqqKSoqZ9/uCxw9lEKvhDAunBei9U2J/Tb0GXDotyOfJ0xKIHH/RQA+fmcjGWkF9OkfgaubkoK8Ug7sTWLLnydRKmT0HxgJ0GFBnI5ixohe/LJLUN5ft/cUf5shiHXXCFZuPCDsgMR1CyAmtOkyjLZCIZcxe3QfZo/uw5ELmVabN+w/Q4XewNn0PP72zmoemzuWWyY0DoCJCOidCHRU1hnjaqc7TGuTkV/MnW98R2m1ZsiIXhFMGxZPfIRQshno7W5tHXwmLY+bX266nWLdzjaVrRDgUSvlVFW3kHz13ua1kAyy0UJSpOPISs61/j9hZM8mAwzHd55ua5OapLk2w6XZvWPtPr5/8xdAKA/555IHW6SJ0pVZ8+46Tu0VSiue/ubhyyIocjI1h0Vf/Ep2USmhvp5c0z+GQG93a1DBYrGgNxjJLhIy5P48cp7solL2nU1j1Y6j3DK2ZVpNzcHPw43PH76BPadTWHfgDIeTMsgvKUdvMFmvB6G+HsR3C2RUr0hGJ9huK6yUy/jogVms3nGM3w4Imz0XsgqsLYF7hPgxeWAsM0ckIJVI6Nc9uNmBEYB/3zaZq+Ii+GnPCU6n51o74agVCrzd1UQH+RLX7fIoR+tcEYIrFE9VL0qqzuDjMpiiykO4KSIo0h8hyG0SpfrTeKkSAJBLhUW9iyyA/v5v4CLzp1CfyLG85/BQxeGvrm0/eCL/Fbp73sFVId+iMwofgiN5T3Fe+wlxPo8DMDToU0wWPZtSRtE/4E0C1WMBkEi6drtOgB5xwSz+6A5e+tdqsjO1HDuSyrEjqTbHuroqeeSf07h6UkI7W1lLYJAnDz46mffe/t26c2LLZjeNqssHRm6b8wG52VrsSal8+v4ffPr+H/Uek0gl9OkXztsf3t4OFkLfARE8+ez1vP3qrxgMJk4eT7eWZ9XQIy6Yl964kaf+8S0A58/av9g05TM09tuRzxOn9uXA3iT+2nSCqiojq1fuZfXKvfXGeHq58uJ/5pKbI4i0XmmBkYE9wgjx9SCzoIT1+05bAyP7Tgsq7oXVpRTXdlC2iC36RYfQL1pozfjoDWNYsSmRL9fvw2gys3jVNq5K6N6oja6IQEFpOT1wHODK1dYGItury8+nv+6xBkXuu3a49X1oC2fbKfrWsT0t136XP2fx96puIVllYFh8y1tIinQcqjotmbV5jrtQ/PH1NjLON3+R1No0x2a4NLvTzmTy5j0fA6DWuPD8j4/h6tH1dfUulcRNRwGQK2SExnT9sm1dlYFHP/+FHG0Zw3qG89EDs5r8Hrtr4hBmvLgEXZWBbccv2g2MHH7/UbvH2JX/PYeK1lFuLMJd4ce9UR+hkDqvDzY8LoLhcZdWLrszfyUntH9xX8xnzBvTj3ljmm4x/sSccTwxZ9wlnW/q4DimDo67pNd2JcTASCfAU5VAaZWQJVCkP0Q397nklAsLpOKqU3iqBJV4lUy46YvzWWR9rasinOTibyjWn6oXGPFU9SbW++8AaBSCWn+I2zSK9IetY2QSNRKk1f9XIpN2fK1pa9KjZxBfrVzI778eZsfW01y8kEtpiQ4AVzcVYd18GTIimhmzBtXrRNJRXDtrENGxQfy0aj8AJ46mWTMK3D3UBAV70atP109T01XoHQYIbGExW6w6MO3FhMkJxCeE8uPKvRzYe4H8vFKUSjlhEb5MmJTAtbMGIZdLCY8UPpeOAiOt7bNEKuH/XprFiNGxbPjtCOfOZFFepkftqiQo2IshI6KZM28Ynl6u+GW1fOHUFZFIYPrweD7/bS9puVpOpuTQKyKQPxNrBchkUilThnZOITGNWsX9M0bg6qLkv6u3YbZY2H40iciJgzrEns6+sXo2LZ/h8Y5vME+l1u5Mx4a1T5bQgbO17RTvmuK4nWJWoXPtFOMjApHLpBhNZvadTsNkNrcomDEgJpTzGfkYjCaOJWXRP6brX2famoMFKzih/YUKUyEauT/zIr9qtCA6WLACoMlxrUns4Gg2Lt8KwJ7/HSTlZDoRvcLqjbGYLaxfspkPH1naZnY0B2dshku3W1eq44U5b6ErFe7/Hv9iIRHxjY9/JaGs1gwxGkx8+sTXzH5kGn6hPshaKOTcUew9nUpOdeD7zmsGO/V96OfhRkSAN6fTcyku1zX7nGkVx9mau5yZYU8S6BJDhVHbpp/tK4lKUxkyibxD5lMMjHQCPFUJXNB+jtlioKTqDIMC3uNc0QfVv58mxkvorW4yCzucSSXLyK3Ygs6YicVixmguJcB1TKNjNkQh9cRgLmv0eEcy/54xzL9nTNMDqwkJ8+GPXc84PV6hkDFj9iBmzG6dxcQ3ax5qlePYI753KPG9m39TWjOHzs5lc+exNflx/WOX/NrlP+7lpw2HKdJW4O+rYfl/72zT909IqLdVvHfZqj1s2HaS99+/q96Yp1+YWe+nLVrisyPGT+zN+ImO22sGVqfIOvK7rT+HHcWMEb34/Dchk2bTwXPEhQew9UiS9fmRCZHtljlwqQzpWastUtOaryOwtuwr01kzGzpT275NiWeZP8n+97y2TMfuE8kA+Hq4Etut6e4rrUGz2inud66dootSzoheEWw/dpGCknLWbD/G3LFN7xbaY/KQnqzaKtS4L994UAyMNEGm7ih7879kUsiz+Kt6UGFqvCCqGQM4HNfaXH3zSJa/uIqSglIqy/U8MPRpRs8ZRnjPEKRyGTnJeRzYeISclDzU7mpuqdbYWPbCD21qV0tsBmza7azNi+//jLQzgr5PRHwYeRkFrHlvnVOvdffWMPF229fG0sIytHkllBcL9+blxRXCv5IK8jMKreMSNx/HbLbg5qHGzdMV1+qfAL4hPh0ibDrlrvHs/13YKF37/nrWvr++0Zgau7wDveg5JJrJd45j8KRL/55pS7K1pdb/+3tqnHqN0WQmq0gIRvt5uDUxujEZutP4KEOI9xDeHz7KkGYfQ8Q2G7M/Js5jFLHu9jMs24rOc1cjIiIiIiIiIiIiIiIiIiIi0s6IGSOdAC9lAmWGJEqqTqFRdEcp88ZVEU5J1SnKqs5bsz+O5P8fAGVVF+jj9yIeqt7IJCp2ZMxtdEy5pHPvgopc/pSWVaKQy3Bpha4JAIdPpvP5t9t5YdG19IwKpKi4otWOLXJ5EubvRf/oEA5fyGTr0QuM6x9NQUltN4OO6kYDsPHAGUb1iWpSBPT3/bUig9Ehvm1tll0igrw5m56H2WyxliNNHtJ5ypCOX8zmhy1HuHFc4x1Ns8XCf1b+ZRUqnTkyod10NEL8PKtb8ho4fjGbhO626/lXbztar8yrKe6aOpQdxy9iscDbq7bh5qJi2jDb9d81nY5ScopsCg0P7BHK8PgI9pxKYcuRC7y7Zjt/nzkSwO485RSVcj6jgJEJkU7bfLmQozuJlzKUGPfxAHjSuCyjZgzgcFxro/Fy44XVj/Hc7DcpKyrHoDew+dsdjcb5hfnwzLf/oHuCkJG2/KVVVn2z9sZZm6G+3c7afGJXbSZWyql0PnlsudO2hcWG2M0Y+fDRpXbtrMsfy7fyR3WpUEMe/3Ihk+aPddqe1mLo1AGMv2kkf3230+4YfXUpb3ZyLtnJuWxdtZvJd4xj0Wf3I2nn9vZNEeRdKwK96dBZYoKb1nJ6bdVma4ea0b1ti5s6QmcsQSntOJ0aCZ3rb9BaWLCQXH6IOI9RHXJ+MTDSCXCRByKXuJJbsQ1vlSD+463qR07FX8il7rjIBPX6vIrtAPT0WYS3i9CdwGyposKYdsnnliADJFgszetrLSLSFP/94k/Gj+jJ6GExrXK8k2ezCAv2ZsJI4eY/LFgUoRRpmmtH9OLwhUwuZhWydscx6+Oebi6M6RvV7OOZzGbKdFWU6fRUVS84LRYL6Xla3FxUuKmVKJ2o037t281UVm1kYGwofbsHEx7ojUatst60ZRUUs/VIEvvPCN/v4QFejO7j3M1ba9lYlylD4vijupPPC8s2AnA6LZeEyCBkMinluiryi8vpFx3c7qUYEgmE+nnxn5Wb2XkimXH9BF0tXw9X8rRl/LxTaNsMEOzrwV1Thzp1XIPRRJmuivJKvbX1Y5XRREZ+MW4uSjRqVZPlRJMGx3IqRehc9dgnv3LP1KHEhQdYAw4pOYX8tvcUu0+k0CcqmNOpudZAhiP6R4dw3/ThfPq/PVQZjDzz1XqWbdzPiF4RBHi5YzCayCsuJy23iANnBeHonmH+fPXPeTaP9/I9U7j9tZVkFZSwbMMBft8nLCbH9ouim78XMpmUMp2e9LxiTiRncyGzgHH9oq/IwEilqRhFE5pszoxpKxJGxfHFkbdZ+/469v9+mMykHIwGEx4+GkJighg+fSAz7p+I2r12Ude9dzeSjtkWqO9omwGbdne0zV2VXz/ZyNLnf6C0sAyZXEZwVCB+od7I65T6GQ1GyosF3Y30c1lWfZYNy7YQPSCSmQ9O6RDb7TEiLoIQHw8yC0v4ZP0eknOLmNAvhlBfT+QyGZUGAznaMk6m5rDhoPDdllmt6dQzzJ9ZVznffOG71GfIrDiNvlre4LWT0wDo7Tme60KfsI7bX/gzBwuFLkjFhjy8FAEM872B/t71565mXN0xQINxFrbnfUti0W8YzDqiNUNbVLqzM38lR4o2UGYUSr5MFmHTwEXmxrzwlwlR96TSVM5/z8zlwR7L2J73DWdKdmLBwhCfmYwJqN8U4GTxFnbmf09RVSaeCn/6eU9hmO9sq45lYVUmO/IEzaXUimNUGItxl/vS33sKI/xutB7n6+QnyK1Mosqs48e0f9c7x1V+NzE2YP4l++wsEovFKgloK/QkNqhvJw7kPEi5IYWe3g8T5DaJ9NK1XCj+AjdFdwYHfgAIbXgBXOWhJPg9j8lcwdmi98mt2Ep3z/nWFrvbMmYS7DqJHt4P1DvHuaKPyKrYyJjQn+o9vjV9OhpFFHE+jwES5FJXVLL2qb8WuTwxWyzMvOdjnrh/UqsFRj5avpWDx1L58s326UzTkGWr97Bh60m+ff/uDjm/yKVRptNzzROfUWUwIpVKrAvcG8f146mbr27y9WazhclPfg5AeaXeqfaoCrkMjVrJ2wuvA4RFbEOufuwTtGXOCb5FBvnwzoPXEx5gu6ViS2wEeHvhdTZtbMjzSzfw6+6TDsc8fmP7tRV+afkf/LTzOACrnp/Pox/9QnqefbHhQG93Pnl0DhF2OvvUvPbO17+nrLKKKkPT86isXkxoXJQsfXIeYf71/0ZVRhMPv/8T+047XsAN6BHKe3+fycL//sjx5GzunDyEh2c3vWO2cvMh3luzA70TtvaPDrEbGAEoKCnn/75Ybw3GNcXEQbG8ft90p8Z2do4W/cixojWUGnNxVwQxwGcevTyvtT7/a7qw4MnRnaSqekFUQ6zHNVwT/C/rOFtjGo4DOFfyJwcLv6G4KgONIpBentPp73OjdTEBoDeX8eW5GcyP/p59+UtJKt2KBejnPYehfo2vRenFH5FTtoIqUz4qWTD9QtYha6cM4vTiD8gr/4kBIZva5XztidlSyaHMifTwfRsPF+cCq52RH976hS+eFjrpDZ06gIc/uIeAcMdC1Cajia+e+Y5Vb/8KQFTfCD45+Hqb29pczmXm8/CnPzstYg0wvm80L946CQ9X57V/DGY9Fsxsz/uGlPKj3Bb5BgAyiRxZdVfPg4X/Y2vuMiYFLwQgWB1Lpu4MG7M+YnzgXQz0vrbRuLpjgHrjjmr/4PesD5gc/CBh6ngulifyV84SPBUB3BfzmdO2Axwv3swf2Z8wP/JtfFRCFtuhonX8mf05f49djlrmAWANjISq4+jtOZ5It/5UmIqRICPMNd56vKSyg6xNf5UpwQ8RrI6lUJ/Ouqx3GOxzPVf5CdebcmMR+wrWAhDjPhSN3Ie0ihOsy3yXueEvEK0ZXD23lRgtVbxz5iauD3uSGE3tZ00mUSCTtFo+h92Yh5gx0knwVCWQW7EVbxchY8TLpT/l+SmEaGovzP38XgbgeP5LbEmbglLmQ5TnXS0OYvT1e5kTBa+wPWMOSqknsT6PEKa5vkXHFGk7ps3/gFefmkn/XmHs2H+Bp15by7+fEBZg40fEcvxMJv98ZQ3rlgtdiVb9L5HV6xLJySshKMCTW2YO4bqJfesds6xcz5Tb32fNZ/fz5Xc72bLnLBYLzL12IAturr05X70ukTXrBcGurNxiXNVKekQG8OiCCUSE+gDwwL9Wcu5iLrpKA0+/XhuEu+OG4QAsuMX59LhFL60G4MTZTMorhLTOUbPfAmDSmHie+0ftTXlDPwGbvjozHxYLLPlhF2t/P4yu0sCIQVF0C7a9KBXp3GjUKsb3j2bD/jPWoAjAtcOdK6OxYKlXfuMMBqOJolIdegcBimVP3sS6fac5fD6D1FwtRaUVVBlMKKozOXw8XIkN82d8/2imDYt3mJnQEhsBh3bW5cU7JzO8VwS/7DoBwOnUXEp1etRKBV4aNdEhvsSFBzbLjtZCo1by/bO38e3mQ2w6KGS2pOVqsQChfp5MGBDDbRMH4eZiX+iwJlunppWzM9QETwoNRpvtdpVyGR8+Mosftx1j3d5TXMgsQG8wWm/EY0L9mDQ4lpmjEpBKJPSNDrZmtzjDzVcPYNLgnqzdcYy9p1JJzi6kuLwSlUKOj4crQd7uDO8ldOu5eoDjILWvhxufLrqBPadSrBkjh89nkF9cjt5gws1FSYifB70iAhnZO5JRTmYwdXaOa39iX/4SxgQ+QoBLHDmVp9iW8y5mi4kEL+FeaGqIcP9lwcy+/CVkVBxmVvi7AEjr3KxPDXm53hjA5rjU8v1syVnMuMBFBLj0pKgqjS05b2K2mBjke2sjGzdkvkis+zUM8LkJnUmLlPoZXyWV+4Tjat8m1u9dNKoEDKaCdguKXP4I1w6JpOuW7+or9Hzz8o8AaLzd+NeKh+tlDdlDJpdx2zNzWL34f1gsFjLOZbW1qZdEjxA/fnrmDn7Ze5Ktx5M4n5lPUZkOg9GEi1KOp5uacH8v+nUPBuCa/j2IDW3++kkhVQHC51mCxGY5zc78bxnudwMJnrWbL77KMLRV2ezIW2kNeDQcVzMGqDcuseg3enmOpZ/XJGGcqhsXyw5RVJXZbPszKk4TrI7FV1Ur7N7bczwbsj4kX59KN9f62TMRbv0Y5DNDOC/daMjO/G8Z5DOD3p7jAEGEdkDlNA4VrbMGRtzk3owPrB/I9VaGcKDwZ3Iqz1sDIwqpCxKLcK8jlyg7pFRJDIy0I0e0yaxO3cW/+97S6LkeXgtJLO7Dgn0rGR+YwF1RVzOt+/F6Y2q0RkaGOlbibpgRYj2H9wONskgAvF0GMCpUWIBuzzvJ5rxc5jsn6izSAfSMDuR8ci79e4Vx7HQGYcHenKhWXB8/IpZzF3OJr+5Lv2b9Ib78biePLphAfEwQJ89lsfjzPzGZzMya0r/RsZ996xcmjenFLbOGUlRcUa++/PCJND5ctpWXHxeCMN3D/SjUlnPwWCr+PrVvmMXP3oDeYGT6HR/ywqJrGTlYSGuXy5tf0//qk8JNqcUCX363k8RjqXz4ys3C8eosFG35CTTy1dn5WP/Xcb5es5fH77uGhLhQ9h1O5pOvtxHo79FsH7o63/92kHVbTzJ+WA/unDO83nPbD1wgOb2A22c23kFLPJHGwN6NL6IdwWv3TuO1e6c1Oc6WzTKplHcXCO95W75eqp/dAry4/9rhTQ90AplUSuKnj7bKsZpi6tA4pg61rWXRkRiMJtQqBfdMHco9TpbKNCQySAjutvZcyqRSbhzXz6b+SUMev3Ecj984rlnH9/Vw5d5pw7h32rBLtLA+w+Mjmmx9fDlxoGA5A3xuJtZjIgBeym6UVGVyoGC5NTAir14MQfWCSCJBYeOmXV530VTd49rWuAMFy+jjPYseHhMA8FSG0atyBie0v9gMjIS5DqCPt9BBxpvwRs+XVglBGLUiEj83YTHlIo90bgJEmkQqUTModHtHm9Eikk+mU1muByC6b4RTQZEaVGolUpkUk9FkbfXbGVEp5Mwd1Ze5o/o2PbiNqDAVU27UEqyObfRciDqWHXkrKDMWIJXIbY4Lqf69ZpxG7kuhPsMaeKjBTxV+SYERP1U4p0u2U2LIw0MhBIbOle5BLlHWC5bU2uP4ep9bmUx6xSl25zdem5otRqQSOVVmnTVj5HzZXoqrcrFgptJUTrSmc2VgiYGRdsaRWM68iFEopQq0hubt/LUmo/17Mdq/4wQJRZomPiaI88l5ABw9lcH1k/qydU+taN+5i7nEVQdGlq7azS2zhjJ5rPA3DQ/1ITOnmCU/7LYZGBnUJ5w504SspZoMkBoqKg1IkODrI7Q1Cwn0JCTQk4Se9VPwXVwUSGXC+1ylkKNugUCqSx1hSplMikQqsXk8W34CjXx1dj7W/n6Ya0bFMX1CH+tc7D+cTHq2/TT9y5V50wehVMopLmlc9jF6cDSjqwNfDfn8+518/NJNbW1eq2LP5hofbfnaFf28HLGIhb8il4DOpKXCWESAS30h4QB1PPsLllFuLMBN3vqixwX6i2TrTpBYsKLRc+bqev+6GSaBLo7vy4wmQStAJml+29HW4/IUg7xckNYRTK0orWzWa7f8sBtTtfZRRK+2FxHuyhjNQnazrYuSpTrzSC5xqS23azDOUkfFQi6pW+JT//Mlu8TspQHeU0nXneTj83ejkgrfFx4KP+Z0exZXmWej8Qqp/UCYBQsGcyVjAm6nr+fERs/XfIf9L3Mx+XqhnHRa8MMEqXsglyj5KumhS/KhLenSgZHHDy1lkE80R7Up5OtLeHfgPbjKVfyULqQUbso+gsliZqB3FAtihD/Y6yfXklaRj85UxXDfWOvjyy7+xf6C84CgjxDq6sO/egsCOEuSNrOvQFh4jvKP59bIMRwvTmV50hbrjnqhvpQgtTcv9JmHBInd8+RUannm6Ldk64oAGFbnOXv8lL7P6gtQzx9bHNEm823ydpRSGdk6LUN9ewBYX2Nv3lan7WZdxkEG+0bzQI+p9Y6ZWE0kwwoAABL8SURBVJjE5xf+QC6RojNV8f7gBahlynq2NWWXSOsQFxPE1z/uxWA0cT45l/88NZMvv9sFCLum5y7mMv+G4WhLKijUVlizR2qI7xHEV9/vIr+wDD+f+qlBvWPt6wwMH9id6RMSuP8poT41PiaI6RP6MHlsvLXOviOw5yfU91UulzY5HwB+PhrSMouYOCa+3rju4X5dIjDy5ard7Dl8kSA/D6oMRm65bgggZNis+GU/rz4mZD/839u/cOt1Q+jdI5g3Pv+D1MwiKvUGhvWLZMG8kU2e58cNh/lty3EGJ0TwwK2jAUhKywdg+dp9nE7K4fH/CDsEbzw5k/VbT5KVW8y9N14FCAGFkABPpo93LHpmy58aXwCn/TlxLovla/ciq840KtRWEOTvwfMPTeNier5Nm6USidVPoJGvzvjZHF9FRETaF1PNIqYR1QuYOpkirYUFC0azjqF+dxPn2VjEUmqjjt6eHSdz76BUfwiTucz62K4UQVTa3+16evj91/p4VukSskqWoTdlopKFEep5H4GaxkHdpscJc5OmfY/ssm8wmSvwVo9HrYh0xn2bZJUuI7v0a/TGdGQSN1yVvYjyeQG1on4wOr/8V9KLP6DSmIJSFkKg+02EeNxT3UgAjOYS9qX1Z1Co0G0lrfi/FFT8DlgIdr+LcK9FlOoPcSx7Dv1DNuCq6GE9dnnVKQCOZE2nX/AvuCmF7+t9aQMwmksAC/EBX+Cttq1NpTMkkap9i+LKPZgs5ShlAQS730mIxz027Qds+tBWhMeFota4oCur5FxiEr9+spEZf5tkd3xVpQEQBFc/++c31sen3t20NteVjIfCD1e5F5mVZ+iuqa+3laU7i4fCHxeZGy4yV5vjsnRnq48jjAPwVgaTW5lU71j5VZcuPJylO8vN4a8Q7tayzBoJEgJcosivTMXdz75WzYXS/dZSmjDX3gCYLAZr2VBdpEgBCeYOagrSpQMjAEqpnNf63Wb9PaOigI1ZQkrhh0MWIEHCQwe+4FRxOvGeYSyKuw6FVIbZYmbW9te5N+YaJEhYl5nIv/sKKfqx7iGYqyN4R7UpHNUm89GQ+wBYlLiE/t5CXe25six+GPkYAAqpnIX7P+ViWS5RmkCb5wEoNer4uM/91ET+7t37IZOC+xPhZrvOrcafGl+Aev7YI70in69H/MN6DqDeeRrOG8AN3UagkbuQVFb/jWq2mPn3iVV8NnQh/qraUoKGttXYBTi0TaRlxMUEkZxewLmkXCJCffH0UBMaJOhfnEvK5WJaAXExQVbdAEvDaHT1ry422oSqVPa/EqQSCY/ddw23zxbStdf9dZyvvtvJirV7+eiVW/Dx6phaZnt+Co8JP11UCsp1epvj7M1Hw+yuSykFam9SMwvZmXiBL169FSxwy6KlTr3u0buuRiGXYTZbmP3g59x740gkTWz+zZncH42rigup+dbHoroJF8ZnH5zC0TMZvPXULOtzk0bFsfC577h77gikEgn7jqbw4Qs3NjpuW/kDcC4lj+/fES7OCoWMhc9/T3J6AVHd/GzaXNdPoJGvzvgJOOWriIhI+6NR+KOWeZFTeYpuboOtj+foTqGRB6CStn5dsQQJvqoYivTJaOQt04iL8/8ECxbStEIApLhyDwlB31efp/Z6nl36Nanad4jyeRGNsi9lVYdJKnweS3V2SpD7bU2OqxmTWyboVGSUfEyUz79xVw1EW7mdlKI3UMmb3ymjpHIvKUWvEev/Ia6KHhhM+RRX7kYpq7+JodVt40Lh/xHt8woaVV90hiTOFzyFxWIkzLN+mfjZfEFjzc/tekI97sdgKkBSHXByVw1ArYghr2wNEd5PWl+TVy745aqMswZFAIZ2O4TJUsHeVNuB7SqT0HXqePZcXJXx9PT/CJU8iIqqM8hltdlGDe0HHPrQ2qhcVcx74jqWPi+UPLz/0Ff8/OEG+o/vjX83P+QKGVWVBrS5xaSfy7K2Oa6oky065obhdtsXi9QgYaTfPLblfo2nQtDcClbHkqU7y76CtVwTdL/NcXXHAHXGwUCf6WzI+ohurgmEusaTVn6c5LLDaOTN785YbMilqCoLjaJ1MuFG+9/Kj2kv45cXTk+Pq7BgIa8yGTNmq3aKlzKYi+WJAMR5jERv1rE992vMNNY3k0rk+CiDOV68mQCX7tSsl5VSFzRyn0bjW5suHxjp5xVZ7/eL5bmkVwg3rw8f+NL6eLlJT5XZyH9P/0KFqQqlVE6pQYfZYkEmkfB6/9tZkbwNgExdIbdEjGGkfxwXy3KI9wizLpLiPMI4X5pFtHsQse4hKKS1U+itdKPCwXkAwl39kUpqF1hRmkDSKwrsBkZq/KnrS40/johw87felEdphA9m3fM0nDdH5OlL8VS41guK2LOtKbtEWk6ArztqFyW7DibRJ164CendUxCT2rH/PG6uSvx9NFgs4O3pyqlz2QztH2l9/alzWQT4uaNxu7SdsAA/oV/8nXNHcNOMwdzy0Fds2HqCm68fYh0jlUqRSMBobixG2NoE+HrY9BPq++rmqnJ6PkKDvTifnFvvWMlpBW3pRquQnq0lOrz6sy+BqG72L3zW9qMGI/9d8he6SgNKhYzS8krMZrM1s6K1UMhljBoUzb4jKbi7qRjYu1uTmUat6Q9AbGQACkXtrpy3h5qKSns7xpdGQz8Bp3wVERHpCCQM8r2dfflf4qEIsoqvHilazaiAv7fZWYf63cn6jGfxLoggSjMGC2YK9RcxY6Knh/1d/IZIJYJOhARF9U+JTcHVtOL3CfW4H383obuhWhFFpSGNtOL3gdrAiKNxtcETIXvAz20GAZq51eOi0eq2WzMhmoPJUgFIUMoCcJGH4yIPx13VuLNVWvF7BLvPx89NyBJ0kUcSpLmFnLIVjYIKni4jAAh2n2+1ry4BmhvIKllKhPcTgBQLJvLKhdaqYZ4LG53bUTZHTunK6kES4gI+s85/Q42XhvY35UNbcPPTs6jSG/nhzZ8xGkykns4g9XRGk69z83Tlxsev46Z/io0ZnGGwz/VIJXJri9piQx6eigDGBdxlFVBtOK7uGKDeuL5ek9BWZbM550uMFj2x7iOYGHS/TV2PptDIvfFThfPp+QXWxyRI8VYGMy7gTnp6NJ0xXJce7sO5Ifw5duV9x67875FKZPiqwhjhW7sZdG3Io/yeJXRY/ejc3bjJvRjmO9tuoGN6yCI2Zn/ElxceRC0T1hxjA+6gj9c1zXW32XT5O7W6QQaA7m4BBKqF3fN3B92NVCLFaDEhRcqegrOUGHS80u9WSgwVbMo+Yn1dqNrXWjpTYqjg5p2L+W3cM0S7B/FXznFrzdep4jRG+glCNDI7W6oHCi/YPU9KeR5mi5maCNiFsmzmdx9n178af2p8Aaz+OOJiWa71PBeqM0DqnqfhvDnCV6VBW1VOgb4UX5XwBrVgaWSbM3aJtA5xMUH8ufM091Wn9deUwHz9416rvohEAvNvGM4XK3cQFOBBfEwQp85n8/2vB3nk7vHNPueW3Wcpr9ATGyUE2txcVZy5kE1JWSVhwfWj1nKZlNAgbzZsOUFMhD8SCairu0H4erduDbQ9P4F6vjZnPmZO7s/izzfRr1cYCT1DOHwynYNHU/FpZdtbm9BAL5JS862B2JTMQutzri5Kiqp3fowmszX74eDxNErKKnll0QxKyirZVL1L1BIkUgn6KiNmi8UaoAWYOakfHyzfiqe7CzdOa7qlqz1/6vrSHH/q1lg7a3NL/QSc8lVERKRj6Os9G6lExv78pdXtegMZ4b+AeM+pTb/4EonUXMW0sFc4UPA1BwtWIJXI8VZ2Y4BPY3H+lmIwFWIw5VuzFGrQqPphKBY65lSZcpCgcDiuypSDUhaIzngRAP86C3wAV0XsJQVGvNVjCdDM5VjWbDSqfgRo5uLvNhOppP7mTYXhDKX6RNKLP250DIvFaM0IEWwe4PCcAW6zSS16E23lLrxcRqHVbcdoLgbArzoo5CzlVUKXLo2yr8MuQI7st+VDWyCRSLjzxRuZfOc4/lyxnaPbTpJ+NovSwjKq9AZUaiWu7moCI/wJjxcyvwdOSGDYtIG4erR/h5DOzPiAu6A6iGGLgd7TGejddDtzZ8ZJkDA24A7GBtxR7/HmBgpMFiPLLi6ih/swbuj2LHKJcF9utBg4XbKdXzLeZJH7UGQSBS4yN57utc6p48ZohtZrrduQYHUsd0W957SdYa69uDvqA6fHtyZ1P4EWLgPlpFBXX2aFCan+Dx38AilSLFh4a8Cd9PIMY2nSZh5LXIKvyoMYjbDLbrZYePDAZyirsz/MFgtzwoVoc4JnOAN9uvPAfqFP9Ai/WBK8wjlebL+2y955ALprAnj26EpyKgWtgqv84gh380dnquL1k2tJKsvGYDaRXJ7LwpjJVn9qfAGs/rjI7AvveCjU1vNcVR3ICbeTlQJgsph5+fgqkstzKTfqydYJ9t0bfQ3hbv483XsO/3fkG5RSOUaLmTf6z29kW41dgEPbRFpOfEwQuw5coG9cKIBVADU9q8gqLAowd/pA5DIpX32/q7o9rQd/u220VVS0OSjkMlb9lkhmjnDzYDSaCQ7w4P5bRzN6aOM2kP96aAqLP/+TOx5dhqe7izWIM3V872afuyls+Qk08tXZ+Zg+IYGsHC0fLt+KXm9k9NAYHrnnar5es7fVbW9NIkJ9GN4/kvufWUmwvweemtobmcgwXwJ8NPzt2e/w9XazZl/ExwSxdM0eHnttDX7eGqLDhXIYXXV98Ruf/8GF1HyMRhPJGYX87eZR+PtoePmj30nJKKRcV0VOfgn3zB1BeIgQ/ZdKJEwY0ZN7n15BkL+HVQfEy12Np7sLFgsE+jXd4ceePzW+AE770xS2bDaZzFY/gUa+OuMnOOeriIhIx5Hgdb21A01TjPC/r1XGRLgNJ8LNcWcqlVTDAz3/csoue5gt1UKbjcpNa3+XStS1OiV2xtVkp1hpEEC+9Fa2UqJ8XiLUYyF55atJ075LRvEn9AlahUJW8/1txmTWEe61iADNDY2O0DCgIKsnWtkYhcwPb/U48sp+xMtlFHnla/BRCx2CFNLmlSfUimU62hh0bD809qEtCe4ewG3PzAHmtNs5RTqe3MqL5OmTuaP7YhTS+p+RaM1gtuQuRWcqQdMGgtNdBYmlfsF9w8CIqPPeBXHUFlhEROTK4bl3/secKcLOWb/qIFpH89y7vzFncv9LsqfGn87iiyNq/ITOM/ciIiKXJylFbwBQXLmDvsG/NHjWwv70oQS730GYZ215UJr2HXLLVwFUi5U6HlcjaHo0SwgAuyrjiPF9wzruTN5CKgznGBCyqUW+mCwVHMq4hhCPuwjxqE33P5I1A7Uiili/d+2+tkZ8tXfg1wB4utgvCyis2Mi5/EUMDNvOwfRR9PQXdqi91Y0zas0WPXtS422Kr6ZohTnILfuRQaFbkdoJyjhjv4hIW6IzlfDB2fmM8r+Fvl4TrTIR+VVpbM1dhtFc1azMji6MrUQQCzgOb4qIiIiIiIiIiIiIiIiIiIhc1nR5jRERERERkc7P+q0nWbPxMP3iQi/rDIorxU8REZGugoQwzwdJ1S5GJQ+r7jZzhMzSL+nu/VyzxwW63wrAxcLn8VANxV01kBL9PrSVu1DKmt9lp6Did0zmUtyUvZFJNZRXHcdoLm4kXtrN6xHO5C4kXRGDj+sUwExF1VksGPF3m2Xz2I7wVl+NVKompeg15FJ3vNT2u63UdO+p+VmXIE2NKO0KzuQ9SJjngyhkvlQa0zCby/FxnWzHflrsg4hIc1DLPLgh/Hm2537NrvzvMVqEkml3uS9RmkGM8b+tiSNc/oilNCIiIiIiIiIiIiJdFMelNALZpSvILPkcvSkTlSyUEI+7CXK//RLGCV2+UrWLySldiclSiY/rRLxcRpNR8nGzS2kKdX+Spl1MpTEVi8WISh5GkPstBLs3FrYs0v1FevEHlFedRCKRo5ZHEeq5EN/qQENzSmkAkoteIbNkCaEe9xHh/c9Gz6dq3yaz5MtanRYELRBXRQ/6Bf9Wb2yF4QwpRW9Sot+H2aJHJQsixOM+gqoDSQ3trzlWQx9ERETaHLulNGJgRERERERERERERERERERE5HJH1BgRERERERERERERERERERERaYgYGBEREREREREREREREREREbliEQMjIiIiIiIiIiIiIiIiIiIiVyxNdaWxVYMjIiIiIiIiIiIiIiIiIiIiclkgZoyIiIiIiIiIiIiIiIiIiIhcsYiBERERERERERERERERERERkSsWMTAiIiIiIiIiIiIiIiIiIiJyxdKUxkhnxNLRBrQSXU2/5XKZd+jcc98V57kzz2dduuLcQteZ34Z09vnuKvPa2efREV1ljmvoanPd1eYXut4cN0VX/BtA1/87dLV5F+e7/emqc97Z57qrzis4MbcSi8XSlR0UERERERERERERERERERERuWTEUhoREREREREREREREREREZErlv8H1PSljyN8kMc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3014" name="AutoShape 6" descr="data:image/png;base64,iVBORw0KGgoAAAANSUhEUgAABEYAAARGCAYAAAA1uLUVAAAABHNCSVQICAgIfAhkiAAAAAlwSFlzAAALEgAACxIB0t1+/AAAADh0RVh0U29mdHdhcmUAbWF0cGxvdGxpYiB2ZXJzaW9uMy4xLjIsIGh0dHA6Ly9tYXRwbG90bGliLm9yZy8li6FKAAAgAElEQVR4nOyddWBT597HP0natKm7UKfFizsUGT5kPpix7TKm997d3cnd3d65u935xjbGNiZMcXeHooVSSp16m1qSNnbeP06bWpKmUIXz+QeS85zv8zwn6clzfs9PZIIgCEhISEhISEhISEhISEhISEhchsg7ewC1yDp7AJcp0nXveKRr3nHIkK53eyJd245DutZdD+kz6TpI9/qORbrWHYt0vbse0mfSubTb9Ze10mOku34RuqtXTHe83t31WltDuv4dg3SdO4bucp2747Wto7tcY2t05+vuCN3ts7mUP4/u8ll058+gu1xja0jXvWPpzte7Kd3x+lvjUvpM6ujKn43lejc1jHTlQUtISEhISEhISEhISEhISEi0BRZbSFcJpZGQkJCQkJCQkJCQkJCQkJDocCTDiISEhISEhISEhISEhISExGWLZBiRkJCQkJCQkJCQkJCQkJC4bHFq4filmPxFQkJCQkJCQkJCQkJCQkLi8sJmTtWWDCMSEhISEhISF8GWn/byxj1f2Dx+zf3Tue+1m9tF+2L1JSTq2Pj9bt5+YAkAUf3C+Gzfi508IgkJia7OE+s38POJkwBsWbyIKB+fTh6RhIRtJMPIZYBQ6/ijNVZftJZS7oyzXPraSEhISEhISEh0BAKCtIaTkJCQaGeku+NlQEplFgAPHXnnorUW97ya68OnXLSOhISExOXCmNlDeH/L01SUVFJWXElFSRUbl+8mIymnTbWBNteXkJDofFIqs6Q1nIREB7Iu5Sxl1dXcNGhgl9aUaFskw8hlQKI6ubOHICEhIXHZ4uapos/wmEbvnTue2SaGC2vabakvISHR+UjrOAmJjsMsCDy5YSPOcnmbGTHaQ1Oi7ZEMI5cBR9QpnT0ECQkJCQkJCQmJC0Bax0lIdBwn8gsor64mwM2tS2tKtD2SYeQSp9qk53RFemcPQ0JCQkJCQkJCopVI6ziJSwWbpUC6GLsyM7uFpkTbI+/sAUhISEhISEhISEhISEhISEh0FpJh5BLnRHkqRsGEUTB19lAkJC4LthR8yaunZvPqqdmc10lx4RISEhJtyVdfbWfqlFdJTy8iPb2oVecajWaMRjN33P4Zb725pp1G2LbUreMkJLo7MlnX9xkxCQI7MzK6vKZE+yCF0lziHFGf6ewhSEhISEhISEh0AQTL/0xmcyeOw3GkdZzEpYJSoUBrMPD14UTWpaSQWVaOIAhEeHsDML1XHItHDMfTxcVhTaPZzIqTSaxLSSG5qBi1Toeniwu9AwKY1bsXNw0aiFKhsKux4mQSR3JzOV1UxJmiYqqNRgCKtVpi37JdDereUSP5z8QJdvUAhzVt6Tk6Z6BV866jbjxfX38dE2OiMQsCK5OTWXEiidSSEtTV1fipVPT082NSTDR3jxzhkG53pNsbRr5NPMJ3R46SU16Bu1JJ/6BAnpkmliKL9fMD4Mqvl3Jl7948OH6s5bwPdu9lbUoKa/92BwAVNTUM++AjAHbedzfv797DujNnEYA7hw/l3wnjLeeuPJ3Mx/v2k6kuo4eXFwALBg1k0cjhKLqYNfRIWef8oJ6p2I3OVMkQ31md0n9ncDnOWUICYMtPe3njni8sr1/69d+MmCZmXS8vrmTj97vZ9dchCrJLqFRr8A7wJDjCn8ET+zH5+lFE9QtzqB9BENi7+gi7VyZy+kAqAOrCCkwmMz4BnvQZFsP4q4Yz6bpRyOStuxdXlFaxf90xjmxN4tyJbEpy1WirqnFRKfH29wAgql8YI6YN5Ir5Y/DwvnQTqG39ZR+vL/4cAC8/D747/TZKV2eHz9/w3S7e+ftXAPgEevHd6bdxcnZsgdZenDuRxfpvd5K09ywF2SVoKrQIZqHF83oNieZ/259psV1VuZYN3+3i8KYTZCbnUl5SidLFGf9QHwYl9OWK+WMYMKbXBY29oTbQ5vppJ7NZ8/V2jmw7RUmuGrlCTmC4uH4aNXMQcxZdQUhUAM4uHbNk/PXXgwQGejFxYp8213ZyEr+HS7+9t82124vOWsdJSLQ1pTodN//4M5llZY3eP1NcbPn3lxMn+fbG64nz97erla5WA3DP73+QVqpudEyt07E/O5v92dl8fTiRJdddS08/X5ta7+zaTUFV1YVMqUP0GpKuVtucM9CqeTelUKNBazBw7+9/sicrq9GxgqoqCqqq0Oj1kmGkq3IgO4fXtu3gw6vn0cvfn2Ktlr1ZWYR4eFyU7j//WsXV/fpx96iRlGq1KGT1EUc70zN4asMmXpwxjUEhwZYv5pPrN2A0m7h/zOiL6rstUesryNDkdWifQu1uzJq891HInC4bI4GAcNnNWULCFiW54qJn39qjvHXvl1SVa5scV1OSq+bU/lQCw/0cMoxkp+Txxt1fcPZohtXjhdklFGaXsPPPQ/z4zmqe/vYBwuJCWtStKtPwyePL2f7bAYx6Y7PjuqpqdFXVAORnFrN/3TG+e+1PHv/yHoZdMaBF/e7IhGtG8vn//YS6oJyK0ip2/nGQqTeNc/j8jT/ssvx/yoKxnWoUEcwCnz6xnL8+24wgtGwIaUpLex3rv90JwBdP/0xVmabRMUONEU2FjqwzeaxaspWxc4by8EeL8PR1d7j/9d/utKrdVvrfvvw7P769GrOpsfdE5unzln9Xfr6Fv791G36hPg7rXgx//ZnInLlDOqSvrk5nrOPqSDqTy/2PfQ+AXC5j2x+Pdso4JC4dHly5iqyyMmb17sXkmBj83NzIr6xkxckkAI7n51NQVcXtv/zKhkV34qFUWtU5X1HB/OU/AlCq1SGXyZjVuxeTYmLwVako1WrZmJrK5nNpZJWVcctPP7Py9tsIdLd+b/xu/o0YzfXhaot+/Z28ykp8VK4sXzDf5nz8bFSYaarnqKYtvabztjVnoFXzbkpBVRUPrVrNnqwsIry9mRobS7i3F1qDgQy1mm3p6VzRM8Yhre5KtzaMaAx6ZDIZge7uRPh4E+HjzdAeoRetOzYykoXDxB/lOq+TOv63dx8Lhw3hqn59AYj2FS1xNw8exA9Hj3cpw8iRso4v75anE/usNlXh7tQxi6iuQJ4u5bKbs4SELYrz1BzccJwXbv3Q8sDlE+iFT6AnmnIdJflllvdHzRjUol5KYjpPXvtOo4fDyD7ivb5Hz2CQwfnUArJTxAeIjKQcHpr2Mm+t/W+LRhc3TxWn9p1tZBTxC/Emsk8YHt4qtJXVpB4Ts8lXlIo7QOXFlTx/8//4dN+LhEYHOnpZug1OzgquvGMiP7yxEoBVS7Y6bBjJzyzm5J6zltczb0tolzE6yhdP/cSfn26yvJ5wzUjix/XCL9ibgqwS9q87yondjX8r67wkQmOCCIkKsKm99KXfWf7mykbvyRVyeg2Jwj/UlxqdnozT5ynJFTdQ9q4+wr9TXub1lf/B3wEjQ1N9uULcpGkr/W9e+I0f315lea1wktN7WAy+wd5oysRF9tmjmWgrdbzz96+45v5pLWpeLPn55eTklLZ7P92FzljHSUi0F2mlat6ZcyVX9+vX6P2bB4vrgIdXr2VlcjIFVVV8uHcf/5000arOY2vXU6oVPSQUMhmfXHM1U2N7Nmpz48B4vjp8mJe3bqdIo+HFrdv4YO4cq3pNvSqca0NQnGRyegfY/g2whTUvjYvVhPp525oztG7eTVl25ChFGg0PjR/HA2NGN4uCMAkCNcbmG0iXEt3aMDIpJoYbBg7ghu+XMygkmBsHxnN1/364OF3ctOwZV84UFZN4PpdP9x2wetxoNuMk7xo5bRPVHZ/4MUNzpMP77ApcrvOWkLDGqX1n+f2jDQiCwLy7p3DN/dMJiw22HDfUGDm85STJB9MI6GHfzbOqTMNLCz+2GEX6DI/h3//7G9EDwpu1TT2WyeuLPyc7JY9KtYaXbv+Yj3Y+ZzcMRK6Qc90/ZrLyyy3MWjiBsXOHNTN2GA3izs8fH29kybO/IAgCNTo9v36wjn+8s9Dh69KdmLPoCn56ZzUmo5nTB86RdjKbnvERLZ638ftdFs+MPsNjHA6Tag/Op+bzRwOjyJPf3M/Ea0c2anPDg7OaGSBSEjN45rsBOCltryV2/XW4mVFk+i3jueuFG/EJ9Gr0/uHNJ3n/waUU5pSQczafV+78hDdWPw6IxghH9Ou0AYf1bWkDnDmczk/vrra8HjKxH499thj/Jn+PRoOJPz/dxJJnf+H3jzfa1LsYfvpxHwAbN50kK7MEgM8+3cJnn26xtLn1tnEsWjSp0Xk1NQYA3nt3Hbt2paDV6unRw4errxnO3LlDG3n7LF++ly+/2Nbo/DFj4nj5lRubjeerr7azauURln13P198vtWiDdjU1+uNLF++l61bTpOXp8ZobJ6/5N77pjB/fus2zzpjHSdxcZRX6Civ0BHg74GbyrrHw+XKmMiIZkYRAHntH9Nz06aw+dw5tAYDK04m8eiEhGbPVIfP57I/O9vy+ubBg6waCAAWDR/OihNJnCkuZt2ZFAomTyL4IqMKOouG87Y3Z7jweRdpNMwfGM8/x46xelwhk+Hm7HhYbXekWxtG5DIZz0+byn2jR/HrySTe372Xzw4c5KebbwIgwN22S5LGoLd5zJZhxSwI6AwG/p0wnuvj+1tt01WMIgBH1R270yBgJq0qsUP77ApcrvOWsEXXyjPUGRzekoRMJuPJb+5jwjUjmx13dnFizJVDGHNly+7yP769msIc8WEponcor638Dyp364nZ4gZH8eqfj3L3yP9DV1VNdkoeG3/YzZxFk+32MfeuK5h39xSbx+tCQW741yxyzuWzbukOABK3JrU4/u6Kf6gP4+cNZ8fvBwFY9eVWHnzvdrvnCILApuV7LK9n3NZyErn2ZPeqRItn0qCEvs2MInXc+p95rFu6HXVhBQBlRRUc25nM8KnxVtsbDSY+ffyHRu9Nv3U8j3x8l9X2w6fG89a6/3L/uGfQVOhI2neW9cvE79Dsv01uUd+etj19a9p1LH9zpSXHSlhcCM///C9crDzEOTkruP6fMxEEgS+f/tmm3sUwIF40coaG+pCVXcLXX+1gxoyBjB0bZ2kTacVz5803RMOOXC5n3lVDcXZSsHHjSd57dx3Ozgpmzar3RpszZwhDhkRRUSHuMv/fk7/YHVN5uY7HHl2OwWCyaAM29d9/bz2bNiVxx50T6NevB6dP57L0G/EzDgvz4+mnr6FHmOOx/nV09DpO4uJ586MN7NibwrOPzWPqhL6dPZwuxYy4OLvHfVxdmRQTw9qUFNQ6HUkFhQwObRwSuyq5sbHwhnjr9+k6JvWM4UxxMSZBYE9WFtf2t/781tVpOO+W5gwXPu8HulDkQ2fQrQ0jdYR6evKPsWO4a8Rwpi/5hj9OnQJgcW1yGA+lkoqamkbnnCkqbnU/cpmMvoGBnC0uJsTT8+IH3o5kavMp0Ze3ez/HyzZyXneawup0CqvTMQr1BieNsYxXT822et6YgBu5IuhvdrUrjSWcqdhFhuYohdXpaIxlCJhxVXjgr4ygp8dwAIb4XolK4djnodaLrvZH1WvJ1B5Drc9Db9ahkDnhpvDB3yWcCLd4+niOw9/F9u6orXnbm7Oj8zYLxto+NpFcuYvC6nR0pkpc5G4EukbT13M8Q3xnoZB1rtU2V3eGI+o1ZGtPUmUsxWCusdv+kb6/AqCUq6we1xjVHC5dRZrmEGX6fPTmatycxEzlYaq+xHtPoZendSu2LWxpXqheni6Fg6V/kqU9gdZYhqvCkx4qMUHgMN859PQY3umfS1dh5u0TrBpFWkONTs/ab7ZbXt/x9HU2jSJ1BPTwZepN41j1pbjbvG7pjhYNI61J1Dp1wTiLYaTwEnf5v+qeqRbDyNaf97L4xRtx87T+9wtwfNcZCrLE31alSsnkGzp3gZV9pj43Q6+hUTbbOSmdiOoXjrrwVP25KXk2DSO7/jxEcW34Sp030j0v32R3LEER/sx/eA5fP7cCgF/eWwtYN4w01W9J25a+LcNIRWkVBzcet7y+6ZE5Vo0iDbnmvmn8+PZqq7lOLpb4+Hrvr5MncgCI6RnIxEn2HypdXMRr//4HC3GuNV7OnjOEW27+mLVrjzUyXHh5qfDyqv/uOpon/+NP7rRo29KvrKxm3brjzJ4zmFtuEZP8Dx0aZQkJ2rD+OL5+7ri0MnltR63jJNoOs1kg8XhmZw+jy9I7wH5CVYD44CDWpogGweTiomaGkcRc8b5eF+bRL8h+OGtog+e19CYJS7sTDefd0pzhwuYd5uVlqRB0udKtDSPrUs5SWVNDfHAwHkolJwsKKK/WWfJ+1DE8LIxfTyYxuWcMoV6ebDp7jsTcXMK8vGwo2+Zf48fywB9/ERfgz8xevTDXugynFBdjMpu5ZkDXsER2VHm3HYXfUmksaXPd3UXL2VX8A2bB1OyYxliGxlhGllbM0H+g9A9uinyJYFfbbmUAR9Rr2JD/KVBvfKjDLJgoNxdQbiggreowOwq/5R+9l+Hh5GdNqt3mXao/z4qs5wEo0ec0OqYzVZClOU6W5jgHS//gxsjn8Vc2Dydob3YXLQdgR9F3NCx9aAtXhQe+ylDkMtsJGE+Wb2F93kfozbpG71caxIesZMMukit2EeMxjGvDn8BFbj+R1Mly8aHYlmZr9QD2l/zG1oIllgTDIBpezlaKbuBnK/cx3G8ePs4tJ/y8HJi32LYHhqOc2p+KpnaHV6lSMnrmYIfOG5TQx2IYST0u5kiw90DfGkKi63eujXojhhpjh1Xr6Gjix/WmZ3wEaSez0Wlq2PzjXrueNRu+q0+6mjBvGO5ebXPNLxRDg7wxrm72DWouqsYGTZOVUIg6Dm85afl/XfUlRxKeTpk/xmK4yMsQyzhmp+QR0btx+G5TfUeTqTbVt6YNcOZQmmV+MpmMsXOGtqjtpHRi6OT+7PzjoENj6QiuvU7c/GpouPDxcSMy0p+83DJbp7VK37lJ4mBr+rm1RqzoJiF40bX3CkGAoqIKfHxaV8lKKtPb/UhOzadKY3+T6HKmpeSiAEENQj7q8og0JK+yEhDzXQD0eec9h/tvuknenWg479bMGRyfd5CH44m7L1W69WpOqVDwbeIRssrKMZrNhHt58ciEBKbFxTZq949xY8RkMqtWozeZmBYby/PTpvL5gdb/wE+Ni+XT667mo737+WTfAUvoTE8/X+4dPapN5tUWdNQP6s3RrzYyXvycJZY1rDAUoVJ4cWv061bPc1PYt0gGufbELJhwlrsS4z6UcLf++DiHIGCmpCaHRPVqqozibozWWMYfOa9wT9znyLAeypSrO8P6vI8sD7WuCncGek8nRBWHq9yDGrOWEn02WZoTnNedJsZ9mE2jiK15tzTnluZdbihkWfqjaE3iDpEMGX28Eoj1GIFK4YXWVM7Zyr2crdyPWp/H9xmPc1fPD3F3ar177oVypmI3O4qWWV4HukQxLeReQlW9EQQzObpTbMr/zOKZc33E0/T2HGtLDhCNGCvPvw0IOMmUDPSZRoRbPEq5K+WGAgCSyreRqztDelUiP2Q8wcKYt3CSWd/hrNfDpmZr9ACSK3aypeBLAOQyBYN8ZhDtPhg5Cor1Ykmzo+p1HC5d2SnGqq6Gq5uLQ/koWiL5UJrl/xG9Qhw2QPiH1CeeFMwChVklVnOSXAh15T4t+hdQ6aQ7Me+eKbz/4FJATMJqyzCi09Sw+6/DltczFnZuGA3QKFdMXZUVW2Ql5zZ6HWwn6WpKYobl/72HRTs8nsAwP3yDvCwhOwCnD5xrZrxoK31r2gAZp+qvRWC4n8Olp+sSHncVwmyEpri4OGEwNN9UaS9979rrV5Df2Lsjv8HrkJDW78J2JcOIzFEXm8ucQ0cyOnsIXRqlouUKZS4N2ugMhmbHq/S2UyG0hNFs2+Dd1emIeTvy+VzqdGvDyJTYnkyxk3ymDg+lkrfnXNns/WsbeHd4ubiQ+tjDDvV7Rc+eXNGz5X47C6Ng4kR5aof01fQhUCGr/0rJZXICXWy7L9ujl+co5oU9Sh/PcTjLXZsdH+l/DUvS/g5AmT6fUn0uWZoTRLlb31E+Wb6l0U7/TZEvE6rq3bxhoGhoqTE3t1I3xNa8L2bOq3LfQWsqtxh3ro94ml6ejV3RB/vM4EDJ72wu+AKNUc3G/M+4Jvy/F9TfhbC3pD7G3EmmZH7kC3g51z98xHmMwicihC/PPYCAmWPq9XYNIxWGItblfQgIqBRe3Bb9OgFWrt8Iv6vYVriUvcU/k1+dyraCr5kWcq9dPcCmpqN6ACbByMb8zwDRWHVjxHOWMC6APowHYKTfNfyQ+YSlMtPljE+gZ6vCU2xRml+/K3vueBazvBddkE6l2jH3/+yUPA5tOknGqRxy0wqoKNVQVa5FrxMXJIYaI/qa5gu1S5kp88ey5JkVVJVpyDx9npN7Uogf1/zeueO3A1RrxV2p4MgABneB2PqEq0ew/C2x6sqe1Uc4czidPsOblxpc/+1OiwcHgMrdhaGTbXt/qgvrH3j9Q1pnmPYL8WlkGFEXVTRr01b61rQBKtRV9e2DHX9g9w7oWiHEqnZObOmofkiIN6NGxbJ69VGiowPp3TuElJR81q0Vw5WmT4/HsxUea8baTZeOWsc5glwyjLSIyWRmf2J6Zw+jS+NIRZPqBm2sJfpUOTtRYzTi7So+G7w3x3b4elN6eHWte1hraDjv1swZuve8O5pubRiRsE5yRQY6U/d1FxOREe9t22VbKVcx1l+sA7427wMA8qvP2TSMVJsqa1XFH/dA12ib2m5OPrjRsWV3c7SnyNKIi6ihvuINr6lRpI5R/tdyvGwjRTUZJFfsotJYgqdTy3GbF4verCNPV79Qi3If1MgoUkeASyQhqjjydCnk6uzveB0s/QODuRqAqcGLrRpFRGRMDrqD9KpE8qtTSVSvYWzA/GbeMg317Gta1wOaaaZW7rd4Jw3wvqKRUaQhSrmKWaH/4Ou0B+3O+XLAXjWP1lAXRnOxGI32d4+P70pmyTO/cOawtKhtiotKycyFCfz6v/WA6DVizTCy8Yfdlv9Pv3V8l9hhjh0UyaTrRrH9twOYTWYem/0acxdPYcCYOHwCvCxlpTf/uLfReXc+c73dMKDqBq7ySlXrcgq5NsmRoy3Xtpu+Ne2m+i3lFmmk3UI4UpvQ+V+bC+L/nrqKhx76jvfeW4dcLiMo2Jv580Uv4ptvcazUdR3JFRkAXWod1zCkaOc+sRz3+q1JnEktoLRMg5tKSUQPPyaMieOa2UNQubbeaCUIsGv/WXbsPcvJ5FzUZRpMtcmTfX3c6NsrlIljezFlQt8LMtQUlVSxYWsSh49lkplTQkVlNUaTGVcXZwL9PYgMF72EB/UPZ8yInkSG2fYaTs8q5uCRDFLTiziXUQhARnZJI0+i599cyfNNKlc1ZdOKf6Nso9/L7kCx1vo9qSH5VfWGW38roTfB7h6U6arR1nqTjI+KRNGFCl+0Fw3nfbnMuTOQrqqEhISEhISEhISEhISEhMRly+VjpryM6Epxqe1JU6+PalOV9YZgqTBTF06zvXApU4LvspmTpKM5VVFfeWOQz/QW28d6jKCoJgMBM5maY3a9a9oKMfdJfTiSpxVvkTq8nAPJ06WgNZVjFPQ283ckV4jJGpVyFf29J7UwAhlDfGexLu9DTIKB5IrdDPeba1MPaEGzuR7QTDNNU1+Kub/3ZLsjDHGNw0cZQpk+v4W5SDhCwwo0AT18GTCm1wXp+AbZDhdYv2wn7/9rqaWsq1whp9/IWPoMjyEkOhBPX3fcvcRdK6XKGW25jhdu+/CCxtFdmbt4Cr99tAHBLLDrr8OU1YZo+ASKCczzMopI2ivuIstkMmbcmtBpY23KIx8volpbw/51x9BXG/jtw/X89uH6Zu2cnBXc/tS1AFx93zS7mm6eKvTV4m6lXte60KrqJokZ3azk92grfWva0NirpKbacX2T6eLzdrSEt7d47y4ssB4G1FXZvj2Z3PNlfLlkMZGRF+fB2RXXcC4uzlRXG3j+rVXsPtA8xKfcoKO84jwnk8+zYuVhnn/8KuL7hjmsn5VTyovvrOJMaoHV4/mFFeQXVrBt9xm++2U/L/73aiJaUf74pz8O8sV3u9Drm4dyaLQ1aLQ1ZGSLCfV37D3Lh0u28rebx/G3m8db1Vu5/jgrVh62ekzCNqcLi0iIsh9ufrKg/jtgrfrKiPAwzhQXY6i9Hx3Jy2NEmOPfNUdoD8e1i9VsOO/2mHNX5bxO/D74Kb1RKcTwqTJDJdsK99NDFcQov0H2Tm81kmHkEiSxrOv9qLYHrk0qiZixvWgb6jub/cW/UWMWcw0cKPmds5X7GeE3jwHeUxwu99tenNeeBkCGnGDX5jHwTWkYwlJaYz+pYFvR9BrpTLYXrhqjmKVfLnPCyUb52ipjCRUGMa4/xDXOoTK3Yar6vAU5ulMMp96I0VQPaFGzqR7QSBOgsLo+AWhora49glxiJMNIG1H34A0Q3iuUJ76+r031C7NL+PCRZRajyKCEvjzyySKCI20n3qwrR3s5ERodyMjpAzmw/jhGvZEN34sGyPkPiWF/m37YbUlCO3hiP4Ii2j+0z1GUKiXPLX+Qp298j0ObTqBwkuPk7IRBb8TNU0WPmEAGTezL7Dsn06NnkEOavkHeFuNQcW7rSjaX5DWuluIb2Lw6XlvpW9MG8PCp/+0st5GHxBoVJbY3H9qKsDA/wsP9WLXqCE7OCkJCvNFqaujXP4yhdkou28NoNJGdVYpGU0OVRgy1FAQoLa3i4ME03N1d8HB3JTLqwr+3iYkZeHmrcHO7+LwnXXEN56JU8NK7qxsZRaIi/AmrTXSdnlVMXoGYG6eopIpHnlnBh6/dTC8H/qaSz+bzyLO/UFlVHwYbFeFPeKgPdY+T2bmlZNWWP07LLOL+/3zH/169mRg79+o6fl9zhI++2mZ5rXJV0qtnED7ebgiCQGmZhoysYjTaxsktRwyJtqk5auL4A9kAACAASURBVGg0blbC3H5fc9Qyj4ljexHdwr1Qoegam3MdxbqUs9w9coTN42qdjp0ZGQAEuLnRL7C5YWRu3z58f/SY5fUXBw+1uZGgLreJWqfDaDZbCm10pmbDebfHnLsqX6SJuQ3jvXtxQ/gsDGYDTx5/G73ZQJVRy21RVzG3xxVt1p9kGGljyqurcVYorCYM6gg0Rh0plVmd0nd7kF+dSmrlAQpr0qkwFKIzVqI36zAKegxmx+Nv3RTe3BT1EivPvwWIZXHV+lw25n/GloIlxHmOZqjPlcR4DGuvqdilwig+bAmYef30Va06t9pc2R5DaoaL3B1/lwhKarIByNacpMasaVbqttJYQkH1OaDO8GDdTl5lrK+rbi1XiTW8nOsXWXWlfNtLrw6tUVzsyWUK3Jxazj3TkVWCLnX6jqhPcp12MgtBENo0d8X2Xw9gqBF3EN29VDz34z9bLOtbUdr+D4ddkavumcqB9WIepHVLdwD1hpHNP+6xtJu5sOt4i4BYNejVRZ9yaNMJvPw8ePn3h+ll54HHEfqNiiU9SbwPtiYvTWF2icXgUYe1ZLBtpW9NGyC6X/2COj+r2OFy1lln8hwey4Uil8t46eUb+PSTLaxfdxytVo+fnzshoRee9ys7u5TFi79s9n5KSj7/ffwnQMyhsW79fy64j3nzhrJzxxkWzK/3JnOv9cyJiwvmrsWTGOBAZayuuoar89jo1TOIJ2v/7mOblCfefeAcL7+7mipNDbpqPa99sJYv3rkduZ1E3JVV1Tz92p8WY0K/3qE8/s+Z9Ixq/huecq6AF95eRVZOKRWV4nlfvXeH3RwdZrPANw1yCN12wxjuvGlss3PMgkDKOXFnetf+VFLTChnYz/aD55gRPRkzonkRhs07ki1zuSKhL1O7QBLqrsTRvDy+O3qM24Y0zgdorjWsP7t5CzqD+Js8f+BAq3k0RoWHkxAVxa7MTAA2pZ7j9R07eTRhvM28G3mVlaQUFzMppuWNRxArjZ4uKsIkCKxLOcvcvn0cnmN7aTactyNzhtbPuyuSrskB4OZIcdNyW9FB9GYDHw57lkT1SX7IWiUZRroyz2/ZypW9ezE9ruWd5fbgeHkqZqH7lqOqo6QmmzV575FT60nRELlMgbPMBVeFWOvcnudCQ3qo+rA49hMATpRt4mDpHxTXZGESjJyp2M2Zit0EufZkWvDdNpO4thd6U8sJqWzRkZ/3aP/rWJP7PiCG1vyW/TIzQu6vDVUSKKzOYF3e/yxGq7EBN9rU0jeo/OMkd2yXzVle7wKuNze+Zm2tV4dBEBc59sr52tKUuDgGJvTB1c2Fam0NFSVVHNxwglEz285tMj+zvhJJryHRDj0cHt/Z9XZzO4LhU+MJiw3m/LkCctPEZIPJB88hk8vJzxSNih7eboyfZz05cWex47cD7Pj9IAD3vHLTRRtFAEbPGsyar7cBcHjLSUD0pvDy97B73paf6x/QAmsTO0b27dGiviPa1vStaYNocJTJZQhmAcEssG/tMabMH2NXWzALHN3R/Pe4PYiI8OflV2z/dixaNIlFi2yHSb7/wcJGr2NiAtm85QmH+2+t/oED53j1lZVMmtSXfv164Kx0wmwWqKhNHr1h/Qme+O/PfPf9/XjZSeoLXXsN5+2l4t0XF+Dl2bxSIMD4UbG88PhVPPzMLwCcTStk94FUJtgJgVz2yz4Kao15keF+vPfSfJuJW3vHBvPuC/NZ+Pev0Or0ZOWUsnbzSa6+cohN/eLSKtRloqewylXJ3QsnYM22LpfJ6BsXAmD5V6JtcXFyItjDg2c3bWZ7ejrT4mIJcHOnsKqKX06K99FjeaK3bZiXF/ePGWVT6505V3Ltdz8AcL6igs8PHGTl6WSmxcUS6eONk0xOpV5PVlkZx/LzOVtcwrS4WIcNBPP69WX1GbHC4OPr1pNUKP7mDQ4JwUkup1JfQ1GVhmFhPRz23LCm2Vq9unnbmjNwUfPuiuhM4hrcx1n0Wt9csIcZIQm4KpTEekRSWNM6r8qWkAwjbYhZENidmcmVvS8sDr4tSFQnd1rfbUWZIZ9vMx6m2iT+mMV4DCPeewohrnF4OQda8kcU1IY4fJX2D4e168rqDvGdxRDfWeRoT3O8bAOnK3agN+sorE7jh8wnmRZyNyP9rmnjmdnGWe6K0aTHVeHB1WGPt+pcR70j2oLBPjPJ04m5BI6o15ChOcrn5+6tLaksWAwiMmRcEbyIWI+RNrXqPkfAYe+fhu2U8sbx822tV4eTTDR0mATHYvHNQvvH4V8uuLq5MO+eKfzy3loAPnr0O+IG/x9+IY6VGBUEAZPRjFODigoNaViRo7SgzGqbhpTml7Pig7UO9X2pIZPJmHf3FD7973LLe7v+OtzIFXzyDaNRunaOt6QtDm9Jsvw/un/buB6PmjmIyL49yErOtXgcffrfH/jPF/fYPKcwu8TyPQa49gExl5Q1D6im+i1p29K35V3lHeDJiKnxHNx4AoDlb64kYd4wlHYq1GxavoeSXLXN45czb725hgEDwvm/p662ejwi3I8XX/yD1NQChg2LtqvVlddwV80cbNMoUseIIdEMHhDOsSRxl3f91lM2DSPVNQZW1nqhAdx924QWq9kEBngy84oB/L7mCACrNh63axhxanB/0lXryS0os4T/SHQsg0NCePPKWSz8ZQVbzqWx5Vya1Xahnp4svfF6u573/m5u/HrrzQA8tHoN+7KyyausZNmRozbPUSqsrwOsMT0ujusG9Oe3pFNUG418fuCg1XZPXTHZYcOII5ot6dXN29E5Q+vm3RUJchHD0bK0eVQataRWZfJon7sA0JqqcZK17fwuOcPI9K+/5r5RopVxe3oGW9LO4eas5NbBg3lw3FiLU3+GWs0He/exPyeHUq2WYA8PFgwcCMD9oxtbKb89coRlR4+SU16Bu1JJ/6BAnp0yhVi/+lJeC378iVOFhWgNBu778y/L+38fPZqHE8Zb7ROw9Nu0zwvliDqlTXQ6k12F31uMIgmBtzAh8Dar7cxCy/XQWyLcrR/hbv2YGrKYAyV/sKf4J8yCkc35X9DTYwT+ypZdX9sCDyc/dKYKDOZqot3FH3l5G/+xtxWzQkVDlN6sJal8G04yJSbBgBwFvspQItziGe43z5LnwxZeTvWxwXW5QVqi3FBYf75z49jittarw83Jm3JDASbBiM5UgUphPW6/jrrQG4m2YcHDc9izMpHz5wooyCrm7xOe5fanrmXCNaLRzaNJgkldVTWpRzNJ3JrEthX7efzLe+g7Mtaqdu9h9bsoWWfy2Pj9bqbf2jzZ3vFd4sPKu//4BnVh90oK2ZZMvzWBpS/+hq42weexHcmW3CIAM27rWmE0AEqX+sX1Ny/8xqLnbyA8NtiuEaAlZDIZD757O4/PewOTUdzd3/LzPpDJuPulBfgGNb5HJG5N4r1/fmMpPx09IJy5d9l2/W2q31AbuGh9gJsemcuhTScRBIHslDyeu/l/PPLxIvx7NA4FFMwCm5bv4X+PLHPgylx+mExmSkur7OYWSao1Evj4WDe+N6Qrr+Hs5dxoyMSxvS2GkaRk2znQTibnotGK9xIXpRPjbNynmzIkPsJiGDl7rhCNVo+7jevv5+tOTGQA6bW5oR57bgWPPjCDYYMiHepLou0YERZGuLcXq+9YyDeJiaw9k0KGWtyQiPAWNztm9u7FXSOG46Fs+f4c6C6GcX8//0Z2ZWby1+lkDp/PpbCqihqTCQ+lknBvLwYGBzMpJoYrerbOa+LNK2cxITqaFSdPWjxGKqtrcHV2xk+loneAPwOCHctLZUvzQvQC3d1tzhm46Hl3Na4MnQjAm2e+BGTMCEkgwEX8nUqryibYtW1zml1yhhGAF7ZsBeCJSRN5aNw4EnNzeXrTJsK9vbh+wAAA3JVKgj08eG/2bII83Dl0/jxPrN8AQP+gQIvb0f6cHF7dvoMP582jd4A/xRote7KzCPFo7Nb69fXXoTeaGP7xx7w/Zw5TYsXYQ+cGsV9N+wQs/Tbs80IprFFzXlfYcsN25eLj/zO14g6CXObE2ID5Nts1fKi9WFzk7kwIvBWlXMWWgi8REEitPIC/v6OGkYubd4TbAIpqMjAJRnJ14kNYuNuAi9JsLzblfwZAUvk2wt36c0PEMy0aC6zh5uSDn7IHpfpc8qtT7VavqeN8bYJUgDBVP7t6QIua9vTqCHKJIU8nLlbzq88R4z7U7hiLajLsHpdoHR7ebjz/07944uq3KDpfirqwgvcfXMoH//oWgMBwPzy83TAaTVSVaSjNd9wwNX7ecEKiAiyhIG8/sIRVS7YQOygKd28V5cWVnD5wjuyU+twKNz50JQc3HCfjVMtJjwtzxCoHJbllaCq0aMq1aCp0aMp1pNU+OIAYkrLi/XW4eatwr3W1d/MU/+8b7E1otHWvsMKckkbagEP6DbUBm/pNcfdSMWXBWFbXJjJMO5mF2SwaRqL7hzUyNHUVpt08jjXfbMdsMnNo0wkObTrRrI3CSY6HjztRtVU0xs0dyqw7JuLqZjssLn5cb/7+1m3872HRYCCYBbb8tJdtK/YTNziKgDBfDNUGMk6dp+h8vauvfw9fnv72gRYNMw31G2oDbaI/YGwvrv/nTFZ8sA4QjSu3D3yM3sNi8Av2QVebJyH1WCYVpVUonOTc88pNfP7kj3Z1LzcUCjnjxvViy5YkVCpn+vcPQ6GQo1ZrOHhQzA9z+HA6CQm96dlCItKusYazTVS4X8uNgJ5R9ZsMJWoNFZXVVj1NTjXIWRMZ7oezDc++pvj71ec1MwsCBUXlVnOS1PHPu6fwn+dWYDSZyclV89BTPxEXE8Sc6QOZOqEvPjaqN0m0Da/OnMGrM2dYXrs5O/PA6NE8MHo0YERfNBO5UkzI6uR9u1UNY8UrmDT1eYLkqqtx9nnX8johKqrFaje2MFa+ganqU5SBG5E5NTbOXdWvL1f1a54nRhzPywDU5DUfjz1sabaWi5lzHUvOiRUxp03wwSwIhLuJGwknyrL5Nm0Xbw4TvXIeS1zO7T0TMAlmlqXtwlkumg/ydGWMCYjj/t5TAfgt6yDr805gEswM94uxvP+vQ8sY6S8+Fx9VZ1JcU8VHI+/A3anl0PM5oZMBiHYLo9pcwzDf+mcjNycVt0TOu6hr0JRL0jAyvvaLctMgMRa9p58vB3JyWHbkqMUwEujuzuMTJ1jOifLx4ZtEsSznycJCi5FCq9cjk8kI8nAnwtubCG9vhvYIbdanm7Mzilq3VRcn68lXm/bZsN+GfV4oXaHEmxhSIaI1VmAWjMhlrfuaGcx1OR2c7T7UNixx21ZEudfnL6gbhyPUzftC59zfexKJ6tUA7Cv5FYAbuqBhRK3P5WDpn5bXU4PvviCjSB39va9gV9H3GMzVJJVvZbDPTJttBQSOqsUym3KZE729xtnVA+xqOqIHYijXsTKx3anybXYNI6X6XIpqMm0el7gwwnuF8NHO5/jgoaXsXpmIIAgWT4XC7BIKa8ssNsXLzwN3O4teZxcnnvvxXzx1/TsU14YJnDmc3izhpaw2eeDCJ67hlv/MQ1Omdcgw8sl/xBjovauP2G2XfCiN5EPW3YoHJvThzdXWw+s++c8PLWrb0x+YICZ/s6VvjavumWoxjNR5SwDMuG2CjTM6l74jY7n18atY9sofNtuYjGbKiystnkHHdyXz52ebeeX3hwmNsf0wO/tvk/ELFt3y//fwt5TklWE2mUlJTCclsXnS1MET+vKfz+9u5pXRkn5DbaDN9O964UZkchkrPliHYBbDzk4fONesnZunin9/eCdj5wxjyTM/N/rcJeDJ/7uaX345wPZtp9my5TQ1NQY8PV2JrjU4PvTvWcye3XLesq6whrNHS/lR6vDzaZKQvUpn1TBSoq5PZH02rZCJV715QeOqqLS/VhsxOIp3X1rAmx+uJ6vWiJiaXsj7n2/mwyVbGT0shtnTBpIwRvRylbdhgm+JFqjzOGwhr47C417kqivBlItB/c8OGJh9utp4LpTVOeL64ZWhC+jrFWpJgmuPbG0pPybUpzC4fc+nXNljEE5yBWtzj/P5mEXIkHHf/q9JKj/PAG9xw0FZa0x5a9gtFzTWAd7NQ/LG+tsOo7tQGj69XTJ3gjj/5lbtfoGBbEitLzOmNRhYcugwm8+d43xFBWZBoLJGdOm7IqY+0/SkmBhujB/A9T8sZ1BIMDfGx3NNv364OLXeptS0T8DSb8M+L5SuEJvqrxT/AAqr0xAwk1y5m/5etpOYWcPbORidSaw+k6s7Qw9V88zNR9RrOFOx22HN0xU7iPUY2SgPhTVOldcbWwJdHLfE+ivDLmrOEW7xxLgPJV1zhLOV+wDYWvAVk4LusBlSU2Eooqgmk1gP26XP2hqNsXGM+any7Xg5B+Du5IfsAm4hI/zmcbh0JTpTBVsLviLUtRdBrtb/FrYXLrVUuxnkMw1Pp+bucw31ALuajugB9PYcg7uTDxpjGSfKNtPfe7JV44hJMLI+7yPHJi7Rarz8PXhq2d/JOHWerb/sszzE5mcWU6nWIJOJ3iWhMUHEDY5i2BUDGD41HmcX+/fq6P5hfLrvRVYv2creNUfJPpNLtbYGdy83/EN9GTq5HzNuFUNEomurSvQbFceab9reMNsdiOoXxuDaSgvHdoqfgZOzgqkLxnbmsKyStO8s/3t4GRm13jNKlZKgcD9U7vUPaWazmWpNDUW5avS6+nKdeemFPH/rh3y88znkdkpqjpktLsyGXtGfjd/vYu+ao2ScyqG8pAoXV2f8QnwYOK43E68fxZCJ1r3S7DFm9pBG2kCb6ctkMu56/kYmXTeKNV9v5+j2U5TklSFXyAmOFO+Ho2cOZu7dUyzJYkNjgsg5K5Ujb4irqzMLF45n4cLmYXitoSus4WwhkzXO12EPZZN7rq7aen4ujcbxyoL2MJpaNtQNHhDO0g//xuadyaz46zDJqeJ32GQys+fgOfYcPEeP2twji29NYNqk1v+tSlwAMmeUgZtbbib3Ryb3B4Vj4VbtTVcbz4Xy9vBbAViatpNcnZqFMQlMCGr+zNUwIXSUe0Aj42GcZzDZ2lIEBLK1Jdy//xvLMa2x/m98qN/Febd0FJekx4jR3PwmKSA0emx7dO06UktKeGXGdOKDg3F1cmLesu+anSeXyXh+6lTuGzWKX5OSeH/PXj47cJCfb76JALfWud817ROw2W9rERA4Vnb2onUulv7ekwE4XbETgNXn36VAd44eqj7IZQpqzFqqjKWEq/rZDBXp5z3REgrxa/ZLjA9cQLBrLHIUlOhzSCrfSlrV4dpSsGJJX1ML+UbW532MwVxNpLuYR6aHqi9+yjBcFG6YBRPlhgLOVu4jUyOG8fgpexDraTtxqLV5W5sz4PC8rwp7jG/SH7KECO0rWcGpiu308hyNj3NorY6GMn0+uboUimsy6eU5pkMNI6GqPpa8KyX6HA6W/sHB0sY7sTJkuCo8CXSJor/3JIb4zkKG9QWVSuHF3LCH+TX7RXSmSr5J/zcDfaYR6TYQpdzVci1OlW/jfG2Ikb9LBFOD725RD7Cp6agegELmzLSQe/kz53UEzPyc9QyDfWYS5T4YhcyJUr3oOXC8bCMlNdmEuMZZvr+XC1MWjGVKBz0YR/cP42/PXt+mmh7ebix4eA4LHp7jUPvpt463moukKc/+0L47Se2tb4umCVZHzRqMd4Bnp4zFGnVGsyevfQej3ohvsDcPvHELCVePsJmQ1GQ0c2D9MQBeu+szanR6MpJyOLL9NMOntOy956JSMnfxFOYuntJ2E+kAbRBDcx58z7oLe1O+PPRKu4zhcqerrOFsIQhgMJpwdmo53KWmprEhRGUjrKvh+4EBnnbL49rDv4mHii0UCjkzJvdnxuT+pGUWsXZzEpu2n6JELea0y80X81288PYq9hw8x1MPz7FbalhCorsT7iYavJ8bdB3lBh037HifjVP/i5uTC6V68e/CKJg4W1lgOSetqrCBoUTG2cp87oydiJNMTojKh49H3YFcJscomJA3WPtfyOYpwHmd2Lef0huVQtzUKDNUsq1wPz1UQYzya7tKhXCJGkbOlTQv3XOqsIho33r30u3p6Tw+cYIl+6/eZCK73HZseqinJ/8YM4ZFw4cz/etv+P3UKe4e0fiBVCGXI8O6YcZan4706yhpVecpN1S13LCd6e0pPhwN9JnGibJNGAU9+0pWNGs3LeQemwaCkX5Xk16VSIbmKFXGEtbnfdysTYRbPDdGPgfAj5n/R66uZRdUo6AnreowgOVfa/i7RHBDxLMOl2cFcd4tzRnsz9vNyYc7Yt7lz/OvA5CpOU6FoYjDpats9quQdWwFCLNgYrifGM+3Mf8zBKwbIXWmCrK0J8jSnuB0xU4WRL5oqQjUlDiPUVwf8TQrz79FtamKo+q1HFVbr/wR7jaA6yOesuv5U6cHtKjpiB5Af69JVAQVsq3wG8yCiSPqNRxRr2nWboz/DfT0GM4PmY6XhpSQ6E6UF1eSuDWp0Xszu1gYzce1IUxGvWgwf/STuxg+Nd7uOQonOWPniJ5gU+aPZe1S0SPo7JF0hwwj3YFPU3awKvs4q6Y6XsmtrZm7+UPmRgzivt4THWpfbTIwb8tHvDrsWkb4d48dxwuhq6zh7FFWriPQgbLRJaWaRq+9PKxXsvFtEOYYGebHc4+1ba4Ae/SMCuTviyZz3x0T2X0glaU/7eVsWn1+l007ThMbE8it14/usDFJdDZds+BBe2EWBO7ZvwQQw1zMgsD8KPH73tMjkGBXLxbt/YIAFw9iPetDSr2d3Xji6M+AmGMkIbAP0e5iXqHrI0Zy34GvkSNHQOD9EQtxVVzcc8oXaWJf8d69uCF8FgazgSePv43ebKDKqOW2qKuY28N+svHWcEkaRvZkZQGw7OhRxkdGkZiby+ozZ3hx2jRLmwhvb3ZmZDKzVy80egPv7dmN0dy8zOa6s2eprKlhQFAwni5KThQUUF6tI8aneQyvk1xOlK8vf5w6Td/AQGSAm1JJUG3m5KZ9Ajb7bS2JXSw2dW6Ph4lxH8bxso0UVJ+j2lSFs9wFNydvAl2i7FYsUcicWRD5IkfUa0kq30pxTSYGQSxlG+QSTT+viQz2nWmxPoap+rZoGLkj5h2SyreSrRWTbar159GayjGa9Shkzrg7+RDk2pPenmOJ976i1TlCbM0ZcHjeAO5OvtwS9RoA6ZojnCrfRo42iSqjGqOgRylX4eMcQogqjliPEcR6tE01I0fI053lt5yXLBVffJxD6OM1Hi/nAIuBRkDAaNZTYSjkTOUeKgxFZGqOcUS9mhF+1ksZgmjMuC9uCYdLV5JatR+1PheDuQY3hZgcsodbXwZ4TaaPl2OuynG118WWZmv1AMYE3Eik+yAOlvxBlvYkOlM5rgpPi2fQCL95RLsPpcrYtjXVJSS6Ejt+P9gox4RvsDcjpw/sxBE1piRXbQmdAVB5uLZoFGlKQFj973uNVm+npURH4Sy/tB9autoazhoZWcUOGUbOZdRXhQv098DThmGkf+/6fH2p6YUIghiy05EoFHImju1NwuhePP/WSgC27hI/i7/WHbukDCPm6s2YdL8hGE4imPNB5obcOR6Fx4PIlbUe0uYyagrHIHeZjLPvpzZ0NmBQ34eT1zMo3O9spg3Y1q/FVPUpxso3LK/lLuKDrbPfko6ba1OEKoxlj2Gq2QxCNXLngSg8H0euHNYmYzJpl2PS/oBgTAWUyJXDcfL8FzLnlvMPtQdymYyvx1ovAy9DxitDmhe/OKrOJMjVi9eGLrB63rzwocwLbx5q/v6IhRc8znSN+Ht+c+RcALYVHURvNvDhsGdJVJ/kh6xVkmGkJf42TPwSH8zJ4fUdO3B1cuaekSO5Pr5+1+eNWTN5atMmJn+5BH83N+4eMYJA9+Y3fGe5gqWJR8gqL8doNhPu5cWjCQlMi7MeV/bGzJk8t2Uzc75dho+rK48mJHDdgP5W+wRs9ttajpZ1vR/VAd6TGVAbWtNa5DIFw/3mMtxvbottp4Xcy7SQe+228VX2ICHw1gsaS2u4mDk3JcZ9aIsVUDoKg7maX3NepNJQbCknvCDyRbslhccGzOeT1LswmKtJrTxg1zACoFJ4khB4CwmBF5aYqSM0e6j6cHW4/USVHk5+PNG/uTeJhMSlwOqvtzV6PfvOSXZzcHQ0FerGu+4BDiYibcj5c/Vuw3WVeyQ6B1eFMxunP9TZw2h3uuIarin7Dqcxcmh0i+127qsPCYq3Ex4zJD4CV1dnqqsNlFfo2Hc4jbEjLj7f3oUgl8u4ozYctM4wkl9YjlkQWpWM1alBZZ26UsRdBZPmSwRzKXLX6cgUPRBMeZi0P2EuvQtl4HpkilCQ+yB3nYFZtw7BLG7yyOSN8zaadL+CTIlCdY1VbcC2fi1ytwU4u4wBcxmG0sUdPldxjI0LaRjKHkKmCMPJ/R4Ecxkm7XLMpbei9P8FmXPrjOtNMZY/i0m7DLnLFBSe8xDMGsy6X9GXzMfZbxlyZcdtcnY3dCYxubKPsxiuu7lgDzNCEnBVKIn1iKSwpm03I7vOakZCQkJCQkJCQkJCQkJCQkKig7kkPUZcnMVpfTDXtrfBoJAQ/rrttha1psb2ZGqs4xbs4WE9WLnQusuQo322Fr3ZwMly66UeJSTaggzNUSoNxYCYRwOw6y0CYliQnzKMgupz6EyV7T5GCQmJ9mXLz/saham4qJTMvavtXFjbAp+AxuXD8zOLqFRr8PRtOUFj5mkxkfKuv+pzUNVV4LkU6CppJOVdZiRdg+6yhlu14QQ3XTOSQDuJlvcnpnPidH0p81lTbO+0u7o6c93sofzw2wEA3v10E73fvBV/B/5WQUwIazKb7VbLcTRhLEBVVWMPDw9311aX7vX1diOztnz8mdR8mNk5YRLWcPZbArLGRSPkzoMwlP0Lc81OFG5i6IRCGe/3DAAAIABJREFUNR+zbhVmnZhYX+G+yNJeMJdirt6KXDUL5D52tW3pA8jkvsjkdd58bX8/aGmuQKPxiMcH4+TztuW1QjUbffE1GCvfveAQH7P+EAAm7TIU7otx8nrSckxwvx194WSMFS+gDLCdS7ArMcQ3iiG+HZvrKchFrJCWpc2j0qgltSqTR/vcBYDWVI1TC88ireWSNIzQchnmS4qk8jT0Zuvl0CS6Hx8f2A/A9yeOU6zVEurhwZrbbsfNuWMSrX54YD9/nD7Fpjv+ZnmvLq8IgIez9bK2TTELRst5Hk7NS2i3NadP5LBi2W6efsN67CPA3u1nyEovZMGdXStZJMD+nSl89/lW3D1duXXxZAYOu/gfn1ee+IWrFogx0vFDIi9aT+LyZd/ao3z48LJG7133j5ldLtTEN9ib2EHid/3c8SwMNUZeW/Qpj31+Nz6BXlbP0Vcb2PLTXpY8+4v4urZs79DJ/Ym6wEoZDfk0ZQe/ZiZSVF2JoTanmKezmHfhi7ELGegr9rEsbR/fpx0gT1dOmMqHRb3GcUPU8GZ6LbUTEPg4eTs/ZhxEa9QzKbg3AFEeF3YfztSU8HHydg6WZKCu0RLk6skN0cO4u5d4H92Qe4rVOSdwd1KyIfc0AA/1n0qVsYYlZ3cxKbg3b424waKnM+l5+OAvbC9Iwc1JyYJoMZH93/tOblS5YOya16k0VIvzGX0Lk0J6Wx3fmpwTfJaykyxNKaEqb26IHsYdsWNRyMQH5qu3fMzf4saxvzidzXlixSJnuYKEoDieGjTb8lkApFcV8/7pLRwoTkdr1BPo6sltPUdzR+zYVvXZGrrLGk5XreffT//Mk/+eDTTOEQKw5+A5XnpnteV1314hjB4eY1fzthvHsGPfWXJy1eQXlrPoX0tZfGsCVyT0wcPdpVl7rU5PyrkCDh3NYNOOZJ5+ZA4D+vSwqf/n2qNs3pnMjMn9GT0sxlKStylJZ3J5/cN1jd4bPcz+2K0xsF8YR09mA7Bm00nGjYxj/KguUtLViuFCphQNN4Kp3pgldxmPTBGGSScWEWhoGDHr/gSMKFRN8k9Y0bal3yE4ONeGyFVXNW7vPAiZczxm/V6gLhdk6x7CzbqVlv8r3BqHdMvk/siVQzHX7EIwlzYLWZIQuTJUTNT95pkvARkzQhIIcBGNamlV2QS7OvZM4iiXpmHkMuNIWUpnD6HdKa+pxlmu6DDjQGf1eeB8Dm/v2Q3A+7PnEB8URIlW16FjsIaXc6Dl/8kVuwAIDLT94G4WjKzP/wSdqQKgVaWP25Oxk/owdlLzGu1dgY2rjnDfo1cyYLBkwJDoXFKPZfLBv5biHeCJTC7jfGpBo7wbPeMjALilA6tItIZ7XrkJgCeufguzyczhLUncHv8Y8WN7E9E7FFd3F4wGI1VlWnLTCjhzOB19deMH09CYIB7+eJE1+VaxMvs4S1P38sPEu4hy9+fnjEO8mbSBddMeBMBHKS7gl6cf4KPkbfzfwNnE+/bguPo8Lx9fg8Fs5uaYkZY2QIvt/sw6xpdnd/H04DkM9Ytgd+E5AN49tYlQVesNWe5OLgSrPHlz+PUEunqSWJLFM0f/oq9XCBOCewGwo+Aszw2ZR6yn+Fvx3qnNXBUxiC/GLuT2XV+TXJ5PX+8QAL5L288j/afzz35XcLQ0mxeOiQ/T4W6+XBM5xNLv3tmPozPpGbHKeong3YViWfTnjq3i2cFzifftQUZlCU8f/Quj2cw9vesN4C8dX8MdcWNZPlHMZ5CvK+fxw7/xWcoOHh0wA4DC6koW7vyKPt4hvD9yAUEqT85WFOKndG/WryN9Okp3WMMNGxSJXC7n0NEM7nv0OwDCe/gSGeaHTCYjI6uY87XlbgHc3Vx44sErW/S48HB34bWnr+Php3+msLgSdZmGNz9az1sfryc40AsPd9FoZTSaqKyqtpTWdRRBgKTkXJKScwHw8XYjMtwPb08VCoWcqqpqMnNKKCppnJvIw92Fuxe2/rO8atZgfv7zEDV6IyaTmSde+o3oCH/CQsUHOa1OT4m6Cl3t/ebXr+5rdR8XimDMwKT9TvRiMOUjCFUg1HnJNKwwKEOuugFT1fvieYYkZM5ijkaT7ldkijDkLuNsa0ML+u2P43Otp2nOEfG98NoErnX5VgKbtbE7DlO65f/6Ijvl1s0lIBlGrDIndDIA0W5hVJtrGOZbny/UzUnF/7N33uFVVVkffm+/N733nhBICL1XKdJERFEUe++jM5YZy/jZ24y9YR0VxS4WREWR3nuoIUAS0nuvt57vj5NcCCkkkOSm7Pd5eG5yzj5rrRuSu/dZZ+3fuiqsY9chIjHSC9hbesTRIXQ6T65dy5x+/ZgZ3XpXl57uMzEvz95W+sJY+QY+opkOSF1NpMtw3DX+lJvz2VT4BQAlxiz6u43HXROASqHGLBmpNBeRW3eMpPINlJvlGyl/fRRDPGZ1aDz7d5/gs/fWoFIpqas18+K71wNQVlLNsw99Q0mhvMjxC3TnoWcvRaFQsPzbHaz6ZS9DR0dx8z2yQFjSgSy++WQDSpWSsuLq+ms8eOjZBSgUCn77YRfr/jiIzWZj8PAIrrtTnti++ngDe7enIkkSgSHyZHb/47K4bEvXtERuVglL3l3DwT0ZlBZV4eSi56FnL8XFVc+XH61nz3b5pmbs5P5cdu3JLjotnVv6wTp2bTmGj78bpcXtW0QKBCB3Yjm690Sz58L6B/L0d7IYpkbXPZcQDdtfnvjyHl6/5xNKCyow1ZnZs/ZQk1bDp9IgIjt90ThufeYK3NrQgeNM7CvNJMEziEgXuZ3hhaGDeWb/r6RUytV0I+pb0L6bvIGbYiYwL3QwAJEuPmRVl/Je8np7wuPd5A0AZxz3VdpO5gQnsCBsmH0MwJaCFDKq2y9U56Nz4f74Gfbvw5y9+Dx1G4fLc+2JEZ1KzfzQIeTVlgPw6uG/uDxiJAPcAwgwuJFdU2ZPjIzzjWJRfayRLj7sKk4H4Mu0HY0SIwDKViowFifLLZWvihzN3BC5M1K4szeXR4zgmxO7GiUpBnoEcs+Ak9u+ol19mRsyiL0lmfZj357YhUKh4K3Ri3BSa+32mvPbFp9tpSes4UYPj+SSC4by9Msr2LxDnneyckrJyiltMtbPx5VnHp5PZLhPm2yHBXvxv9ev5+XFf7Jh61EkSU5o5BVUABUtXufmasDVufmONw04OWkbfV9WXkNZeU2r10SG+/Dkg/MIPItqOH9fN5745zyefmUFdfXJjxOZxZyo317TgLNT02qYzsJm3guAufgaFEp3VE7XodAMkLfCWIsxl97a5BqV02VYq94C5GSIWjMQyXwEyXwYlcvfOVWi0mbe28g2cEb7ncnp8bQ9lua2GzQcO9vtPieTMGq3J6GFbR8KpV+zxwUnGejer8mxcd5Dmxl5bnTPVc05sOrGG888qBdRYa4mpaqLS9S6GJsksTkjnTn9mv5R9CafACU1NThrtGce2Ik09/GvVmhZGPYE32U8Sbm5AIDDFes5XLG+VVuxruOYG3QfqrNof9wSNpuNl574kdc+vhkfv8al8QV55by4+Do0WtnfA7d8TEZqIeHRflx0+WicXXScSClodE3K0Xw+/uGeJtdodWrWrjzAf9+/AYVCwcN3LuHooWxiBwbz14p9PPLCZcT0D0SynZxMc7NKWrymJQJDvHj4uct48oGvuOrm84iNl8uCD+3L4NC+DF76QP5Me+zepSQMk2+irFZbs+dcXPVs35jMm0tuQ0Li1sveOZcftaCP4uLhROTAUAqziqmpqkNn0BLWP5BJ80dx4a1T0Xfhov5cGDN7CB/vfZH1y3awc9UBThzOoiS/nLoaIxqdBr2TFp9AT0L7B5Ewrh/j5sqJhLPpZNMS0a6+/JFzmNzacgIN7qzJPYJepbEnKwBKjNUUG6tI8Gy8JWCQZzCLk9dRUFeJWqGk2CgnfFsb56d3Jb262H7Tfioxbr5nlRipsZhYkrKVtXnJ5NaWY5VsVJmN9i06AO4aAwA61cnqRk+dXA2jVaox2iz241EujZ+69neTEyYN21zayrEK+bM8sSSTD49tbHLeYrOirm/zm+DZ9DPYTWOgynxSVyKpPI8EjyB7UqQ1v23x2RZ6yhpucHwwBr2WFx5bwOYdcqXO76sPknQsj7KyGgwGLWHBXkwe14+L5wxFr29flau7m4FnHp5PWnoRq9YnsfdgBrn55VRWyh0pUMiaH8EBHsRG+zNqWDijh0Wi0bT+s557/iAGxASwcdsxDifnkJ1XRklpDUajGQkw6DX4+7oRG+3PpLHyem/86Oh2a4ucysQxMXz29o388Otedu9LJyevnNo6Ewa9Fnc3A2HBnsS3sv2no7FWfSx/IdWi8fwehSbOfs4mbW/2mlOrQmy1y8Ht31jrfgYUqJwuazTWWvVxs7Zbs9+ZtBTPmWKRrNko1P1PO5YJCv0peijtQ6Fq2I61BaVuHAp1195T9EaskhVVB+uKIN/6SNALEyNVFbX2dll6g2NvMLuCxLKjSL1YVOXyb7/hcGEBNWYzd/yy3H787tFjeGD8yafnJ8pKeWPbNrZnZVFSW4O/swuLBg3izlGNW2AtSZQz55/vSySrogJnrZZ4X1+enDKNaC+vVn025/eX5CO8vWM76WVlBLm6sWjQIG4ePgJVOyfV639cxt7cXKpMJvuxqNdfBWD+gDhemz3HfvyTvXtYkphITmUFIW7u3DZyJIsSmi6CzzROAt7cthWApfv3UWMyMTUyyl6xcjq+ughui/mAA2V/AXCscjuFxhPUWMqxSmY0Sj0GlSue2mCCnQYwwHUCfvqOb71XXFiJm7uhSVIEIKZ/gD3BAeDh5UxNjanJuLZck5tdSk5mCY/c9Zn9XIOtJ15ZxHefbSYvu5SF18m/D6MnxpKeWtjiNe0lI7WQ2PhgFPW/S/3igkg7dnI7Q3PnvH1diYjxR6FUoEBBeHT7yj4FAoDwuGDe3fKUo8PoEAwuemZfP5nZ1092iP/LI0aypySTWavewFWjJ8Dgxhujr8BLd3J7hj1pcNpU3jC3G1QaqizGU0+0OK6B5qYgzVkuJh/Z8yMplYU8PfQi4j0C0as0XLbu/UZjFM04bElvw9ZkzdL+NYxNkqi1yp+t98RN45LQpk8OT01QOKnOvB6UkJp9H835bYvPttCd13AD+wexYfk/mxyfMDqm0WtHEhnuw23XdawGWHSEL9ERXTsXBvi5c9eNU7rUZ8ucTEqiCmh0xlbzfYtXNeiImI33YjNuxlb7u11/pFn7p9k+k/3Oo/l4zhSLtWYZSt1UGh4PSuZ9SObD9cfO7rNTaZhfb/sLLFVvo/F4nSaPH6WaFjVaBGCT5KqbH7JX8UfeRoqMpXw06jm8tR6sK9iBTqXt0MqRXpcYWfzcL0ycKatgj58e7+BoOp+9pcmODqFT+fSSBRitVka8t5g35sxlepR8o61RNl5wOWu0BLi48MacC/BzdmZnTjaPrPqTOF9fpkTIGdvtWVm8sFEuRX5n7jz6eXtTVFPD1swMAlxczujzdL8b0k/w6Oq/eG7a+QwO8Ce1tJSHV/2JxWrlrtFj2vU+35s3H0mSeG3rFrZlyaW93yyURUTVp/j8fF8ir2/bylNTpzHYP4DEvFyeWLsGi1X+4LhmyJAzjmsYs+zwId7dKe9Zf2badIYHBrExI53/btpIkGvzqvNqhZZhnrLwWsNrV+Pp7UJFWQ2lxVV41pe6S5K8sFS2ok7fEi1dEx7li2+AO8+/cy1KpRKLxYqq/v8iKMSLB564mMqKWm699G0Avl71z1avaS8RMf5sWn3Y/t6OHspmzMT6J7QKRbPnnF31nDieb69iyUovbta2QCDoOg6WZvO/8dcxyiei2fMBBje8dM7sL8tmvN9JocYDpdkEGNxx1ehx0ejsyZTWxoG81SW5PJ/TOV5Z2ORYW9hUcJz7489nuLesf2SyWciqabqFoq2knhbHkfI8oPltKy2hVCjslSYpFQX4G5oX1m0P/Vz9+CkjkTqrGb2q+YqHBr8d5bO3r+EEjkepmwKAre4PLKV/Q+m0AKQabHWrwFZNSzf9Sv3M+i88sFa9j2TNQO36YLP2G9mG1u1LZiRrKpKtEqRKQEKyyZ8JNuMGULigULqhUNcn3qQ6JMsJJKkSrPWfa9ZceSyA0hWFwgOFOrL5eNrwXkGJZEnBXHwNSt0kJKkca81XoNChdr3vtPhbief0WLSysLTK+Tas1R9gsqSj1E1FoXRBsuZhM21HqRmI2v2FFuISLM9ZA8CvOWuZGTCJbzN/s59TKZT8kPWHSIy0hGST2Ls1xZ4Y6QvsLevdk6qTRmOvvtCpWxZC9XV25qGJJ58yhHt48OnePRwqKLAnRmrMJvvTID9nZ8Lc3Qlzd2d4YGPBpbb6fHPbNq4bMpSLBsj72SM8PLlq0GC+OLC/3YkRg1r+U9QolXZV/ub8vrV9G7ePGMnFA+TywChPTzLLy3lrxzbgZGKktXENY5bu28e8/nLZ4MKB8t9MtJcXG9PTSS87+0VvZ6NWq/jH/83nmX9+g0arwmKx8dSrV7Z6jdVq45UnfyIjrZCaaiOFeeVcc9uUVq8JDPFi7qUjeeiOJahUSmw2iWfeuBqtVs0/b/8EjUaNJEnMu2L0Ga/RtbOsGCBuUAiDRkTwz9s+QZJg1IR+xA0OtZ9v6dyIsTH848aPCAj2JCjE8fo0AkFfJqemjMzqUnz1Lbc4VaDg9tjJvJW0hmCDBwmeQRwozeazlG08PGh2ozFAq+NArlJ5bv9vjPQOZ4hXCLvrNTy2F6Xho2u/bkqIkyebC1OYERRPtcXI20fW2rvrnA3bi9L4Km0HY32jSCzJ5PdsWffl8SFzm4y11PuxSE0FE+8eMAWAv+/4hujk9ZwfFIdNkjheUYBFsnFRaPtapS6KHMU3J3Zx/87vuC12El46Z7JqSqmxmDg/8GRJ/t0DpnSYz96+hhM4HpVTfac+qRxr9ZdYyh9FofRCqZ+N2vVBTMWXN3+hQq6yUhkuxlr9KSg9TiZLTrd/im2gVfuSNQ1T4ZzGx8wHATCX3GD3rQuQt9bZzImYixt3dLGZdmAr2XEyVKUPWv8dzcbTlveq0MSi8foCa8ULWKrfB6kOpWYwKteHUGga31OeKZ5TY2lA7fYwSu1QrNWfYa3+H2BCofRDoRmC0rCg2ZgEMn/myw0p7o65hpFeCY0SI2HOQWTXFrR06VnR5sTIwvHP8vib1zBoZATb1srt2J7821L+/dqVTJqZQFJiBo/f9RnfbXkMgJ8+38LPX2ylMLcc/2APLrtJvmmdc9nJ7hRVlXVcNvYZPl/9Lz5/ezWbVh1EkuDia8dz/T3nN/L/8xdb+eWrbeRnl2Fw1hI9IJC7/j2P0Ei5PO6Baz8g9UgutTUmnr73i0bXXnn7FK6/dwa9jezaQvLr2r9fuDdSYzbz0Z7drE5NIbuiApskUWk0MjXyZLXHeRGRLBwoqxkv+OYrhvj7s3BgAhcPiEOnbn+OMLm4iD25Ofaqi1Ox2GyNKj06gpLaWopqahgc0Lg8cIh/AG/Ub4nJr65Co1S1Oi6/ugp/ZxfSykrtSZ1TifX27taJEYARY6MZMbZxC7y4QSFNWvWe+v2/nml+8mntmhkXDmXGhU0z0a99fEuLsbV0zZl48pWmyZ1FN05i0Y3NlxW3dO6Gu6dzw93T2+2/r1FnsrB05S7+3J5MfnEFCqUCP08XRsaFccPcUfh5nryR3ZiYCsCvmw+TlJ5PYWkVBp2GAeF+3DJ/HMNi5dLiyhojF9z3PiPjwnjtHxc363fd7uP88+3lPHDVFBbNGN75b1TgUHz0LrLQ52pZyFClUBLq7Ml98fIap+GG+5qoMagVSt5JXkdubTlBBnfui59uF1BtGAOccdyCsGFk15Ty8qE/qbWamR4of84/Mmg2Hx7d1O738Nzw+TyVuIJZq97AS+fMjTHj8dW1nOg5Ey8Mv4Tfsw/y8qFVGFQabuonb0c8VXj1zaQ1LEnZSp1VFrC8d8fXqJUqol19+WGK3MljaoCc2H9rzCLeT97AB0c3olaqiHDx5tZ+E9sdV6DBnc8m3sjrSau5fetSjDYL/no3boxp3IFjakD/DvEp1nC9l7KCaWgNF+Lken+bxktSHWUFU3DxfAONtn0P1hqoq/6E2qp38PTf1ex5lfNtqJxva3Jc6/NrM6NPonZ7HLXb462Oacl2c/YV6lh0gamt2jsVpXZsu8a3Fk9z71Xt+i9w/Zf8tcd/z3hjfDbxACj1s1HqZ595oKARRUb5MzLY0FSgVoECi3T2SfrmaPPdYL+BwaQm5zJoZASH9mYAEBzuTVJiBpNmJpByJJfYhBAAfvlqG5+/s5q7/z2P2IQQjuzP5J3n5F7OVrONC69s/Ef/3P1fMe3CoSy8eRJlxdWo1CdvKA/slFsdffTySv792pWEx/hRVlRF4vbURhoDz31wAyajhcsnPMcjL8k3NqOnyIuBM4kz9VQSRQmmnQf+WMnxkmJeOH8GCX7+6NVq5n25tNEYpULB01PlG8Y7R47m+8OHeGPbVt7btZPvLl+Ej1Pb9/jZJIlas5n7x0/gsvimW7Y6OikCUGeR901KLewvBzCoNXadkpbGGdSn7ENvxs/p25QEgt7Ikx+uZN2e41w0OYGooEFU1Zo4llnIXzuSueOSxjdCS1fKC83SylqmDIshwNuV/JJKftpwgPte/5Fvnr0efy9XXJ10zB4Xx/INB8ktqiDQp2mp/S+bD6FWKZk9Lq7JOUHvwmyzctWG/zElIJa3xixCp1RjsllYmXOIh3b/AMgtabVKeSm2KHKUvVtLa5xpnFKh4O9x0/l7XNME6fxmdDHORIJHMN9Nub3F8zOD4pkZJM+DnvXthw/Nf9J+fsX0vzX5+tQKjOa4N24a98a13tGrgfP8YxsJwZ7Oz9Puavb43QOm2KtOGoh182fxmKuaHd8en21BrOF6LpKtHBQaFB2mDSGvzxS0v7pUIOjNBOrlAohjVekEnpYc2VacSKRzSIf6a3NiJDYhhNRkeR/o4T1yWeachaPY/NdhAFKScolNkJ+affnuWhbeNIlp8+QJOCTSh7wsOePzxXtrmyRGho6J5qKrxgLYK0AaqK0XLlQowMvXlcAQLwJDvIgbGtZonN6gRVl/Q9fQQtDg1LvFV/f0kRJMlVKJArDaWu6Dvv5EGg9NnMTIIPl30GS1klFe3uL4QFdX7hkzlpuHj+D8JZ/yY9Jhbh0xss0+lQoFcb6+HCsuIsDl7J+ctYdAV1e8nZzYl5/HpPBw+/F9eXkE1muCuOl0uOp0rY5z08kdJcLdPUgqarrn/FiJeIIl6P3sOJzO2IRwHr2+cXWiTZKadCR47b5LAHDSNV60xkcG8O/3fmXbwXTmT5bLba84fxg/rT/AD+v2c/dljZ8gl1TUsHlfGpOGReHhYujotyToZhytyOdoRT5fTr4Zwynin5P9+vH64dUAlJlq8Wtlm42g99JX1nC9keryx9Aa5qLtoAoAhcKAp/+2DrElEPQmLguR/8beTfmKjJpcANbkbyOjJoctxXt5NK7lpP3Z0PbEyMBgvv5wPRazldRkObAn3rqGz99ejcVsJeVILlfePoXykmpKi6vs1SMN9B8kf7908RqKCyrwPqXaY8CQUFpi1CQ5Iz9zwQjuu/I9YgeFMOuSEUybNxStrldJpLQLm2RjX9kxR4fRJaiVSsI9PPkxKYkBPr4oFOCk0eLnfFLVP9TdnY3p6czu149qk5nXtm7GYm1cXrXy+DEqjbKy/0A/f1y0Wg4W5FNeV0uEh+cZfUJjv38fO447f1lOjJc3s2P6YZMkjhYXYbHZuCSu44V/FchdcV7dspkQNzcG+wewLy+X/+3dw+PnTWn3uKsHD+aJtbKo0ejgEIYHBrEjO4stmRn4tqN6RiDoiSREBbLzcAZf/rmbiyYl4GKQE4bNtWk8PSHSQHykPwB5xRX2YzEhPgzrH8LPGw5w28XjANCo5arF37YkYbXZmDdhYIe+F0H3JNjJA71Kw9LU7VwSNgwlClIqC3kjaQ0DPeR2nSIp0jfpS2u43ocNs3ETWkNTTRyBQNCxTPKVH1q7aJz5NuM3DCo9X2WsINI5hIcG3MoIz47VFRU18wKBQCAQCAQCgUAgEAj6LG2vGBkUTGZqAceTcuzbXdw8nQgK8+Z4Ug7px/OJHRiM0SgLZZ3el/1UvQOdofEWF10LT+MAFEr56d3fHruIK245j1U/7eHzxav59n8beGXpbfZ2nX2NY1WZVFtqHR1Gl/HSzFk8sXY1F3zxOZ56PQ+Mn8ilp2h7vDRzFo+t/ovzPv4f3k5O3DpiJH7OjX83NEoVnybuBSCjvByLzUaImxsPTpjIjOjGQp7N+QQa+T0/KpoPLprP2zu2s3jnDtRKJVGentw5anQTWx3FDUOHoVEqeX3rVnIqKwh2c+NfEybau8q0Z9zCgQlkVshPul/YuIE6s5kZMTE8ft5U3t25vdPeg0DQHXj85lm8+NlfvPbVehYv28zkodEsmDKYkXFNKxgz82Ux4u/W7GPfsRwKSiuprjVhNMu6P7bTBH0unz6URxavYPXOowB2PZEVmw7h5ebEhCGRnfnWBN0ED60Tb41ZxNtJa/nw6KZ6MU9XJvrF8LcBUx0dnsCB9LU1XG+hvGgBVvMhJKmaypLGIuwG13txqhfxBECqo6r0Hkx1q0ChQaubgrP78yiUjavESvIGItkqAAlXr0/R6htv7ywrmIbB5Q7Mxs2Y6v6QD7Ziz+5eqqKi+FoU9d1lXL0+6UBNFIGgaxnmEccwD3ktJSHZO3h2NG1OjPj4u6N30rFjfTLxw0/qFsQNCWXb2iM4u+rx9ndDkiQ8vJw5uj+LEeP72cclH8gCwDfAHRdX/VkF6xvgzlV3TGXB9RO4Ze7rrF6+l8tO6cqgVClQKBRYrS1rUfSwlzk9AAAgAElEQVQW9pQecXQIXcqIoCBWXH1ti+cH+wew/KprWrUxPSqK6VFRrY5pj0+AqZFRjTrfnCv/mjiJf51hzNWDh3D14DO3BDzTOKVCwYPj5W4ADa8NXNqMoKxA0Jvw8XDm5XvncyK3hF82HeK3LYdZtSOZKSNi+M9d81DWJ+UPpORy13+/A8DVWc8V5w+jX4gPbi56Sitquf+Nn5rYnjoiBj9PV75fuw+QEyNJJ/JJyS7i6lkjUAmB4z7DeN9oxvs2TbwL+jZ9bQ3XW3DzXgqSkZK8Qbh4vtMoiaGg8UPfuuqP0bvcgbvvcmzWXCpL70FZ9QZObo81GucVcAhJqqEkt2Ux3+ryx9C73Ia773KAVuzJ85YkVVJRfC1KpTsunh/IZxS6c3nrAkG3obOSItCOxAjIOiPrVx7ghr+fbH07YEgo33y4ntiBsuilQqHgytunsuStVfgHexKbEELygUx++EzuQ3zHw+3bk7dpldzfvrqyjpj4IJxcdBw/lENleQ3B4T6N34xaRVCYF6uXJwIQFRsACgUGJy1evr1rH+8eoWYuEDgEm2SjxFRBqamCEnMlpUa56qbEXGE/Xm6uwmQ1Y7KZMdrMmG0WTDYzpvrXBlQKJUqFEpVCiVqhQqvSoFdq0Sm16FVaXNROuKgNuGiccFU74amVtZm8tG71/9zx0bl36iTR24kI9OKehZO4c8EE3v5uI1/8sZuV25K4YLycHPzyz93UmeTKkI8fu4R+oScFwvckZzVrU6VUsmDqYN77QZ73UrOL+W2LLFR+4UShL9IStVYjubVFFJvKKTdXUW6uptxcBUCFuYpycxUV5mpqrEYsNgtmyYLFZsUsWTDb5H9WyYZKUS/ErlSjVqhQK9VoFCrUShVqhRq9Sour2gk3jTOuaidcNM64qZ1w1cj6UW5qJ3x0HvjpvXBSnd2DHIGgNcQarmeiUDghoar/WodC4dziWLVmCE6uDwKgUseiM1yM2dR8K11ovXumWjPIbqs1ewqFoT4pcjVKVRCuHm+Dou/qMZ4NFslKXl0xBXWlFBlLKTSWUWQsA6DCUk2VpYYqcy1VlhqMNjMWyVo/91ixSVL9PKNCpVDZO445qw3yP5UeN40z3loPvHXy+s1P50WwwRdntRBkPxseO/g6zyb8o8PsNfy1tGlVHTsomO3rjzBw2CkVI0PDyE4vtnegAZh/zThUaiWfv7Oawtxy/II8uOm+mQDMWjCifQHWt9r9eelWcrNKsFqs+Ad5cuM/ZjJuWtN2b/c/dymLn5VbA9+54C1cPZy44e8zmDF/eLv8dmfqrCaOVJxwdBgCQa+mzmoiq7aAzJo8MmsaXvPJri3ssL7pFskKp9qytN+GWqHCT+9JgN6bQIMvYU4BhDn5E+YUgJe2abvYvk5Dpymr1YZWc3LBqFYpOX90LF/8sZuC0ir7ccspFYh+no0T7L9sPNiin0vOG8THy+UuA79vTWL1zmPERfgTE+LT4jV9AQmJnNpCUqtyyK4tJKe2kJw6+bXUVNkhPhr+Pk8X4D4bnNUG/PVe+Ou88NN74a/3IlDvQ4RzIP56L5GUFLQbsYbrG6i1jVtjK5Qe9Vtmzt1Wy/bUVJbcjM2ajbv3MpEUOQPl5iqOVJzgaFUmGdV5ZNTkkXOOazyzzYL5tMVcienM/++eWjdCDH5EOAcC0M81lH4uYYQ5+aNUiCrTljhSkdqh9hr+YiTakBy5+s5pXH1n477yoZG+rDz0XJOxFy4aw4WLxjQ5fiourvpmrz2VsVMGNHo9EwOHhfPOsr+1aWx3R0Iit7aY1Ops0qqySa3OBiClKqvDbswEgr6OyWbmeFWWfaF6pPIEyZUZFNaVNtFK6o5YJCs5tUXk1BbBaU8hPbVu9HORNTNiXEOJcw0n3j2qxzwFH/P04nO6fvvjdzU5VlxeDcDCRz5l/JBIIgO9cXfRU1RWzW9bktBp1UwbcXIb6ITBkazbfRyARxav4IIJ8dTWmVi/N4WaOpN9y83peLk5MX2UXBq9fONBSipquOHCztMf6o6Umio5WplOcmUGyZXpACRXpvcobYVqSy2pVdmkVmU3OadXaQl3khex4c6BRDgHEuEUSKRLEB6a3lWlKmg/DfPH6es4sYbrI7RSTdJZtqyWFDS6SVgtx6mueAZn96c7LoYeTqGxjL2lR0is7waVVJFGXl2xg6M6SWl9xfGB8uONjutVWuLdohji0Y/B7jH0cw2zV0X2RpIqUto81irZsHbwZ6lIJXYTaq1GTlTnNpo8T1TnUms1Ojq0RnyU+jMfpf7s6DC6PY8PvIVx3oMcHYagGYpN5RwoO86RynSOVJzo1YvUUlMFO0rk7YgNrwoURLkEM9g9hpFe8Qz2iEGtaL2M11EMCPRt9L1CATq1mrTCUrJKywHwc3MhyEO+Cc0tqyS/oopoP29mJfRrYg/AzVkuV505dgC7j2SxYW8qNpsNHw9nhvcP5roLRhEWcLJ998WTB1FZLX8O/7BuP89/ugoPFwPTRvbjrksncMvz37QY/xXnDwPkihGNWsXssW1L8PdULJKVQ+Up7Cg5zI7iQ2TVFjg6pE6lzmpqlPA5lQC9N/FukfI/9yginANFdUkvpqU1XMO57oJYw7WdltZxClSAonG1ZzdBqfLF2f0pdE6XUlF0KSp1P/TOrWvl9VYkJA6Xp7GpaB+7S5PIrMl3dEhnRZ3VxJ7SI3ZdIme1gdFe8YzzHsxIrzgMqt6lHfPogVcd6l8kRrqYgroSUqtz7NUfDRNobm1xj3g6LRD0NOSbtVR2lyaxqySJtOocR4fkUCQkUqqySKnK4sfsdRhUOoZ6xDLJdxhjvRO61SS75NaFTY5tS8ngnqW/8NFNCwAYHxPe6Pz21Ezu+3IFo6OadpcB0Gvlae/fN8xo9nxzXDtnZKPXU/ny6ZYXnU76k2J8k4dG4+bcMyp12kOlpYatRQfYWXKI3aVHutVNoCPJqysmr66YNQWyBoCTSs8At3Di3aIY5tmfAa7y760oke55nLqOE2u4PohCjUodgbF2GSpNHA0F9wqFM0qV31kabdAeO4v9tM2g1gzGxfMNKkvvRqWOAECjm9T6Rb2EIxUnWFe4h02FiRSbyh0dTodTballbcFu1hbsRqNUM8ZrINP9RzPSS5aX6K4PutrDByOfadPcaLFZuWP34x3qWyRGOgmTzUx6da598kytyiatOqdHlRALBD2R/LoSdpXIQpe7SpPYV3ZM3Ky1Qq3VyNbiA2wtPoBWqWG0VzyzAsYyon6S7W5PuV/7YzMXDYtrkhBpYExUKBcNi+fVPzby9Z1XdnF0jVm14+TWpnmTeofoqoTE3lK5DfEfeVvZWnwAs61jFvO9mRprHXtKk9lTmszS9N9xUcttM4d79mekVxwjPePs4soCx9PcGg4Q6zgBAC4er1Jd/hjlhTNQKOUKQyfXh9A5NU3mt0ZN5X+pq/oASaoDkFsAK9So1bG4+/55TjFq9Rfg5PoglaW3A+DusxyVOuacbHZXqiw1rMnfxe95W+yVWn0Bs83CpqJ9bCrah1u9ePj5/qOZFzSJAL23g6M7O5xUBnx1Xm0er1FqOtS/QpKkhhR3c6tfkf4+Aw3ZSPmpQY68F7k6m+zaQmxS728bLGgesZWmayk0lrGhcA/rC/dyrDLD0eH0Cvx08mJvduA45gZOtE+6jmbY429x74zx3DipZSHvTzbt5o0/N5P49L1dGFljqmtNXPrIJwC4Oev45tkbUHSvHFO7KDCW8mfeNlbl76CgrsTR4fQ6FCiIdAlilGc8E3yH2LWBBJ1PsalcrOEETRDruO5NTm0RAMuy1vBX/o5GHf/6OgoUjPVOYEHIVBLce1a7+BprXbt08D5M/ZZboy5vr5sWcx6iYqSNWCQrGTV5pFWdfHqQWp1Nhbna0aEJBH2SElMFmwoTWV+4h6SKE6KMuYMpMJYC8NmJ3/gm4y9mBYzh0tDp9oSJo3DRa9mTnt1qYmT3iWxc9F2/JchosvDdmkRAwcptSZRUyPPDk7fM7rFJkdzaIr7OXMWa/J29VounOyAh2UVev8lcRZDBh8m+wznPd7i9S4Hg7Dl1DQeIdZxA0EM5XpXFNxmr2Fy0D0Cs/ZpBQrJXAg9yj+Hq8NkM8Whed6270d7mAGeRFGkVkRhphnJzVf2EmUNa/eSZWZMvFoUCgYMx2kysL9jDmoJd7C87LibELsJoM7E8ZyO/521lbuAEFoXNxF3j4pBYZib046tt+/j3MrnMeNGYwQR7uqNUKMgqLeeb7ftZcziFK8YM7vLYTBYrS1fuprLGSKifBy/eNQ+AsQnNb/vpzmTXFvJ1xp+sLdiFVTw573Jyaov4OuNPvs74kzCnAM7zHcZ5fsMBCDacrY5B30Cs4QSC3kd2bQFLTvzKpsJ9Yu3XDg6UH+fh/W+T4B7NbVEX0881zNEhdWv69FYak83MlqL9jSZPaFu/aYGgNUQJZseSVp3Db7mbWZO/ixprnaPD6fMYVDqujbiAi4Imd3nbuCqjibs++4ldaU3bpzYwPCKYd6+bj2t91ciHx9fxQ8ZuioyVmG0nb45cNXreHX09CR4hVJrrmPTnc6yc9iDvHlvDX7lyF5+rIsZxd//p9msyqot579hadhenUWqqwVfvyoLQkdwcMxmA/WWZXLf5A5ZNvodo18Y3sEcr8rh84zt8NfFOAK7c9C7fTrqbWLeARmMALt/4Dl9OvJN496Bz+XG1m3JzFR+nLeev/J1iK0E3JcE9mjmB45noMwRtB++v7kk0lM6fvo4TazhBRyDWcd2DCnM1S078yh95W0WS/hxRoGCa/0hujJyHt9bd0eE4ErGVpjmKjOX858hnjg5DIBCchtFmYkPhXn7L3QLIKuOC7kOt1cgHKT/yZ9527ou9ktgufALhotPy6S0LWZeUCsCmY+nkllUgAYEerkyICWdafDTK+r0rv2bv4/PULSwZfyvhzj58n7ETgFeSVrJiyn24a50a2f/Xnm+4IHgIN0RNpMRUjfq0xI+TWoef3o0Xhl2Or86VvaXpPLn/J/q7BzDRN5bBHqFEuvjyS3Yi/xgws9G1y7P2EusWQFx9smOwRyjfZ+zk0YR59jE/Z+0FINrVr0uTIhISq/K281Hqz1RaarrMr6D9HCxP4WB5Cu+pl3G+/2jmBI4n1Mnf0WF1OUVGWeNNrOMEgt6HhMQfedv4OHW5mJM6CAmJ1fk72VK0n+sj5nJRsPxAp7uJ7DsS0SdOIBAIBAKBQCAQCAQCQZ+lT1eMCASC7kV2bSHLczawOn+naInYAzhRncP9ia9xVfhsFoXOaFPf+Y5AqVAwLV5WWm94bYl9pRkM9Agm0sUXgLnBQwB4/uAvpFQVMtyrsf7HaJ8oFkWMASAS3yb2fHQujSpBQp29+CJtK0fKc5noGwvAxaHD+SJtK/f2n2GP1ybZ+D1nPzdFT7Zfe0XEGJ4/+Av/GDALJ7UWq2Tj92xZUO766Ilt/4GcIxk1ebx17FsOlqd0mU/BuVNpqeHH7HX8mL2OQe4x3B59CdEuIY4OSyAQCM6JjJo8Xj/6FUmiWrhTqLUaeS/lB9YV7gHgH7FXEu4UcIar+gYiMSIQCBxOcmU632euZnPRfiGq1cOwSjY+P/EbiaVH+Xf8jQAOE2ZtjmhXP1blHiKvtpwAgztr85MA0Kk0RLr4NBk/yKP1G8sai4nP0zazPj+Z3NoybJKNSouRSX6x9jEXBg/lzSOr2FEsb/cZ6xPNlsLjVJhr7YkZgJmBCbxy+HdW5uxnQdhINhYcpcwsJwRPHdcZSEh8n7kakDsPCWHKns3B8hQM7VTzFwgEgu6EhMTP2ev5JG2FaL/bBTRsU79nz0vcEjnfvrWmLyMSIwKBwCFISOwsOcx3mavFk+pewIHy49yz5yUAHh94KzGd9ORakuCnPYdYtlsWR80qKcdksTQ7dstjd3JZ2CgSSzKYu/ZVXDR6AvSy4NirI67EU+vc5Bq9qnUxy//bt4zUqkIeHzSfePcgdCoNizYubjTGW+fCRL9YltfrhYz1ieaX7ETO8xuAxymaJhqligVhI/k+YycLwkayIiuR8T4xAPjoXNv4E2k/ZeZKXjqylD2lRzrNh6BrGeoZS5ChaaJPIBAIujtFxjIAXk7+gn1lRx0cTd/DbLPwbsoy9pQlc3/sVbhpmq6N+goiMSIQCLoUi2RlXcFuvs9cTXpNnqPDEXQghfWLm3/te5MnBt7CEI/YM1zRfr7dsZ+nfl6NXiNPX1G+XvavW+JgeRbvj7mBkd6R5+x/U+Ex/jFgJsPqt+CYbBayakqbjLs4ZDj/3vc9AGWmGtbnH+Gl4Vc0GbcwfDQfp2xkb0k6GwqSeWbIgnOOsTVSq7J56tCHFBibxizouVwQON7RIQgEAkG7SSw7yotJSwC5K5rAcWwvPsjf9vyXJwbe2me3ZYrEiEAg6FJ2FB/ileQvHB2GoBOptRr5v4Pv82jcjYz1TuhQ219uSyTK14vPbrscAC9nQ6vjc2rLyKouxVffMRUYIU6ebC08zvkBA6m2GlmcvLrZbSiT/GPR17dSfTVpJS5qPRN8+zUZ5693Y4r/AF46/Bs6lZopAXEdEmdzbCs+yItJSzDaTJ3mQ9D1eGpdGSvaigoEgh6EhMR3matZcuJX0Rq+G1FoLOP+xNe5v/9VnOc73NHhdDkiMSIQCLqUcT6DCDT4kFtb5OhQBJ2I2Wbh+aRPeHLgbQz37N9hdjNLyrlj6pgzJkQa8NG5EOXqy/x1bwDYBWJDnby4d8AMpgfEt8v/04MX8OzB5cxd+ypeOmeui5rQbNJFrVAxN2QoAF+kbeH6qIktitMuihjDbds+4bKwUeiUnTMt/5W/g9ePfoVVLEB7HTP9x6JWqBwdhkAgELQJs83Cy8lL2VC419GhCJrBZDPzYtISMmvyuSZ8jqPD6VJEYkQgEHQpChRcGjyVt49/5+hQBJ2M2Wbh6UMf8Z8hf6O/a/iZL2gDzjotZmvbhELNNivXbf6A8/wG8PqIq9Gq1Jhssh7JnzkHeTTxezbOfBStUo2rRk/i3GfOaHOgRzBfTbyzTf4fiJvd6LUlnFRaAC4KGdYmu+1lZe5W3jz2jRA27oUoUDA7cJyjwxAIBII2UWmp4alDH3KoPNXRoQjOwBfpKykzVXJ3v4UoUDgkhpSqDACiXcK6xF/X9FYUCASCU5gRMKZbdS4RdB5Gm4mnD31EsbG8Q+ydPzCGvw4dx2SxYrK0niA5VpnHscp8bu13HqHOXvjr3Qh18iLUyYtJfrEYrWbKTY5vC/17zgGiXPwY7Bna4bbXFOwSSZFezHDP/gTovR0dhkAgEJyR/LoS7t/7mkiK9CB+zd3M84c/dVjnugf3/YcH9/2Hv+99lp+y/6LU1DFryZYQFSMCgaDL0So1XBQ0ic/Tf3d0KIIuoMRUwdOHP+KVof8455L/+2dN5Ob/LeOaD74B4Jpxwwj38cBJq20yNtjTE51Kw5dp25gfOhylQkFaZSEAbyWvIt49qMO0R9pLrdVEsbGaoxW5fJ+xkycHX9zhPvaWJvNq8hciKdKLmRs00dEhCAQCwRnJqS3i4f1v2UXaBT2HTUWJWA9beTT+xi7ftvna0EcBWFOwlZ+y/+Lz9J8Z6hHHVL8xjPEajEbZeifB9nJqYkQCB9XJCASCPse84Ml8l7WaOqsQguwLHK3M4NO0FdwSNf+c7Mx+5RNKq09WeTz83coWxx5+/j7eGHk1i5NX83HKBoxWC371iZAJfv24M3b6OcVyLhwpz+XunZ+hU2q4KXoSc4IGd6j9zJp8nkv6RGiK9GK8te6M9hro6DAEAoGgVbJqC3h439sUd/LTfkHnsbX4AC8mLeGRuBtQtaCX1hlEOAcDcFPkZVwfsYDdpQdZV7CdN499hlapYaLPCKb6jaW/67l3HQRRMSIQCByEq9qJmQFjWZ69wdGhCLqIH7LWMtIrjqHn0Mb38tHtSyCM9YlmrE/0WfvrLIZ5hbNl1v91im2jzcSzhz+m2uL4bUKCzmNWwNguXaAKBAJBe8mqLeBf+96i1FTh6FAE58jmon28nLyUfw24FqDLdUdUCiWjvQYz2mswSRUp/C/te/7I28QfeZsIdQpkYchsJvmOPCcfIjEiEAgcxoLgqazI2SRatfURJCTeOPo17498BO1Zlj/+fcb4Do6q97H4+DIyavIcHYagE1GgYJYQXRUIBN2YYmM5/96/WCRFehHrCnbjrXUHOOcK4PZSZzWysWgXf+RtIq06i9Feg7g+4mL0Kh0bC3fx9vGl5NYVcHnoBWftQzxqEAgEAoFAIBAIBAKBQNBnERUjAoHAYfjrvZjkM5T1hXscHUqnoFQocVbp0ao06JQatEpt/atcLSEhYbZZMNnMmGwWTDYTZeYqzPUtZXsjeXXFfJn+BzdEXtgh9kqqaymtrsHX1Rk3g75DbPZkdpYc5s+8bY4Oo1NQKpQ4qfQ4q/U4qfSoFSpUShUqhRK1QoVVstn/lgDMNjNGmxmj1USVpbZXidCO8orHT+fp6DAEAoGgWSotNTx6YDEFxlJHh9KhKFDgqnFqtKbTqeR1ndlmsc85JpuZOpusoVdprulV88+yrDUA+Og8uDj4vE71daI6G4A/8jayvnAnWqWGGf7jeSTudry1HvZx/VwiiHfrx7spX55TxYhIjAgEAoeyMHR6j0yM6FVaQgx+hDkFABBo8MFL64a31h0vnTteWjc8Na4oz0IDoMJcTYmpnBJTBdm1haRWZ5NWlUN6TS5AjxesXZa1hjmB4/HXe53V9bvSsnl+xVoAjuTKXWaemD+dK8YMpsZk5sVf1zF/WDwjIoI7LObuTq3VCMCbx75xcCRnh7vGhVAnf0Kd/Ak2+OKtdcdH52Ev2fXQumJQ6c7avkWyUmaqpNRUQYlZfi0ylpFVU0BWbQE5tYX2n2FP4IJAsaVMIBB0T0w2M48ffL/Hbun003sR6xJKlEswfjovfOuT0L46D3z1nu3uzGKRrBQZyyioK6XQWEq+sYTjlZkcrcqg2NhzBWk/SPmREIMfI73iOs3HfYnPAxDrGsnt0VcwwWc4akXz6YtI52BMNvM5+evTiRE3jRPXRZx9VslRlJmrHCZYOdIrjni3jlH+7c2EOfk7OoQeQ7RLCEM9YkksO+roUFokyOBDnFskkc7BhDn5E+YUgJ/es9OEp9w0zrhpnIlwDmK45wD78YYnDmlVOewuPcLesmQOlaee80TQ1VgkK0tO/GoX8GoPB7LyuPnjZWjV8sJkfEw4W46n2887aTUk5RRSVZfYpxIj32auAqCoB7RCVCtUxLtHEucaSZxbBAPcInDXuHS6Tx+dBz46jxbHNHRMyK4p5ERNLscqMzhelUlGTX630kHy1Xkwyive0WE4HDeNE0CPW8eJNVzPQKzjzp7Xj37FkYoTjg6jzUQ6BzHWexDxbhHEuobjpnHuUPtqhYoAvTcBeu8m50pMFSRXprO/7Dhbi/eTX1fSob47EwmJ/xz5jDeHPUCgwadTfLwy5GEAolxCzzjWXePG4/F3n5O/Pp0YcVE7cWXYLEeH0W5OVOc6bFId6hHLpSHTHOJb0HtZGDq92yRGDCodsa5h9TdskcS5RnT4JHm2NCRiolyCiXIJZmHodEw2M5uK9vFn3jb2lx3vMeWa6wp2c0XYDMLrK27aytt/bcXH1Ynv7roKAC8XJ+Iffa3RmFGRIaw6dKzDYu3uFBnL+CFrnaPDaBEnlZ4JPkMAGO09kBGeA86p+qOzaKhO8da6M9gjxn7cZDNzvCqL45WZHKlM50D5cYcmoGYHjDurSrTehotaToz0tHWcWMMJeivf1Cfo1xbsdnAkLdOwjhri0Y9xPoMZ6zUQv7OsXu0IvLRujPMexDjvQdwefQkpVVkAbCnaz/rCvWTXFjgstrZQZanh6cMf8drQ+9GrtB1uvy0JkQb0Ki1xbufWhbBPJ0YEAkH3YLjnAKJcgkmtyu5SvwoUxLiEMMJrACM85VLAAW4R7S6TdCRapYZpfiOZ5jeSvLpiVuRsZEXOZoy27r3dRkLiu8y/eLD/Ne26LjEjl2vGD8XLxanFMX5uzhRWVp9riD2GbzP/6pZVQ/FukcwJHM8k36HolB2/YOoqtEoN8W6RxLtFclH9sezaQg6UHWd/uZyA219+vNNLohuSIbMCRDcagUDQvdhecoglab86OowWcVYbmOE/hnlBkwC5Erg7Eu0SYn+9JmIOO0sO82PWum7z8LA5TlTn8l7KMv4Re2WH2/4i/RcArgib02QLTampnMSyJKb6je0wfyIxIhAIugWXhUznv0c+63Q/bhpnRnnFM8JzAMM9B3R6CX9XEqD35paoi7k0ZDrfZq7it9wt3fKGuYH1BXu4PuJCfFvZ3nA6JosVZ13rN9nVRhNaVc9Jbp0LpaZK/uhmYqsJ7tFcEz6bIR6xjg6l0wg2+BJs8GX2KS1zs2sL2VlymB0lhzhQdhyLZO1Qn2O8BgLgrXPvULsCuPXq95k0LY7rbp7s6FAEgh5HgbGUl48s7ZYVq95ad64Mm8l0/9GdUtHQmShQMNprIKO9BpJWncMX6SvZXLTP0WE1yx952xjpFc/E+urQjuL7rJUAXBoyE7Wqcdqizmrki/RfRGJEIBD0Pib7DuPTEyso6IT9le4aF8b7DGaSz1CGePTr9WXonlpXbo9ewEVBk3n16JcAHCxPcXBUTbFIVn7L3cz1EXPbfE2Unxe70rK5adLIZs9LEqxPTiM+2K+jwuzW/J7XfZJfnlpX7oi+lMm+wxwdikMINvgSHHweFwefR63VyJ7SI+woOczOksOUmirO2b4QXD17qirrUKtV6A0aR4ciEPQqrJKN/yQtocpS4+hQGqFXabksZDqXhU7r0RWLDUQ6B/FY/E0klh3l3ePLuqWw7RtHvybONaLLkvcSUGHp2OpgkRgRCATdApVCySXBU+1jBIwAACAASURBVHg/5YdztuWhcQWQkyG+QxnsHtPrkyHNEWjw4b9D7gFgefYGPklb0e222KzK28614XMA2vR/dMXowTz501+89Ju8R//yMYMBsNhsHM8v5r212zmYlc/rV3VMO+DujITEH7lbHR0GIP+t3Rd7pV33oa9jUOmY4DOECT5DkJA4WpnB+oI9bCpKpPAs9En89F6M6ETl/97O26+uZNLUOCZM7u/oUASCXsXnJ37jcEWao8NoxFS/kdwSNR8vrZujQ+lwhnrEsnjEQ/yUvY5P01Z0eGXiuVBlqeGt49/y5MBbz8lOndXEvrKkRsd2lR5Ec8pWGis21hfsIMTQsSLJvSIxUl1rIq+ggsqqWixWG14eslBiVFj33D8mEAiaZ3bAOL5MX0nlWTx5UCtUjPYeyMyAsYyq1wvpi8mQ02kQGpsffB7x7lE8efADSjrg6XVHUWwqZ2fJYQDGeCeccfzlowdxNK+QTzbJ4m4Nr8/9stY+5qZJI5mZ0K8Tou1e7C87RoGx1NFhcGXYLK6NmNNpXZp6OgoU9HcNp79rOLdGX0xSRRobChMB2FSYaO+G0xpzAsaJn+9ZItkk9uxMY9JUkVgStJ0lz/7IV6/8yntbniIirn0dzixmK7ePf5yEsf24760bOifAbkBSxQm+zfzL0WHYcVYb+FvMQqb4jXB0KJ2KSqHk0pBpJLhH89zhj88q2d5ZbC8+yIbCvedUOWqRLGwp3sv+siP2Y68kf9xojAIFAQZf7o1pf3fD1uixiRGT2cJvaw7xy+r9HEstwCad3Nc2fYLc3vKp+08+MbRYbSSn5APg4qwjPNhxCsQCgaB59Cotc4Mm8nXGn22+JsI5iJkBY5juN6rbdI/prvRzCeX1YQ/wxMH3SavOcXQ4dtYX7gXalhgBeOyiaVwwWH7y+9v+ZE4UlWGTJMJ9PJg3ZADD+0ib3o31N9eO5KbIeSwMPd/RYfQYFCiId4si3i0KgNujL+FQeSprCnaxoXAv1ZbaJteoFEpmBXTcHuqO5qZF77Lo2vHs3J7C1k2yGK3BoGXeghFce9NkFPX5nOzMEj7/eAP792ZQVlqNt68rF1w0jCuvm9DIXlVVHZfMfJkvf7yXJR+tZ+O6IyBJXHL5aG64bUojW0Cr9u67cwkpR/OprTXx5MPfNfJz1Q0TubHeHoDJaObFp35i68ajqDUqRo2N5p4H5uDscrKDUlvfg6CPU39PYrN2nzbfHY3JZubV5C+6ja5InFsEDw24Hn8Hdpjpavq7hvP28H/xnyNL2FOa7Ohw7LyXsowRngNwVhvO6noXtRP3xd6AhMRV2x4A4IORz6A/ZUuUUqFE1QmNEnpkYiQts4jHXlpOenbbtQhUSiVPvb6CnPxy3F0N/PThHWg0fUOcTyDoScwPnswPWWtb1U0wqHRM8xvJzICxxLqGdWF0PR9fnQcvDbmXf+57s9skR7YXHwTAbLOgUbZtWmpIfvSVJEhzbC0+4FD/lwRPEUmRc0SBggT3aBLco7kjegGbi/bzV/529pYetd9wjPMehGc3Lwl/5/U/ue1v07nulvMAOHwgizf++xsBAe7MnCuL8RmctPj4uvLIUxfj7e3CwX2ZvPLCCqL7yS27R49r3GbxmceWMX1WAldcM56y0mqUqpMVgA22gGbtNdh64dWrMJksXDrnFR59+hLGTjhZSaZRN14D/vTdThZeNY43P7yJwoJyXnzqZ774dCO3/e38Jn5b8yno/vz47ip8g72YeFHnVBaotWr+t/O5TrHdXfj8xO9kdZNWslP9RnJ//6t6VEfBjsJN48wzCXfwUvJSANZ1g1bJpaZKlqav5PboS87JjgIFkc5ylx6NQoNG2fkaUT0uMZKZU8rdj31NRVVdu65TKGDGxDiWLNtGeWUt2xNPMHGUmMQEgu6Gh8aV8/1H81vu5ibnAvTezAuaxKyAsWediRbI5abPDrqT+xNfI78TxG7bS41V/jzfW5bM6PrOG4LWSa/Jc9iWqH71ycibo+Y7xH9vRavUMNVvBFP9RlBoLGN1/g5W5W9nTmD3r0YYPiqSufOH278PDfNmf2IGPy/bZU+MeHm7cMtd0+1jgkK8+OHbHRxPzgWaJkaGjoxg/mWjZHvh3o3OnW7rdHsNtvQGDUqVXLKi1aoxGFoWYYyNC+L6W+XETnikD9NmDOTwgaxW/TbnU9D9WfHxOuZcJzoQnS0pVVn8kL32zAO7gAUhU7klan6f3mqoVCj5Z/9rAFAAa7tBcmRFzkYuDJpIsMH3nOw8P+j+DoqobfSoxIhNknjs5Z/tSREng5ZZ58UzbGAoPp4u3PXYV61eP2pIOEuWyW0Nd+4TiRGBoLuyIGQqv+dusT8xHeoRy/zg8xjjPbBPT34diZfWjecG3cnf977abPm+I9hdktQhiZHUghIWvL2UxKfv7YCouif7So86xK/qlAWYSmj4dBq+Og8Whc1kUdhMR4fSJsIjmmq6Rcf4s3n9yT3itbUmln21na2bjpKfV47NJlFdVceYCc3rAcUPDGnRX4MtoM32zkT/uKBG37u4GaiuMjbrt6N8Crqe/Iwiso/nOzqMHs3i48uwSY7dJnRT5DwAUbVYT4Om3oP187OjkyMWycpHqT/xxDkKsXY1YlUjEAgEAoFAIBAIBAKBoM/SIRUjVeZcKsyZALhpQnDRBJ3hirNjzeZkUtKLAAgP9uK1Jxbi5+3a5utjo0629DmaKrLFAkF3Jdjgy9/6LSTBXa7qCnMKcHBE3Zf8kkrcnPUYdO3fexls8OPumMv475HPOyGy9rO7g8TDKuqMmCzdp4VdZ5Bcme4Qv9P9RxHq1LHt8QQ9H4ul6dNjSZIaVfj995nlpKcVcv/DF9JvQCA6nZo7b/ioRZtaXctL1AZbQJvtnQmDU8vbbE7321E+uwu/fbqBXz9ZR2ZyLhqdmvjRMVzz8EX0HxEJQGVpNVfFPcCo8wfx+NK7m7Wx5de9PH3NO9z54pXMv316s7aBZu038OH/fcvGn3fz2f7/sOLjdfz8ntzxJC+jCBd3J2ZePZEbH19AVXkNV8c9yJBJA3j6m6aVgVtW7AHg6WsXc8cLi7j4jvP57o2VrP52G5lHZW2tjx7/jo8ePynIe+UDcwG4/rHGugjGGhNv3b+ULb/uoaayjsAIX+bdOpULbjgPhaJxBes3r//OJ08ts38/eubgZuNb8uyPAPz66Xo+2fMCHz+57Iz2TUYz3772OwDrfthB3olCLObG89wtTy/ksntmNfHXkazO38nhitRO9XEmFoXNFJUiLaBUKLm//9Xk1hVzpOKEQ2PZVnyQIxUnGOAW0Wk+7kt8nteGPnquZuwKwueUGCkzpbE1/0UK6hoLwPno4xnn9zBeuphzMd+E9dtOlg4/8Y+57UqKgLz1xtvTmeLSarLzu09rI0H348XFf7Bitfx7/fU7txAS4NFpvp5/eyV/bTpCQv8gXn38MtQqUcgFcEEP2FfvaMwWK5f++xOeve0Cpgw7u8/bqX4j2VFyuFsIdmXXFlBoLMNXd25/b1VGUwdF1H05VpXpEL+Xh85wiF9B9yaj/qHVqaQcyyf4/9k76zCrqvWPf05Od/cwwZBDNziUIKCASAkKJhbX9qdXxYt6Lbx2J2KggCjS3d0dM0x3d538/bFnztSpyUOcz/PwMLP32u9ea885e6/9XW8E1VWIOHboKg89PoYevYIAUCrVZGa0rNx0rS3ApD2xWIxIBOo2qBDSlmO4Fvjihd8AWPf9LgaNj2bUXQOpKKti++8HeW7ie7zz97P0HNoZJzcHhk7qw4F1JynOKwXAxbPhHHzb8gPIbKSMnjm4gf36tgG99utTkF3Mz2+vYdeqI4yY2h8AV08n4s+l4uAs5BZzdLFn9MzBbP5lH9kpefgENwzl2rr8IABSmYTRM4T+dBscgW+oF2lxmSx7aw1jZw9l0G29dMcER/npvUYfLlyKWCJm0v0jkcol7PjjEJ89+ysyuYxxcxvOUybMG0Gv4VGUFpbz2uxPTV1+SvLL+PfUD1AqVCbtf/7cr+xcJYSP3fvSZKL6hXHlRAK/vPMP/mE+vPzjAvzDvE2eszVUqqv5MXFtu57DFGN8BjA/dJJF+3CtIxVJeLXrAyw8+T5FylKL9uXX5E38t+dj7WY/tSKrTe21SBgpVaYDsCn1UdRaBeHOE3CRBaNFS4kylaTSnWxJe5xJQd/jLG+7ihGXrgqDDwlwb+D90RycHGzJLyyntLzadGMrVtoZrRY277mARqPl5PkUsnKKCfRzs3S3rFwnnLmaQZVC1Wo7CyNmcLLwMiXK8jboVeu4VJKIl1cfAF5dvRWNVsvb0+tWwB5btsakjbyyinbr37WASqsmvTK3w88b5RTS6kRqVm5MTh1PZO3q4/QZIHgAXDyXxu7tF3jq/ybq2vj5u3HiaAIjRnWhokLBsu/26PU0MYdaW4BJe1KpGP9Ad7ZvPkdYuDB3FIkEDxF3D8cWnbctxmBpLhyOY933QgLNuxaO4+E3Z+r2TX54DPf3/Tdfv/Q7X+z9DwDj7xnBnr+OsXOVkKvvzsfqRNLivFKObTvHsDv64uTm0MB+Y9uG7NeiUqg4vv083xx6HbmtYS+eKQtGs2nZXjYu3cP9/7lLt70ot5Rj284CMOi23jjX/I27D4rQ9QsgtFsAI6aYrkpjYy/ng40vIavxYJow7xbmRb/Ill/3NxFGnN0dcXYXztfYm8QgIvh0x6tG7ZcVVbD1twPcNm8EALOeEb5XvW/pQtrVbLb/fhBXLxej16st+Dttl8WSfgP0cu3M053vttj5ryc8bFx4qet8Xj73pUXzwZwovNwsr5ELJVeRiSR0dhKeJccLzhtsq9aqUWvb1ju4RcLI6fzvAOFLPzV4OY6yhiprb/eHWJ/6AKcKvifG943W97KGwmJhshvk3/IXR6m0ZjXeQmW3NVo14puwnJQV/YhEcFtMd7bvv8yAXiH4+7SfZ4qVG49D55PaxI6D1I67g8fxTfzfbWKvNVwqSeKWGmHkZHLTcsJ7riQiFokwNufUWuj+3lFkVxVYZKIzzDO6w89p5fpg2qxBnD2dwrdf7ADA1lbGrHuGMm5i3Yr886/ewSdLNnLvXZ/j6u7AjDlDmi1MNLYFmGXvhVfu4LMPNvPIvG8BcHax4/5HRjFuYvM+0205Bkuze/VR3c8T74tpsM/Vy4muA8I4uesixXmluHg60WdkV7yDPNj6m1Axrr4wsuvPI6iUasbfM6KJ/ca2Ddmvz8ynJ5h8yQ/tFkjPoZ3Z/Ot+7v33FKRy4ZVmx4pDqGvEqnFzhpq8DqaYsmCMTrQAwVMmqLMfWUltI06bYz8jQSiLG9KlaaqCkC7+aLVa8jIKcPVqnid9cyhVVfBX+u52s28Kd7kzL3e976YsydtSerlGcmdADKvTLFtB6I+UrSzuscCstp/ELgPg2/5vAvDWpa/arV/6aJEwklEh3OzCnSc1EUUAHGV+RDhP4mrJxtb1rhGSmhCD1kx6y2o8RZwcbduiS2ah1Wo4kLea4wWbKFHm8XTUjzjLBLe/s0W7kIlt6Orc+pu3leuTlxfexssLb7N0N6y0kvJKBcs2H2PniTgycouxkUvpEebHvNv6M6Crfs+5gpIK1h+4wL6zCcSn5VNepcDBTk5UsDczRvdidN+GlQ4OnksE4I/tp4hNzSWvWPDweP7zpq6tR757GonY/LCs2/1HsCZ9j8XL914pTdL9vPapebrKRPX5ct4Ubonq1GR7LXuuJJrlWXK9kl2Vb5HzdnU2fM2t3NzYyKW8+uY0o22iuvrz5dKHTNpydLRl28FX28RWLd2jg/h6meHqCN/99kiTbfMevIV5DzYs6drc817LpMfX5dp7sP8rBtsV5wvChUgkYtycYfz6nvC8iT+bQni08GzbtvwA3kEe9Inp2sS+Mdv17dcnqLP+sJbGTH54NG/d/zV7/zmuC5nZtvyATiAYcGvrxdyA8KYe6ja2MpRt4K1prn0XT0F8y0lt+nzOThHC2BqHE7U1q1K3W7SC3TOd5+Asc7DY+a9X5oZMYHfuSfKriy3Wh6MFF3Verqa8Tj/v+1qDeV9tnqrlgz9E0mhFTKVVM+fwc23a1xYJIwqNMBm3k7gbbGMncUepKWtZrwzg7mJPRaWC9KyW5QcpK68mO09wAfP3cTHYbk36aga6D8bfLkDv/sulFylRljDQfbDe/Y05lL+GI/nr6Od+G3tz/miwTyyScCD3T6swYsXKdUqtOPHIkpUkZxUS5O3K8F5hFJVWcuxSCocvJPHve8cyLabpBG3VrtN8t/YwTvY2RAR64uniQGpOEccupXDsUgqvP3gbk4Z207WXSoSVksggLyKDvNh3JoGEjHxG940kqJG3kdluvLW2RRLuDh7Px7HGy563N0nlmWgRkjYayrfjam9n1IaTTfu6E1uaQoVlYoY7ObRPYvWOYE/2l5wu/ItBnvMY7DmPUwWrOVnwJ0pNBQH20cT4PIGzTEjyrNJUsz/3W2JLdqPWKmv2P46LGYnlE8oOcqVkJ5mVl6hQFSIRSXGSeRNk34deblNxleufV9RyOO9njuT9jJPMhwfCf6uxeYiLxZvJrhTyrFWqC5GKbHCVBxDqOIheblOxk+if09Taq2WC/yt0dh5l8PxFinSWJczX/d7JcRCTA98yOe4b3EnrhkSjqfurPb5kDhKp/vute71ny7i5w/jt/XUAbF1+gMeig0m8kEb8uVTueXEyInHdc6fWvjHbje3XIpOb93oy9Pa+ePq7seGH3YyeMZjYU0kkXUpn2hNCmWtj5zUXWwebVttorX2fYE8GjO3JpmV7AcFLJLJ3CHGnk9n62wHGzBqiC2FqD4qVZaxN39du9k1xh/8I+rt3Nd3QShPsJDY8EjaNty8ttVgftGhZm74HgMciphttKxc3LCTgIBXme7aSpvM6GbIm7VtLi4SRWi+RvKoLBtvkVp1v8+o03aP8ScsqIiktn/jkPMJDmqeO7jx4Redt0qd7kMF2GzPXEmQfbFAYSSiLZ2/uLrOFkZMFW7kj4F90dhrQRBjxtgkhrzrdvAFYsQjNe720crPx5k9bAUjOKuSBSYN49M6hiGtEiUvJ2Tz07gqW/LaTQd1CCPBq+PIyc3QfIoO8GBEdhkxa5x76y5bjfLJyLz9vPt5AGBnYLbjB/zmFZSRk5DNxaNcWJ1+tz0jvvnyXsMaiq0KV6mpyqgrxsdUvvD8zfjjBHsZDzhxt23cia2mKlW276GAOzjIH3QTleqagOomzhWvZm1PnnptQdohCRSpzOwnVRTZlvEVC2UHd/sSyw+RXJzEv7EckIv2iW4W6iI3pb5BecbbBdrVWQX51EvnVSZwtWstQzwfo5zHLZD9LlTkoNBXsyv6My8XbmuxXa1VkV8WSXRXLuaIN3Bn0Dp424WZdAytWAALCfDi95xIAvUZ00Rum0Zj6XiG7Vx9lwX9nsXPVYcGbpFG+jVr75tpuCRKpmEn3x7DsrTUkX85gx4pDgIkQmmYuGlwrvPj9wzw/cQkAnz33C2KJGO9AD+5aOI7Zz040cXTr+Cd9L9UayyQ197fz5KGwKRY5943CCK/e9MrszJmiWNON24lt2UK0yfxOt2MvMT9q45dB7xvdP9l/jNH9zaVFUmonx1vp5HgryWW7OVfwM2ptXSJTlbaKswU/kVy2mwinCW3WUYCRg+syV7/31RYqq5RmH5tfWM73f+wHhHvirSNarjzaSewoUZrvklSszMXTRr/IIhKJ0LRx4hgrbYtYfH0+RK20PwkZ+Rw4m8iBs4kE+7jx6NQ6UQSga4gPk4d1R6XWsHZ/0wRSbk52jO4b2UAUAZhza18kYjFJmR0b1mIjljPGZ0CHnlMfSRWZBvc9HDMAV3vjD9VOXm7889S8tu7WNUO5uqrDz3kjiCIAmZWXOJy3jJ6udzDS51942IQCUKhIY1vmErZlLiGh7CA9XCcyyvcpfG27AFCizOJq6f4m9qrVZVSry1iV/JROFPGwCWWg5z2M9XueUT5P0tVlHBKRDI1Wzf7c7ziRv8KMnmrZlP5fLhdvQya2E/rj86TuXy+3KcjEwvegQlXAhvQ3rHMJK81i9MxBup+Xv78erZ449Uo9hQrG3zOC8feMoDivlNN7LrH/nxO6/CP67Buybch+c5kwPwaZjZSdKw+z/58TRPYOIbRbIKHdAvW2d6lJjpqbZtmw0eayb81xMhNzyEzM4euDb7Au62t+OP4W816e2q5JV6vUCtZnWM5b5KGwqW3uFXAzMie4fcs4m6JSXU2lupq9Oafa1O7ckDva1F6LPEZ6ut8DQFblcU7mf83pgh9wkHqhBSpUOWi0KgIchtDdbW5b9pXhAyKICvfhSnw2F+Myeej/fuHhOcMZ1i8cmUx/Mh6tFg6dTOCj73dQUCQkb40Z1JmwVsTi5VXnYdMMtctd7kdGRRzu8qaK+aXiQ/ja3Zxx27kFZew+FMvxs8kAxCfnUlhcgUajxcnRhuAADwb3CWXyrb1wNpITpra07kuPj2fCyO588fMeNu++gFQqZsywLjw+LwaZVEJsYg4f/yAkhrsSn427qwMzJvVl5u3Gs5JLpRKqqgURbsX6E+w+FEt6VhFarRZ/HxdGDIxk9uT+ONqbt0o9/dFvycptmtXb0d6Gzb/8yywbjVHVlCHcuPM8uw/FcjU5l5LSShwcbAgL8mTkkM5MHhtt8HtSy4ff7+CvTafoHx3Cx/+ZgVKlZs2WM+w8cJmUzELKy6txdhJekLqE+3D7mJ7cMijSqM3GlFcq2LDjHMfOJBOfnEtxaSUikQg3F3s83RyI7hbIwF6h9O0RbHJhR6XWGBwzYPa4W8qxSym6n/tFBeoV0SIChXjKyyk5ZtuViMW4O9uTW1SGWqNpVq6Q1jLBdyhr0/d22Pn0kdnKiisyiYRIHw/TDa9TlJq2iW1vDnaSG8MLp0yVSw/XSYz2fQqAMMfB/Bh/D6DlSslOAKLdJjPK50kAIpxG8H3cTLRoSK84R5Tz6Ab2dmULJTmLFILnZ1/3mYzwfpj6vobRTKaf+0z+THmGKnUpB3J/IMxJWNF2kxv2Xk0qP4qHTShTg97FUdp0ztLPfSa/Jz1OpbqYIkU6iWWHCXfq+DLnP/7RfqUYrbQf3QdHMv1JIb/Zn59uJjMph4G3RmPvZEteZhHnDlwhPDqYpz+Z3+C4oZOE5NhObg6s/GQTmUm53LeoaX6ZWvv1bQMm7TcXVy8nRkzpz9bf9lOYU8IsE94T/mHeBET4sHHZHqRyCT7BnlSUVtKlv+Bx1fuWLi3qh0qhIu1qFuUllZSXVKLVainMKebEjgvYO9vi4GJPsJm5U/Rxeu8lXcUbe8eOux9vyTpEqcoyld56uIQzxKOnRc59oxHtGkGUUwhXSpMt2o8t2Ye5zW+IRftgjBYJIxKR8IUcF/AZV4r/JqlsB6U1kwIv256EOY0n0uV2RC1zSDGISASvPTWJR19eTmlZFcnpBbz6/lps5FJCAurcrs9dFvry1OKVXE3Opbikzi3c29OJFx65tYHdk4XHyatuOBE/W3SK/Oq8Jn0oUOSzN3cXXZ27m93vEd4zWZ/+BTnVwofxTNEOcqqEF6qLJQeYHWw8ydiNyE+rDrF01SHUav2VFQqKKigoquD0hVRWrDvBh4umE9nJeH32pLR8vvxlDyvXn9BtW7XhJACzJ/fn6cUrKSmrW2nNzCnm06W7cHK0ZcJIw3/P4pJK/rVICIFKa5TfJj45j/jkPNbvOMfH/5lBaKDplzF3VwcKiipQKNvm5SY1o5AX3xGqiaRkNFwBKS6p5NSFVE5dSGXl+hO8/8o0gv0N5waqJTktn5KyKp5evJLYxIYv9AVFQk6NgycSOHgigYmjepiVPHbrXsFl98PvtlNW0XSVKDOnmMycYs5dyeDwyQSWfXifUXu14zY0ZqDZ424u2QV1uR7+3nuOv/eeM9i2tFz/Kv/B80lsPxZLXGou+SXlVFQpqVaqUKoss/ob6uCHv50nGZVN738dRZaFE8Be66gsIIxYQoxpLzo7j9T97CTzwcs2jNyqeN227i513q72Eldc5QEUKlIpUTb0ZCpUpHKlpC7bv69d1yaiSC0eNqEM9ryP3dmfoUXDyYI/ARjj+4zBfooQMcH/Vb2iSG3f+3nMYn+OUGklvfKsRYQRK9cvD70uxPt36deJtd/t5K8vt6FUKHH3cSWqXyfGzm4aklJbQWX0zMH8880OnNwcdGKJPvv1bQMm7beEKQvGsHPlYaRyKaOmDzLaViwR8/ryf/HtqyvZtvwgFWVVuHs74xvSulLkafHZPDpscYNtcaeTeWX6R4Bw3dZlfd1i+xPvi2H/WmF+O7fbC7rtDs52hPUM5v7XptFtYNuF09UmwFxTkxvCElhDaNqW6UFjeOvijxbtw+WSJFIrsgmyb5p0WB+/JQs5jWYFT0AqaihbFCqKOV10iVHe5qW2MIcWCSO1iEVSurrOoKvrjLbqj0lCAtz5cNF0Xn1/rS6RarVC1eDlLSe/tMH/tQT6ubHk5TtxcW7oElygyGdf3m6yq7J02w7lHzDYBx9bX2YEmV9Hu4fLLdhJHNmb8wdysR27s5fjYyt4icwMfplIp/5m27pRiOzkjVqtwdZGxoBeIQBEdwnAz8cFrUZLcnoBf285TX5hOYXFFSz6YB3LP33AaFjL4ZOJFBSV8+T9o3Cwt+Hb5fvILyznn61nycwpxsHehifmjwRAoVDx+bLdVCtUrFp/wqgw8toH60jPFgSRkYM7M6RfJ1yd7cnJL2XjzvNcuppFXkEZz7y+il8/fQAHO+Mujd++K3hSVVUrKSqp5Lk3/yQ5vWUvglm5JTz2yu8UlQhqvlgkImZIZwb36YSrsx1FJRXsPXKVA8fjSc8qYuGiFfz0wTzcXY0n6cotKOPFt/8iNjGH8BBPbovpTqCfG0UllZy6HZQINwAAIABJREFUIIh6tULHxl3n6dUtgEmjDav6f248ycc/7GywLdDXlcF9w/D1ckaj1ZKTV8rFuEwuXc3k9jHGM8nXH7ehMQPNHndz0dRzD44K9iYy0LAnWqB3XV6M2uNe/noD24/H4mxvy9CeocT0CcfZwRZ7Wzn/W76LssrWuxm3hAHu3fnHgpOhLCOizMdbD+BoI+ehGMuH/FgKqbjjyxVWqi3zWWwP3OUNq0Q5Sr3IJV6X/d7TpqEXp73UlUJFKgpNw1VTQRSpuwf0dL0dY1mpwp2GsTv7MwCSy4+Z7GegQ29dqI8hfGyjdD+XKS0nZlq5vhk+uR/DJxv3nm3MY+/ezWPvmp4LN8f2w2/O5OE3ZzarHwB2ToJX8ZAJvcxKQhoY6csbK5402mb+q3cy/9U79e77YPNLTbaFdg1gc+H3ZvQWnV1z7R/bfo73H/mBEVOE94Uu/cOQ2UjRarSUFJSz7fcDLJrxMUtPvaPzKmktJwuvAJBloSpowz17E+UUYpFz36gM84zGz86TTAsufAHsyjnBvFDz8uL8mbYZgLsCxyGVNJQtqtTV/Ja87toRRixF1whffvpgHj//dYR1287qXX2uj62NjLsm9OHeaYNw1JP9eazPeMb6jNd5iLxy/v+4w38qUU6N3elEOEod8bbxQSxqnjdMuGNfwh37AugqLtzMDO0XzqKnJhIzKBJbG/2xgzNv78d9zy0jI7uYtMxCTl1IpV9P/WVPQfAYeeahMdw1QVi5sLeVseiDdSiUKvYfi2fZh/MJr7cikFtQys+rjxCXlENVtdJgP1IyCnjtqUkAjLulYW6aKeN68cbHG9i+/zK5BWUsW3WIx+fFmHUNbG1k+HrJWhXm8dZnmwRxoEYweufFqQzr33DFYNLonqxYd4LPftpFQVE5n/y4i9efvd2k7XNXMpg4qgcvPT6+gSB1x1hBAOnTPZj3vtoCwJ8bTxkURq4m5fLZT7t1v0skYp5+YDRTxvdqkI+jlvzCcuxNiEv1x21ozECLxt0cvN3qSgz2CPPl3/eONeu4nSfiANh+PJZAb1eWvnw3bk4NBdv3l+/Ud2iH0N+tq0WFkTyF4RxOq4+fZ1jkzT1ZshF3fNWdIkUpKq0aqajjRZm2pnEFFxux8CJlK3EGhEWf+tT+rtE29JrJrGyYN6g2H4khHKWeiEUSNFo1pUphMUelqUYq1u8W72/Xw6i9Wpu1qLQ3jnhlxUpz2PuXIDSOmzvcwj1pHz5a+BPdBobz0vcL9O4PCPfhnQe/IeFcKr1j2qZ6y8ZMwwvEHcH0oNGmG1lpFiJEjPLqx/KULRbtx4G8M2YLI8bQAiWq8tZ3qB4dF7huxYoVK1asWLFixYoVK1asWLFyjdEij5FT+UI8ayenW3GV608cmllxgip1AZ2cbtW7v7U4OdryxLwYHpw1lPNXMrgQl0l+YTnl5dXY2Qkr/27O9nTr7Eef7kEGvQHq42EjrLz42frha+tHhGNnE0e0jJvdWwSEfDHjb+lmtI29nZx77hzEkq+FcqhxiTlGPUYARgysK1k6sE/dZzMs2LOBtwhA1wghCZZWK4RmGMoP0rdHcBNPkVrEIhHPPjyWA8fjqaxSsmHXeRbMHYFU0v6a47nL6bpcGlPG9QJo4jlRy6w7+rFx1znik/PYdegKCwtG4mXC3dLbw4nnFow1GL50+5ie/LbmKGmZhVxNyqGiUqHX0+OXv440yCWzYM5w7rytt8Hzephwg208bkNjhpaNuzkM6lb3eTx2KRWVWmPW3z42tS6n0ag+EU28RVJziiivNF0az0Yu3MIVyrbNRxLtGqHzDFBZoNJFkaLU4L7Sqmq6+LUuFvx6x0bS8Rn6VVo16ZW5hNj7dvi52xIR4iYeIbVITXjiNK6rUev1UcsviQ82uz9VmhIcxfo/z05S43m1mqK/8ocVKzcyFaWVbFi6h+DOfvQfa9rL6npDrdJQmFOCnZEiBBePCuHDLp5OBts0hwJFCUfym1bS6yi6OIfe0GE0i+/6gIPrTvD+tlfpFWP8XaitGelteY+RlIoso3lGqtQKzhRdarDteOF5ZPWe3Wo07Mk5SqCdeblKzKVFwsjZgp8AcLeJNCiM5FWd50rxmnYTRmqxtZHRPzqE/tFt9wUa7DEUF5mr6YZmcjhvDf72nQm2b/rhv1xyiDJVEf3d27a08Y1CfTGjtMx4iUq5TIq3R91DwcFOjo1cSrVCRaegprkfnJ3qHjIVRl5C64st+nB2tGVwn07sOhRLcUklsQnZdItseeZxc9m+/7Lu50mjTU8GBvcJIz45D41Gy8lzKYw3cTO+9ZauuhdvfYhEEB7iSVpmIVqtkJS1sTCiVKnZf6zmgV3z8j9zUvPimBvT3uNuDuEBnsT0EYSZPafi+d/vu3hmZkyD66ZUqTl4Lom+UYE41VQu8nWv+5wmNirJW1ZZzTs/bzfr/EE1eUv2n01k3MAoE63NRy6WEVzzApxQnt5mds2lSFlqMOQw0M2FgvJKPUfdPNgZCL1ob+JKU657YURsNBSoeYJ2tab1lRqMlditLcdrxYqVhiiqFKz9bhcikYidqw5TlFvC8189gMhUKbvrEIlUzOAJvdi9+ih2NdVoug4IRyKVUJhTwomd5zm56yJDb+9Lp+76SxQ3lx3Zx1Br9RdH6AimBpgXkm6l+QTZ+xDmEGCRuV19DuSdZXawfo1ApVVxMP8UZ4vq5vsfXGmYNFaECF87L56MuLdN+9VuOUZkYgcq1ddnZYHxvpPa1N6R/PWMl+tfSZKL7TiY96NVGDFA/ZwwKo3xm7SLU9NJpIO9nGqFCndX+yb7pJK6CbKh6jiAWaWdo8J92HUoFhAq1XSEMHI+NgMAsVhERKjplUXveisJjSu56KNH56blpRvj4VbnfVFV3bRqRVxiDtUKYXvfGm+f1pbObe9xN5f/3C/Uhl9YuJo/d51h54k4ooK9cbCVk1NURkJ6PmWV1ax97yGdMDKqr1Di+Os1B9l/NoEF760kKtib/JJyjl5MIdjHlT6dAzgVa/zBNWloN5ZuOMrGQxdJzMgn1M+dKoWSskoFXz0/vVXjCncUJliWeHiqtRrKVZU4Spt+b+8Z2pul+07w+Ggh2Zat7LpMldUqPGzaTrhvDkcLLjDWZ6BFzn0tIhfbUV8aGeP7rEmvk8bYSSzztzSESmt8AcKKlWsBRbWK1Z9vpby4Av8wb1756VH6jTa/WuT1xovfPcxfX2xj799CLpXdq49RXVmNo6sDoV0D+NeH93Dbvbe02fl255ww3aid8LBxYbinYa9iK61npHdfEhItK4wcL7xoUBhxlNrzTOf70KJlzuHnAPi2/5vY1nu+ikViJO2Q86zdZpRlqkxk4qaT2puRMlUB3rb6PVpc5T6UKi2T8fla4Ep8NgdPJgBwNSmH7NxSiksrqaxSUq1Q6l6qzcGYd4PcxMuT1ogHsquz6c9xfYGgtkJMe5OTJ4QbaDRaRs78sFnHlpabTtJnKqSlMVo9FzGvoEz3c7CfW7PsGaK9x91cnB0EQe77f8/mr91n2XLkMmeuZqBSqfFwcaBXpD+j+kTgVa8iTm3ozDf/N5MvVu/nbHwG5xMy8XJzZPKIHjx8x2B+2XzcpDDi6eLAty/O5Mu/DnApOZu4tFycHWzpEtJ618IwxwDhh+xWm2oRFaoqvcLI7EG9yC0tZ963KwF4KGYAYV7uyKVNH5DBHtfWS2db4W3bNt+l5nKi4DKV6mrsJJbxWLnWcJB6UKSo+44G2EfjJm+bFdu2ovH6udZEuE256vpc0LJyc+HoYs/vVz6wdDc6DFt7G+a8cDtzXmjbBPL6SK3Itqg3wWjv/kiaWeDCSvPo796NHxPXWbQPl0uSTM4nRIjo5CA8U2UiGTJx+4cRmy2MJJftpkyZ0WBbavl+ypSZTdqWq7KJLV6Dn/31WU5xR/ZWVFoV4331Z8xdmvgdXZ27MdhjmFn25GI7SpT5uMubrsCXq4qRijq+woClSUrL570vt3DuSobe/RKJGFu5FCcHW4pLzXObF4uN3Ehb4V0pN8PDoX6bqiply0/WDMorTOegMIQxD5lazMnLY4r6eTJMVZox22Y7j9sQaRVnCLTvZXC/XCph9tg+zB7bx2ybnfzc+d/CyXr3LZgyhAVThgBwsuAvLhZvI9JpBACDPOfo2nUO8uLjp6aafU6z++bQ/l5PxqgwUB527JIfyC0tR6kWQhCeXr7eoI2Lbz/TLn2zNN42lhFGKtRVbMs+ymT/ERY5/7VGgF1P0ivO6n5PrzhzzQkjUlHDSWe5yvhCTHZVbHt2x4oVK9c4u3NPWvT8I7zMn0NZaRmhDn44Se0pVXXMQq4+1FoNZ4riGOxhPCT+7Z7PdlCPBMwWRspV2cSWrKVEkaLbFl+yyWB7Z3kw/T2N1wi/VjmUvx9biZ1BYaRaU8WunO1mCyOhDj3Zl7sSf7tI5DUxwyqN8HK3P3clIQ43rvufPjJzinn05eWU1azeD+wVCsD4mG5Ehfvg7eGke4mOS8zh/ud/tlRXAVAoTXut1PdsqU3+297Y2cpQKFU4Odqy+OnmhX/5eDm3U68aUl9cqapuG8HIUuM+mLuMmSHN81BpK/q6T0MqklOpLumwc3paKFyjlgq1fpf+8T0iO7gn1x6OUnucZQ6UKNu2TJ05/JW2k9t8hTAmeQes3lzLRLmM4Vj+ckDwxDhZ8CddXMY2ESMsiYOsYVJxY8KHRqvmcrF5+Y2sWLFyY7Iv95TFzu1n50mkY5DFzn9+/2X++WobFw5eoSi3BBs7OR5+bvQYJuRwm/V/k/HrVBfCXZRTwtaf93B44ymSLqRSWVqFvbMd4b1CmPzYOIZPbZ6DgFql5p17Pwdg7+ojxEwfzEs/P4GknkdsRUklKz9Yx76/jpKVlIuNnYwuAyOY+dwdAPQeZfqdUoSIHi7hHMo/16z+tTWni2JNCiMdjdnCSDfXWXRznUWZMpO/kmcC0Nv9QXztGit7ImwkrjjLAxG1cTXgyiolqzedZOKoHri7Ns/NH+DEuRQqKhWIxSKjlSzyqvMY42M4aWygXRBXSi8Z3N+Y0T73sjThRT6NfZgAu0hEiMioFBJSKrXV3N/pPfMHcQPww4qDOlHk/hlDeHC2YYFJ1YoV/raioKiCcBO5fXPz60JG3Fw6JoTM092B4tJKqqqUuuTDkg6ohtMc6ud2ScsqahObjcfd3mPOr07iaN4fZFfGsSZ1EQBTgt5AhIg1qYsIchBiYTMqLlCuKmBa8DvEle6jRJHFEK95gCCquMh86e463uB50ivOc6LgT6QiGSXKHIId+jLUa77J/u3I+oTC6jSU2ipCHPrrjkmrOMPB3J91ySaVmiqmB7+HTGzHuaKNXCnehQYNgfbRes/jIbesMKLU6BfSXpjYdnHU1zORjkGcKLxsumEbk11VwJ+pOwCYE3Jbh5//WsJdHkxXl3EAXCzeQqEilXVpixjn9xIOUne9x1Sqi4kr2UMnR0FccpI1t/JM8wiw60mdy6SWuJLdRLveQYB9dIN2WjTszfmSQkVqu/bHihUr1y5ZVfmkVlgofhYYYcHcIr+8uZpf3lwNQETvUHoMi6K8pJL400ls/WUvAA/8d3aDY9Z+vZVf//sXjq72hPYIxsPXlfT4bE7vusDpXRd44cfHALj1HtNelhq1hnfnf8ne1UcAGDVrKC/+9DjienPcgswinr/1TdJiM/EP92HwxD4U5ZVwetcFTmwTRI4nP3+ASQ+PMXm+aNcIiwsjF0sSTbapUAtRA6tSN3O5JEH3e30+6fNqm/Wp2TlGHGV+uMpDAXCRh+BtZ9i1vK05fDKBr3/dx3e/H2D25P48dk/zJshb915kw06h/NRXb91Nzy4BetspNNXYGMkGbyOxpdLAaqY+PGwCeCTyU04UbCarMgHQ0stN+ND2d5+Ai+zmKj156rww8ZJKxNwzbZDRtlm5HbdCboirSTkM6GVcGbmSUPcgiQhp34luLdFdAolPzkOpUnMhVghpi+6q/zNtKaLCfJBKxKjUGk6cE7zN1GpNq8SMxuNu7zF72IQy3v8FMuIvMDXozSb7a0Ph7gh8Tbeti/NoViY/w2CvexEhIrn8BDNC/mfyXEWKDO4N+waA3xP/RReX0bjLja+ejPR5AolIihYN31+9h6Fe89CiZUvG/5gV+hGO0obJg4sUGVwu3smMkPcBEatTXiS78go+dg2r2thKhHE5SO0oV3V8FRhLZsS/HujsFGIRYQRgRargVTDIo4cuSe/NyigfwTM2vzqJ7KorpJSfZGn8HILs++JhE4pMbItSW02ZMpf86kTyqpMALX52wqpeewsjTjIfIpyExYerpfvRomV1yvNEuYzB2yYCmdiOEmUmcaV7KVKkE2jfm4zK82i05uf3smLFyo3BYQuW6AUY7mUZYeTwhpP88uZqHN0ceP3P5+g5ootun1ajJeliGgDOHo4Njpvy2DjCokMYPLEP0np5Dld9uJ7vXlrOqg+EUF9DwkhtFSWNWsN7933JnlWHGDNnOAAv/PBoA1EE4MNHvyUtNpO7X5rCfYtnIhILx8edTOTZUa8D8MXTP9F3bM8Gni366OFivOJmR5BYlo5CozTqffpN/AoAThddYoRnf72559qSFiVfDXMSVj3tJB4mWrYtp2o+mGq1BjczEmI2Zlj/cJ0wsv9YvEFhxFnmTGaV4cRD2VVZOEodDe7Xh5PUnZHec0w3vAmorBLCiGQyidGEqQA79ltm4l+fXYdiuXuKYXe44pJKjp5OAgQPiYjQjhG6xgzvwt9bTgPw+1ohU/m1JozY2sgY2DuUgycSKCgS3P7Xbj/LneNb/vBrPG5LjznAvqnbokQkJcxxCMllx7GVOBFk39usXELu8iBdiVpPm1CKFRlGhRGVVsHurC9RaqqQiGVUq8vRaDWUqwqwlTg1EUUAChQpFCkyWJ3ykm6bQmNY+HCXO1tEGFFp1cTn5BPo7oKN9OarPGOKKKdgi51bUePN8+bFH/is7ws4tfNE5VpGWlM6eXrwh+zM/phLxdtRa1UklR8lqfyo3mNEiJF0YBjSGF8hRrtYmUluVTxaNFwu3sZltjVo52vXldsDFrMy+UkK6oVNW7Fi5ebgaMEFi5y39hkSYSGhfWWNgLHg3bkNRBEAkVhEpx7652EuXs56w2WmPTmBH19dQaqBPIq12NjJ0Wq0vP/g1+xacZBx827huW8f0Z23PsmX0jm66TQBEb7M/8+MBvsj+3Zi3HyhxPG6r7exZdke7ls8w+i5Q+x9EdckudVYaCFKpVUTW5pCDxfDURynCi8C8EzU/fRx7drufWrRsm0Pt3vo4XYP3nbRphu3IbH1VuUH9+3U7OPrCyEX4pomja0lyqkbR/IPkV6Z1mRfdlUWh/MPEOXU/n+cGxU/HxdACI26aOTvsGbLGXYftnwiuItxmfy9+TR/bz7dZJ9Gq+XD73fo8mfcPqZnh4Wz9O4WqPNk2Xf0KvuOXuWrX/YaTTCak1fK4ZOmXdfaknunDUJU7/7+2dLdbN1rOBRNqVITn5xncH/jcZsaM7R+3CKRGJW2Wm9FBxFivWGD0W6TuFKym9iSPfRyMy+TfL4iGS0atGjJq07EVW5c9EktP02VppQJAS9xi/cCtAjXwUHqRqW6RE+FCS3u8mCcZN5MC36Hu4Lf486gtwh0MOz5Z2uhCiRqrYYnf13Hko17G2xf+OtaTqcYvm/cLPR0jUDaDqXqmkN2VQGvnvvKIsLZtYZUbMM4vxeZ2+lb+rjfhZdtBLYSJ0SIkYptcJUHEOY4lFu8H+OBiOW4y4Nxl3eMuGUrccZW4syskM8Y6bOQAPtobCXOiEUS7CQuBNhHM9r3aWaGfIKNxBF3G8uJblasWLEMVWoF54quWuTcPV0j6OkaoVsY6kgUVUouH4lDJBYRM2Nwm9iUSCW4ejmjVql1//Rh72zHx49/z47l+7nt/pE89+0jiMSiJqIIwKmahf1eMd2aeJIAdOoRpBNwrp4yPd+ViaX42rrja6s/7LOjuFJqXIRXadWotGo8Oyi8+7pahsvMKQaEVeiQgOZ7q7i52OPsaEtJWRUZRvIdTPC7nROFR3n70mKGeowgwC4QsUhMRmU6+/P2oNFqmODbvKSPV0tPkFkVr0u62phRPvc0y971zJhhXbgSL4hcLy/5h/l3CTeiyE7eSCRiUjIK2LrnIkdOJ9G9sx+xCTkoDdxU2hu5TIqXhyMffCe4jh86lciIARG4u9qTV1DGhp3ndeKOr5cz904z76aqVmsoq6imolKBUimMTaPVkp5VhIN9TQiDnQ0yExVxXntqEg+/+Ksu5Oi3NUfZtv8SwwdEEODjikQiorxCQUZ2ERfjskhMzWPEwIgWCYstpWeXAO6fMZQfVx4EhGS2b3yygd/WHGVg71C8PZxQKFXkF5aTllnIyfOpRHby5qu37jZos/64DY0ZaLNxixDR2SmG3xMX4izz5fbARSaPsZO4YCdxRovWbHd5W7ETG9PfpkSZQ6jjQNzkgSg1lWzP+oT86iTUNe7tBdUpDPO+H1+7KI7mLWdN6qs4SN3xsgkDQCyScqvfM6xPe1O3Mq3Rqpgc+Aaucn+i3SbxZ/KLiEVitFoNU4P+q1v5boyNBRNsZhSV4ufi1GDbzovxTO5tFabtJbb0dI3gVOEVi/YjtjSFl899yes9FuAqczJ9gIWI8XmcGJ/H9e4b7/9vxvv/2+Cx04LeN/s8njaduMX7sWb3r5bBnvMY7DnP7Pau8gCe6mJewlSJSM6eTW4s3xgICCuz44d1ZcFjExq0mxSw2OzztxePvbWSuORctn/7hKW7YsXKTcHFkgRUWsvMtaMtGNZRlFuMSqnG3dcVO0fDaRQMcWzLGfauPkLC2WQKs4qpLK+iulKBSmE6HPGvTzex6cddiCVipi68Ta8gUktumlBRbOMPO9n4w06jdssKzUvMHmzvC0BGpeHFyPYmqdy4V80gD8EJY3/eCe4Obv9y1a0SRspV2WRUHKVcmaV3JRWgj8eC1pyiAaVlQsJOXy/nBivQzcHd1YGSsiqjJWB9bf34V+RzLEv6nj25DT98bnJ35oU+QKC9+Ssq+3P/ZFfOr/jYhJJdnYSPTSiFyixAyALf121cywZznTJjYl+OnErkxLkU8grKdKJDY3p1DWTJK9N45vVVRj1L2pNukb688q8JPP36KgAOHo/n4PH4Ju28PZ346LUZ2NkafonUaLRMffhrKioVeiu0VFQqmPXE9w22yaQSHOxteOfFKXpDv9xc7Pn23bks/mgDACfPp5CTV8pfmwxnFZdKO36V+YFZQ3GqeeB8/eteqhUq4pNziU/ObZG9+uM2Z8zQ+nGP8m06QdeXc6Q+Zap8ernpL8erDyeZJxMDXmmwTSa2Y4L/SwaOgFmhH+vdHuLQjxCHfnr3dXO5lW4uhhNM10cutqx+rtJYc40YYpB7d4sLIyCII0+e/B+Luj1IpAVDfKyY5t7bBzB6YGey80t55TPDpa6tWLFyc3HWQt4iANGulqs2p9XUvL82871Sq9Hy1txP2bv6CI5uDgwc35uhd/THyd0BO0dbvnz2Z8qLjZfD3fjDTgZP6svhDSdZfNcHfHbwv7h46l9gqO1nRO9QOvU0/pz1D/Mxawy1woglc8skmhBGeroI+e++S1jBheI4IpxCsG20kDc7uHnOCsZo0Yw3u/IMADsynkep0a9KiRDjZhPWpsKIpmaCLDaiqJlCKhXcj0x5IEQ5deG/Pd4jsTyBnGrBu8HTxoswhwgkzXRfPlm4hcn+/6KX2xjevzSXBREfo9YKL8Z/p32Em9y3BSO5fpHJJHy4aDr/bD3D1n2XSEwRlMpqhVCCNSzYkzHDunD72J6IRSK6d/azmDAS3TUAP28Xln0oVO1Yuf4kuw5dIS2zEK0WAnxdiBnUmVmT++NgZzyHhFar1eXZMBelSk1RSUWDcsCNcXd14NPXhUpRx84ks23fJc5eTie/sAyFUo29nRw/bxe6hPswuE8nhvQLa1Yf2ooZk/oCgsfQuu1nOXY2mZT0fEpKq7CRS3Fzscfb05mBvUOIGdTZpL3acRsaM2CxcV8s3saZwnUE2PckwP7aKkXWXCxZkjXS14MVR8/SI9CXSB8P5BLh3lteraCw3HT4hpuDXXt30aIM8+zFtwlrLBYfXJ/c6iKeO/MJ80InMi1glC522cq1hZuzPW7O9oT4W9Z92ooVK9cW54otI4w4Se0JdfCzyLkBXL2cEUvEFOWUUF1RjY29eeHD+/4+yt7VR/AP8+GTfa/j4uXcYP8XzywzaePFpY8z+u5h/PDK76x4fx1vzPqI9zYLi2PSRh7jngHCPbvLwAie/PwBs/poilphxJKkVGSh0WoMzhn+SRcWz71tPChVletyjtSnLYUR68zFihUrVqxYsWLFihUrVqxYsXLT0iKPkTMFP+p+vsX3DTxtu/J30ixG+b+LXOxAXMkGShTJ3BrwSZt1FMDZyZaCogqKSlqe6K2sXAjHcTBDERSLJIQ7RhLu2DoXr1JlAUEO3YCaJI4aBVKxsKI9ynsuvyQtYqDHHa06x/WGRCJm2oQ+TJvQx2Tbpx4YzVMPjDa4/6XHx/PS4+P17lv7g/6YcoDunf3Yv/p5s2za2gir5vPuGsS8u4yXGDaERCI2eL62YkCvEJOlhY3x7ENjePYh0/XPW9oehMo986cPZv70tkly1doxtwfNCVWpJcC+xzXpXWLJBJ8Lxwxh4a9rWbD0rwbbX1m91azjL779THt065rB08aVAW5dOWKhSgKNUWpU/JCwlj05J1kYOZMop2vre2nFihUrVppSrVEQayIJZnsR7hhokaSrtdjY2xDZtxNXjsWzf80xXblcUyScTQZg2NQBTbxFMuKzqTDjXdXD3w2AB96cTfLFdA5vOMnnTy4F4OmvHmrQtu8YYX54aud5VEp1E4+SluBeVr1QAAAgAElEQVRp0zEJTY2h1KjIqirA365pFUWAT/q82qH9aZEwkl8llFCNdJlMJ6exAEjENthJ3PC07Y6PXR+2pT/NqfxvGOjVdhNTDzdHCooqKCgqJ6+gDE/35pXMLS2rIjtPSFJpbrnfUlUpZcoSXOSu2Escmt1nAAepC2XKAtzlfrjKvMioukqwvSCUyCV2lKuKW2TXihUrVm5kbonqxLqn57P1fByZRaVUKZWsOXmRweHBBLg5mzZwEzDBf9g1I4zUcrUsjWdOfcQo737MC52Ej4Wz3lu5/rDki5IVKzcbcaWpFku8Gurgb5Hz1mf6M5N4a86nfP3CrwR29iOqf8PysWmxQji/q7cLjq7C+6N3kPAin3I5vUHb8uIKPnnih2adXyQW8e9fFvL0Lf/RJVYN7R7I1IW36dqEdg9i6B39OLjuBF89u4wFS+7Bpl4If22y16NbzhA9oquun8Zwk18bCdMzq/IMCiMdTYuEEZW2CgAHaV2lBZnYnmp1ie73IIcRnCtc1qbCSI/O/sQl5gCwZe9F5k4d2Kzjdx2KRVuTY6drpPG4qrjSK/yR+iupFYKCOjdkPjFeo6nWVLEiZTlDPIcR6Rhl1nlDHHoQW3qMYIfudHYayPr0z+nvPhGAhLJTeNtak9VZubbYERvP1bwCHhnatD57Y06nZ/LD4RN8dpf+bNFHktMYFGKZ2vRWrn9CPFx5OKbuc7jpbCyzB0UzroflkrVdSwx074aPrTvZVY1LM1sWLVp25hxnb+4pJvoPY1aQ4EHlLr8+Ba207CKmP/cjP705lyVLd5CYkc/cif2ZNkYodf3ix2tJSMtj3JAuvHD/GMQ1GeL3n0xg4/6LXE7MJrewDFsbGV06efPgnUMA6B3VMKl2lULF8o3H2XboCln5JYhFIrzcHOnfPZh5dwjfA2/3usmsMfuNbbeE9rRfXqngyxX72HUsDoCyCgURwZ48NnM4NvKm09NqhYpf1h9j68HLZOaV6Cq4DeoRwoK7hhLg03D109C1BHTXsyOvpRUr1yqW8hYB6GTB/CK1xEwfzOWjV1n98UaeHPYaUQPC8evkTXlJBRlXs0mryXP41bF3cHQVPCGHTenPT4tXcmTjKZ4b8wYRvUMpzC7m1M7zBET40mN4F87vv2x2H+wcbXnj7+dZOFSoevj1C78S3CWAvmN76to8990j5E16l3XfbGf/mmOE9wrB3smOvIxCki+mAYIw80vcJ2YKI9fG8zirMg/cjLc5WXiBhPJUqtVNi1fMDWm7qIsWCSP2Ui8AypXZum0OUm8KFfEEOAgPe5nYjip123pCDO7bib+3nAbgt7+PMnpoFH7eLmYdW1hcwdKacqEAA3uHGmybWJ7AR7FLkIqldHPuwcWSumy9NmJbUiuSqcqpNFsYifGejVwsJAEc7DmV7KpEtmf/BICbzJcpgU+ZZceKlY5iTOdwxnQON93QDD7ec5Df581sE1tWrHg7N89T8EZHhIjZweP4JPYPS3dFLyqtmrXpe9mceQiA2/yGMD1wDF7XgAtvS1j81SbGDOqMXCbh+78OceSc4E7dJdQbP09n/t55luF9wxjWW0j2/Num4xSVVBLTPwIfDyey80tZu/scz/3vbwCWvzsfH4+6l/M3vt7MnhNXuSOmB1MDelJeqRDK1h65wiPThzbpjzH7jW23hPayr9Fqef6DNZy6nEZMP6FUZ3RnfzJyi3nxo7W4OjVMnKxSa3jqvdWcvpLOqAGRTB7Vk/yaZOYb9l3g4Jkkvn1tFp0CPHTHGLqWgN7raWqsQKuv5/VIXl4p27Zd4OTJJJJT8imtqeqoUmmwtZXh6elEUJA70T2DGDQonKCg5nmIabVw4GAs+/bFcvFiOoWF5ajVGlxdHegSJbw0jxjRmVGjuiIysyTltu2CF90776wD4N13ZzJwgPCdLCqqYMuWc+zdd4Xs7GJKSqpwdbXHx0d4SezTJ4TRo7oRGtpwBXvL1nO8955QAdDV1Z6VKxbqCjqYw+Yt51iypO54wKQNfdcGaHB9mntt9BFXltriY1tLp2vAYwTgkSX30G9sNOu/2calo1e5eioRW0dbPP3dmfaUsJjtE1z3mXDxcuZ/2xfx46sruHQkjstH4/H0d2P8fSO555VprPpwfbOEEQCfEC/+s+JpAP7vtrf575xP+PTAmwRGCt8DJ3dHPtr9HzZ8t4NdKw5y4VAsKoUadx8Xug8VihYMmzIADz8TKkMNTlLhcygVSSzmMQSQWZVvcN/qtC0ALE9ZT4i9P8kVGYTaB5BVlYdaq+ZW32Ft2pf6wojZ3ygPG0EQyKg4otvmbRvNpaJV+NsPxkHqRXzppgYeJW3BkH5hBPm7kZpRSElZFQsXrWDRkxPo3T3I6HGxCdm8/vEGcgvKAPB0d2T0UMOixrqMv3GWufBKt8U4SZ1ZcHx+g/2dnbpwsui42f12l9d96eViW2YE/9vsY61YaQ8WrFjDkNAgTqQJZbJyS8v5cc40HORyfjt+htVnLzA0NJjnR9fFWr63Yy/pxSWkFQmeYYUVlbw2fhRu9nbkl1fw5F/rySktx9/FiQ+mTiQuN59vDhzlQmY2C1as0dn5euYU3WqqFSvNZd6wPoR6mvfQv1m41WcQK1OFzO2ZlXkW7o1+FBphlWdt+l42ZhxgpHc/pgeNIeQayIrfHPp3D+bhu4YyemAec//9s64a2XPzR1NRpWDroctcSsjWCSMfPndnkzLu3cJ8WfSF8IJ05Fwyk0fW5RY6dj6ZQT1DeOmBsQ2O0Wi1eu+bxuw3tt0S2sv+/pMJnLqcxu23dOfVBQ1zhMX0j+DJd1fjWC8X3F/bz3D6SjqPzRzO/MkNvYVnjuvD7Bd/4u3vt/Hdf2brthu6lqD/epoaK9Dq63m9sXLVUX78cS8KA5XxysurKS+vJjk5j/37Y/nyqx3Mnzec+fPNy9OQkpLP2++sIzY2q8m+7OxisrOFBdY9ey+zfPkhFi++k8DA5ofm5eWVAnDo0FXeeXc9ZWVVTfbXtrlwIR1vL+cmwsjImC589tl2KiqqKSqq4MiReIYNM99zceuWc7qfx40TvACMiSLGrg3UXZ/WXhuA2NLkFh3XWkSICHa4dp4B/cdF039ctNntg7sEsPjPZ/Xuu3fRXdy76C69+xavfs6gzR7DuwCwsexnvftlNjKmLrytQZhNa3GVO5FXXdRm9ppLTrVhj9dt2QcAeCJiLqO9B3Pvkf/jg94vodSo+CRuGb62bRuC0yKPkXDnCQBcKPwdlaYSqdiOKNdpxBb/w7qUebp2/TyfaJte1iAWiXh+wa088/oqNFot2XklLHxtBVHhPvSPDiHAxxV7OzlV1cIELCu3hFPnUzlzKa2BnSfvH4VMajhpTXxZHKO9x+Ek1e9i5Cp3o1hhuQ+QFSttgVwq5fO7mrqfze3fC0dbOXE5dQquUq1mV1wimx+dT3GVMKGY9+ufjIoM43R6Jpklpfw09y7kEglzfl7J1dx8Ont5sGTyeMZ+mcG3s6Z22Lis3NjMHdLb0l245pCIxNwbIjyXl1z+xcK9MY1Kq2Z79lG2Zx+ln1sX7gwcRV+3qOsir0StR4JfTbK9LqE+un32tnLsbGWUVyp02xq/aAN0C6s7JiuvpMG+7hF+HLuQwu+bTnBHTA+dOGBITDZmv7HtltBe9g+fSwLQhSLVZ2CPEDzdHHVzORA8PGRSCbNv69ukvZ+XM2MGdmbj/otk5pbo/jaGriXov57tfS2vN/755yRff71T97udnZyIcG9c3YR8e1qNloLCcpKS8qioqNa169cv1Cz7V65k8n8vrqC0tE6kCAn2wD/ADZFIRFpaASkpdfOQhMRcnlj4M598fE8T0cIUeXllHDkSz6LXVqPRCDH1rq72uLk5UF5WTV5+qW47wKBBTT1mbWxkjBrVlQ0bBM/1LVvOmS2MZGUVc+ZsXbjKhAnGX76NXRugyfVpzbWpVFeTWWl4xb498bJ1w0YsN93QSrviLHWwqDBSqCg1uK9AIYijXZ2F76RYJEKhUSIXy7g7+HYWX/iMSX4j26wvLRJGghyGN/gfwFkWxLjAz7hY+AcaVATaDyHSZXLb9LIe/XoG8/SDo/n4h51oahKGXInP5kp8tokjBe6fMcSotwiASqvCVmJrcH+VuhKpuOkDtKUsS3yZ+Z3ebjN7VqyYQ/8g82OmZRIJg0ODWLh6nW7b/IF1FYW6+nohlwhio4eDPeUKRRMbVqxYaT9GevcDYGPmQc4Xx1u4N+ZzovAyJwovE2TvwxT/WxjjMxBbybU7UbaveXmWSoSV3to8F7VIxOIGL1ipWYWs3n6Gs7EZ5BSUUl6poFpZt/peO4+p5dUF41mydDuf/LaHr1cdYETfcO4cHU2/bvo9Y43Zb2y7JbSX/eya1Xl/L/3h0H6eTiSm160ipmcX4+3uqDf3CEBwTXWHlKxCnTBi6FoCeq9ne1/L6wmNRsvPvxzQ/T5nzhDm3TsMuZ7rr9VqiY3N5sDBWOKv5tCjh+mcYqWlVfxn8d+6F/8uXfx4/vmJhHXyatAuLk7wlnjr7XWkpORTWlrF4tf/5ttv7tfbF0OcP5/Gn38eQ6uFqVP6Mu2uAQQG1HkeKpVqjh9PBODixXS8vPSHTE2cEK0TRg4fuUpxcSUuLnZ629Zn67bzuhyH3boFEBLsYbCtudcGhOvT2muTUpGFFst8vr1trN6f1wIycYvkgDajUGFYeHaWOta0KcbP1gtvG3fiy1Lo6hyOncSWYqVhUaUltOmV8LLtTozfm21pUi/TJvQhwNeVj77fQVqWeQqXp7sjC+ePZGyNi5Ix/Gz9iSu9wnjfiU32adFyrvgMIfZtV4YwteJSm9myYsVcmhuPml9ewXMjh9PJo+mDTCLS7w4qEomoUqkMuoFbsWKlbaj1tniq82weP/EeSo1+1/drldSKbD6/uoqlSesZ4zOA2/2GE2TvY/rADqbxfdPYfe381UwWvr0KJwdbZo7rQ0SwJ86OthQWV/L8h2v0HuPp6sCSZ6aQnFHA+r0X2LT/ItsPX2Fk/wjeflLw8BOLRS22by7nrwrJBtvLfu2LmEhs/nPBqDZRs6/+n8PQtQR017MjruX1SF5+qS6fhZ2dnAcfiMHQR10kEhEV5UtUlPkhEb8tP0ROjvAyFBzswQf/uxs7u6aCaGRNoYT3l8zm/ge+o6JCQUpKPlu2nOOOO/o0aW+I48cTEYngtUVTiYlp+h4gk0kYMkTIdVP7vz66dvUnNNSTpKQ8VCoNO3ZcYNq0/ibPv3VrXRiNKW8Rc68NCNentdcmpUJ/qE5HcL3mmrrRsLQwUmBEGOnuInhlHS84TzfnCAa49+SLq78xwe8WThddIsi+bZP3tuhKaNEAkF5+mPzqSyjU5bptjRno9XTLe2eEQX06sfyzB9l/7CpHTidxKS6TguIKyiuqde6QLk72RIX7MKBXCKOHRCEzs+bzLV6j+TV5KatS/yDGaxQAGq2GjMp0NmSuJak8kUfD/2Xw+JSKi2aPQ6NVo7FgwhsrVuqj1mh4ad1W4vMLKKuuJqOkhH+NGIK3kwMarZbXNm1HXCOCVCqVLJlsPMZRLBIxoWtnpi/9nQAXYRXPUPUaK1astJ5AO29mB4/jl6SNlu5KiyhXVbI2fS9r0/cS7RrBRD8hsdowz15IReY9w68Vft90giqFiu8W30lkcN1q76lG4b36CPF354nZI3hkxjC++GMfv286wZaDwiLKhOHdWm3fnL4D7WbftyaJaUZuMS6OTT10s/IargL+P3vnHRbVlffxz/QZGHoHQapYEHuPXaNo1CSaxBQTY3qvu5u+yb6b3nvfdI3pGruxt9grKKKI9N5nYJj2/nFxABn6yIDeT548ztx77jm/OUw593t+JSzYi6Mns6muMaG2sxuenlMCQI+Axjda588lYJvPzpjL7ohcVvdZq6qqISenlOBgx9zEGgxGm9cFwKJbxzV5438OPz83pk6NY9myAwCsXHW4TTf/ADMSBtgVRdpKQkI8H38shBitXXu0RWHk6NEMsrOFTVy1WsHECX2abOuMucnQt87j/kLgK3qMdAmcLYxUmQ0YLSa7dswPFZwUNLWRHLODJ3NGl8W3aX8QqPblgZgFDrWlXTPxd/4bAJwsE1R0uVSDFPsLlgsljICwazJuRAzjRji2bOM4vwlkVWWwPm816/NWA7AkvS5ue1rgDAZ7Nf1F+HXqEw61R0TE0TSV80MmlfL6nMZix1e7DzA6Iowbh9TFg7+5aQcHM7O5Kr5vA7HjfOHjuWkTHWS1iIhIa5gfOpWDJcndKqTGHkdKT3Gk9BQA7gpXpgYMZ1rgqC7pSWIPs1nYMKpfEhZgxdZj9ppjNlswWywoFXVLM7lMypSRvViyej8FJZUd6r89tl+o/of3D+e3DUf4fcNh+tx+eYNz+5MyKCipbJATZProPhw8nsmPq/ezcM6IBu1zCsrZsOckfaMCbaE5zc0l0Gg+L+Rcdke8vV1tnhEATzyxlEcemc6gQR33lj6WmIVOJ+QkUankzXpo1GdAfJjt5j8lJQ+93oBLvfdIS8ye0zg/TXuYOiWOzz/fjMlkIeVUHqmp+QBERtovOLF2bd17aML43ri4NC10OGNu0p0ojIgeI10DpcS5wgiAzlyFp7RxCFuQpuHnSi1T8a/ed1wwO9o1E2cq1gMQ4TaVUf7/QiFtuVZyd+P6sAUM8x7B3uLd5FXnYsFCgCqQET6jiNb2avH6h2K/QELLZbwsVjPvnbxwf2CRrsU9I58h9aiQgOs/vzzKiITukUhyYkwEz63awLbTaZgswgLSS6Ph7jHDnGyZiIjI+UglUp7ss5D7D7zWbFKz7kS5UcevmZv4NXMTfd0jmRY4grF+g9DIWn9j1NmMHhjB5n2nePq9FSSM7UtVdQ1b959GX11jC+GoT1GZjuv++TWjB0QQEeKDh1ZNQYmONTuOo1LKmTAspkP9G2pMZOSWUFlVQ2GtKJBfVMHfR9LQuqhw16oJC/Sy9Q20qf+2MG5IFANiQ1i++RilteVfB8b2IL+4gtXbk4gI8WkgXMwaH8fmfaf45OcdJKflExcdRHG5HoAVW46hkMt48raprZpLoNF8tnUuLwXuu28KTz75EyaThcysEh57fAlRUf7MSBA2SCZO7GMrO9sWjh/Ptj0OC/VptTe3j29dqXar1UpuXrndvBv2UKsVREc5plKmp6cLo0bFsG2bEJZ1Tvi4555JjdoaDCY2b6kr2Zowo3Gy4fo4Y26yqwpa1e5C4Cd6jHQJnO0xAqA3GfBUOL8certmwksplKFTyTwuSlHkHNHaXq0SQc5HJXPBQ9H6L2C5pOsmmhMRAQj39uLbm+Y524xLEovVQo3FRI3FiKG25GmNxWj732Cu97jev8Zzz83CNQ2O2WljsDTuB+h2uSpEBLyV7jzReyFPHf0Qs9V+qGt3Jak8laTyVD45/Rtj/QYyNWAE/Twiu1xVm9kT+lOuM/D7xiO88uV6PNw0TBwWwz3XjuGu/yxt1N5dq+HyUb05cDyTbQdSsVgs+Hq6Mqh3CAuuGGYTLdrbf+LpHO598ecGxw6eyOTgCSFcxNvDhVUf3m3rG2hT/21BKpHw5mNX8tHSbWzaK3gF7TqSRq8wf15+aBb7kzJYuvZgXXuphNcfncP3K/eyamsS2w6ctnmUDIvryZ3zRjeYn+bmEmg0n22dy0uBIYPDeeP163nzrdVkZAiJcE+fzuf9D4TN0Y8+3sDwYZEkJMQzZkxMq/OWFRfVCV4pp/KYNPmVdtlXUV7V6rZenq5tzqvWHAnT423CyF8bEgG4884JyGQNN0S3bU+2Vezp0cOb/i0kpnXG3BQYSto1hiN4IfFzp40t0rXQm6vtHn/o4H9bvPbdQc84zI6WXRpERERERERERERERERERERELlIkVqstz7c9KdVuDvAqs6Acb85+EoXUFW91LEqpq93QkX5eNzjKVoeTU5WFr8ofhQNL7wIYLHpUbfCkWZ3zKQlBd7W6fZouh3v2t09F7ii3R85hbo/G7oIiraO7htKItB2jxUSpsZJSYwWlNRWUGiuoNFVRadRTaRZ2c3SmKnSmKqrNNVRbaoR/zQYMlhqbJ4jpEk3O/Fy/2xnl09/ZZnR71uft5q3kxc4244ITqPZhSsBwJgcMI1DddCnMi4F8/SZ0NaeI8GxdGG5x9R4AvNXDO9yXSMfpbms4s9nCxk3H+e23vSQn269gEhTkyaJbxzF5ct8W+3v55T9Z/1dim2ywx+uvz2fI4HC75871//LLfwIQGurNN1/f2eExz2GxWJl//UcU1ksS/OJ/5zXKCfKPf/7I/v1pANxxxwSunz+y2X47Y27qU2asZP6upzs8nohIR3l9wIPEeUQ1Ov5j+spGx6otBs7qsjlRkcqdkdcx0X9EozYtcL7mYdM72hVKk1z6OwD51UL5qSz930227crCyMen36e3e19uCLu5wfGPTr3L9MCZRGpbl/TofNoiigBtEkVEREScT6VJT05VIdnVheRUCcnp8g0lFBpKbf9XmPROtlJEBKYGjEBvquaT078525QLSm51Ed+fXc0PZ9fQz0MI950cMIyxvgNxlWucbJ1j8XeZCC6tT2p9quQ9AIYHfd/hvkQuPWQyKVOn9GPqlH6knilg3Vph7b9hYxJFtaEfOTmlvPjScnb9fYqnnpzVbF4Wdb0qK35+bsT1az68pCm8vVzbdZ0jkEolXH55HIsX77IdW7P2aANhpKCgggMHzta1nxrXYr+dPTf51cXt6l9ExNE0FbY9P2xmk9f8lrmOQ6XH2yOMNEm7hJHEUmH3KUAzgBF+j6NVBCHtAhlt20pRTSHeysY7S4dKDzDCZ7QTLBIREelKlBorSK3MJl2fy1l9Dum6PDL0uaLoIdKtmBMyHpVUyfunfsJykeUbOR8rVls1nmNlp/n41K8M9+7HpIChDPPu26klfzMrfqbalEu01wMAnCx5Gxd5GD3c5pJU+DwAOuNZzFY9vprLbO0O5N2Dt3oEpYaDGEwFDAn8HLnUlfRyYe2VVfkHPuqR9PJ+tN5YP5FTuRorZrzVw4j2eoDKmhRSyz6n3JBk6xdgUMCHSJCSXr642b6ABv0BpJZ+RlHVLsCCRhFKnG/L8d8iFw+REX7cfbfgcXLHHRPYuTOF77/fScopobLJxo1JREX5N+sZ4VUvYWtoqA/PPjvnwhp9gUiYHs+SJbs453e/a9cpKiqqcXMTyopu2JjIOaf8ESOi8PHRNtWVjc6em3wn5hcREamPuR3e0SN8BvBz5hqH2tEuNcNTGQ5AoGYIXqrGbi+djdFoxmo/6qdF2vOHaDtWDpdsZG/xSopqspEgwVsZDMBQ7wQGek3GfiSTiIhIZ1BlNnC8PA2AExVpnKrIIKUyg0JDqXMNExFxENODRuGtcueV499QZTY425xOo8ZiZHvhIbYXHsJd4coEv8FMCRxBjDb0go8dpL2CXVnXEOV1L1ghX/cXo0J+BaC3j+C+LpUosGJma8YUor3u59xaQCpRMdD/3Qb9hbkLHrhyqRuVNSm243pjBjmVKxkW9DUgYV/uIsoMx/BQxdHf92W2VQtlPAcHfNyov+b7olF/2ZXLiPd/A3dlH6xc3CKbSPPIZFLGjo1lzJhe/PfFZWzeLFRfWfHnoWaFkT59gm2PT5/Ow2oFB+ZF7TRCQrzo3z+UI0cyADCZzGzecoJZVwgh0ps21atGkxDfqj47e26Ka8ovXOciIm2gPUniCw0lKBzsmNGu3kb6/wOAbbn/wWApw1MZgVzqYjcjfKTbtI5ZaIfsvDKWLNvL3sNp5BVWYDS1T9yY8d8ebC3YRLhrBCHqHsjrlSuqNldTaWq+zKFW3rqyQlvyf2R7wS/EeY6jv+cErFjJrToDwMrsjyk15jHB/8Z2vQYREZG2U2nSc6g0hcOlJ0kqO8MZXXa7xVURke7CcO9+vDXwEf6b9D+yqvKdbU6nU27UsTx7G8uztxHuGsSUgBFMDhh6wUoEyiQafDQjKNBvwYoFH81oZBI1FquB40UvA2C26pFKlBgtFVitFiS1Hi1e6sGtHkdnPIXemM6+3Ntsx8wWXbtsttdX/f4GBbzPmbIvqTJmEe5xK34u49s1jsjFg1Qq4aabxtiEkdy8UqxWa5NVYAYMCEOtVlBdbaSsrIrdu08zcqTzN1nbw4yEATZhBASPmVlXDCQ7u5SUFCEfi5eXK6NGti40v7PnptRY2XIjEZFOoKl8evZyjADozFVsLdjLYK9+DrWjXcLIivRFtsdlNWnNtnW0MLL38FmefPUPqg3GDvc1K/gqPjr1Lu+efKPRuW/Svmjx+s+GftOqcfYVr2Jm8D0M9JrS6Fy4axx/5X4tCiOXCN1xV+RiwIqVkxXp7C5KZH/JcVIqMkQhROSSJNw1iPcHP847J5ewteBgyxdcpKTpcvgi9Q++PvMnI3zimB44kiHefQAcWvY31G0+KSXvAhJivB4CoKhqN0aL4I020P8djJYycitXNbjOXjL7pnBVRKOWBzEk8HMkyLBaTSCpvV4iwWwVyiBasbTYb/2+BDsa9qeRhxLn+yJGSxnbM69gYti2VtvZGdy4+Gf2pGcik0g48a+HnW1Ot8VkMiOXtz7sTFdZV2pTq1U3WxpXrVZw5Zwh/LhUyE/43vvriIlZ0KpQEwCrVUgIK5c7v7Dm+PGxvPe+UL5Yrzdw5EgGJSU6tmyt8xaZOjWuURnfpujsuSkThRGRLkJTa/JdRfbXKRqZmkn+I7kmNMGhdrRLGLk6/CeHGtFaKnUGXnhnZYdEkcgwX+Jig4mLDaa/Rxwv9HuZA6V7KTIUUWOpAWBX0XZ6u/fFV+nnELtrLNWEuvSxey7UpQ9G66Xj1twa8jOKWPPNFg5sOEbOmXwqS3W4eWkJjvJn+PSBJNw6AQ+f1u/wLX51Gd/8R3Bf/jH1fQC8AjwAOCLW8ykAACAASURBVJOYwaovN3Foy3EKs4qxWq14BXgQERfKsKnxTLt5HNJW/KAd2HiMtd9uJenvFEryy3Bx0xAaK7hEjp87goSFE1Co5ChUba+AVFNt5K/F29m18iBnjqVTWlCOUqXEr4c3gyb2Y/rC8YT3bX2Crs6YD2dzLo/CodIUthUeZHdRIiWiy6iICAAamYon+yxkmLdQQeKjU79cUuE19TFZzewoPMyOwsP4qTwBmB40mumBo/BWune4f60yBrO1CpCgVQq7xh6q/qSWfQrAgby7Ucn8cFPGNtuP1WrmWOFTAFQaUzFZKqk25xDleS+uighC3a9lX85tSCRSrFYrgwM/RiZRI0FKoKuwcPw7+zo08hAG+r9j66+5voAG/UklSvbmLkSKErDYQntELj6WLT/Ipk3HmTqlH8OHRxIU5Nlk26SkbF5/Y7Xt+bBhkS32f8MNI9m+PZnMrBJyc8u4866vWHTrWMaP741Wq27UXq+vISUll/3709iwMYmnn5pN377BdnruXFQqBZMmCev7FSsOYbVa2b0nle3bT9ratDaM5hydOTdlNc17xouIOJt3Bz3TqeO1SxhxUzS8Cas05lBuFFzJ3BU90CouzJfVuq1JlJYLSQ8lErhicn+mje9HsL8HcrmUK+/4BIvFykv/FJIVxUT4U15RzcHEDBYv20NxqZ5RgyO5Z8E4W5/+6gCmB17RYJx9JbsZ7zeJIV7DHGJ3L7fhnNUdw0cV0uhcqu4QMW6OGae7Y7VaWfzKMpa8vhyjoWF24pL8Mkryy0jclcJPb67kzleuZ/otbXfhLcoREk15BXjw/Uu/8/3Lf2C1NFQpqyqryT6dx6lDaSTcOqHZ/kxGM2/d8wUbluxocLzMUEFZYTIAx3Yks+LzDTy/9GHc2phF/dCWJN68+wvy0wsbHDcaTOiS9KQlZfLHx+u46j7BM+uOF+e3Sbhw9Hw4m+SKs2zM38e22p3wEvFHX0SkSaYECOVb4z2ieTdlKQdKTrRwxcVNQW1Ooe/SVrH47BpG+vRnVvBlDPDs1aF+hwZ+2eC5UubFiKAfmmx/fi4QAIlERn+/V5u8Jlh7JcHaK+2e6+PTuBxnc/0111dzdotcRFitJCVlkZSUBYCnpwuhoT54uGts3g+VldWcTS9qULJWq1Vz223j7HZZH61WzYsvXsM//vEj+QXllJToePOtNbz19hr8/T3QalWYTBYqaz1RzlW/6YokTBeEjxUrDgGwedNxTpzIBqBv3xB6hrWtfHhLcyO0qZufjsxNmbF9IXciIhcrHcpYUlpzhl15r9jK9p7DV92XUf5P4K1qX7nbpvj7UJrt8T0LxnPDnIaCglIhp9pgxNVFBUCQvwdB/h7ERgUwdWwf7n1mCT/8sQeNWsHCa0Y1OY6nwsuhdkdrB7Mm53NOVx7AVxWGBROF1YKQlKo7wkif2Wwr+Il6ZZQZ63edQ23oDrx19xes+77OLdc70JN+o2LQerpSXlTBsZ0nKSusQFeu5+17v6QoR1jE3vhE67N2F+fWLnxf/J3vXxLKTqtdVYT1DkHtoqIop4S8swWYjGZGTB/YYn9v3PkZm36qK9fmE+RF/8ti0biqKcgsAuDozmTOHs/iiVmv4h/a+h/IXSsO8N8FH2CqEUQijVZN/zGx+AR7YdDXcGLfabJP52G1WPnt/TW21/fk1/e2egxHz4cz0Jmq2Ji/j9U5Ozmjy3a2OSIi3Q5/tTcv9r+HDXl7+Sz1d8rFxTJmq8XmSRLmEsjs4LFMChiGRqZytmkiIhccF5eG7/PSUj2lpc1XY4uI8OOZp2cTFNi0d0l9QkO9+fTTW3n7nTVs25aM1SqEguTllZGX1/R17u4atNqu8zk8lzA1PNyXtLRC9uxNtZ2bMaNt3iLnaG5ugCbnp61zozNXtcs+EZHO4v4D/2nzNR8Mfq7d47VLGKkwCgry6oy7MVtriHJPwEMRhhUr5cYM0io2sjbzXmaGfoG7Mqzdxp3Pmdpdcw83DddeMaTReaVCRrXBiKGmcS1kHy9Xnrh3Gg88t5T/Ld3J2OExRPX0tTvOlIBpBKqDHGb39sJf0Cq8yDekk29Ib3DOXeFDUvmORtdcSsLIn59tALCJInKFjHvfvJkZt05AIq2LUzWbzPzx0Xq+eOZHLGYL3/6fEA4SFR/GyBmDWjXW2u+EMXYs24dvsBd3vHQ9l105DLmiLpZWX1HFrpUH6dm7ec+nXSsONBBFrv/HbG5+9upGHhvlxZW8c///2LFsH3lnC8/vphHn2rx2+6c2UWTm7ZO4/b/X4eKmadB2w487eee+L6mpFsLLNv/8N/Fj+zDztoktjgOOnY/OJqeqkD+yNrMubzfV5hpnmyMi0u2ZHDCMET79+PrMClbl7BTz8NSSrs/lg1M/81XaChICRzMnZBy+qtbd/ImIdEcSEuKJjQ1k+44UkpKyyM4upaREh8FgtJWn1WiU+Pu70ysmgDFjejF6dHSzuUXs4eGh4fl/X8WZMwVs2JjEoUPp5OaWUl5ejUSCLXQkONiTmJhAhg4JZ9iwSBSKziu73VpmJAzgo4832J6r1QomTrAfRt8ampoboMH8dGRuLtUQSpHuw9welwPweerP9HWPJswlCLlURoY+lyOlyVwRPAGFVG77XmonEmq9E9oljBwqqk3KJZFwZdhitIqGIsJA79tZkbGIg8VfMD6w7UpPU5RVCMpmr0h/5HbCBVRK4eXo9PY/6IP6hdIzxJuzWcWs2nSUBxbav3mc6N84SWpHuC+msVusiEBVZTVfP/9zg2P3v3MLCQsnNGork8uY++B0pFIJn/yrzp33w8e+Y9jl8chakShs+x97AfAN9uL9bS/gbWdnw8VNw+T5o1vsa8nry22Px109nIXPz7Pbzt1by9Pf3sd9Y57jzLEMu23q81XtfOhr3+/jrh7Og+8utNt28vzRlBdWNJiPH17+g2kLxiJXtvzxduR8dBZndNksPruWHYWHxRu3S4BKo4HLln9AhVH4Xl86eQFD/S58qVVnUW0WxNDLV33KGyNnMdzPcZsLrUErd+H+mGtJCBrNZ6m/c6T0VKeO35XRmar4JXMDv2dtYpzfIOaFTibStXGIrIjIxUBkpD+Rkf6dMlZEhB+33+a4CkdTp/Rr8G9nMG/eMObNc3xovKPnpj7VojAi0sU5VCqE+N7YcxYzgyY0OLc+bwfHylJ4pNdCh43XriyK2fo9ZOv3EOU+s5EoAqBVBBHtPpMc/b4OG1ifc0lXXTX23cS0roKyXF5ZTXm9DNn1iatNiLnvSLrd8yKdy4YlO6gs01NZJrhohsUGt5g7ZM49U/EPq/P2yU8vZPsfbXuv3f3aTXZFgNaSk5pP8r46d8kbWgjnkcllXPPwjBb7LckrY+tve9j62x7bsUUvXNvsNTMWTUTtqkLtKnwuinJKOLApscWx6tPR+egM0vW5vJj0Ffftf43thYdEUeQSQatQcWjuY2yddZ+zTekwZTXV6E3NJw+31v4HoJA6b1c0StuDV+Mf4N/97iDUJcBpdnRFzFYLm/L3c9/+13j22Cc8e+wTjpaJApKIiEj3Qm8ShRGRrs2e4sPsKT7MQM/G3ld93aPZXXTYoeOd21Juk+9bTW09e43Mu8k2Gpk3RotjkyW5aJRU6gxU6OyLHh5ugjCSnVfaZB+e7i4AFBY3bdvvWT+jkbkwPXBmB6wVaQ0HNh5r8HzsVcNadMWUyqSMvXIov763xnZs3/ojjJ83osXxtJ5C8tPL5gxth7V1JO2pWwT79fAmol/LO9iDJ8e12ObQliTMprpa3hH9QglqYcdG5aIkKl7YVU7clQLA0e3JDJ82oMXxHDUfF4pzpeS+O7ua1Tk7bdVmRC49ZJKuXw2pJV7Yv46E0N5M7dF0Mk+NTKhc1VWEoJE+cQz37sv6vD38cHa1LUGpiMC+4uO2f/u6R3Jjz+kM9mq+wkx346nV6/n58DFeSpjK1f378sqmbfx+NAmFTMqMPrE8MXEsCpmMpLx8/m/9ZgCO5ebhq3XlliEDWThscJN951VUsjZZ+N3akZZOckEhRTo9ZqsVD7WKSB9vxkWGM39gfzzUjStytBez1cojy1ax+oRQPWRG7168NTsBmdT+94zJIvz2/HokkTXJKSTnF1JSVYWbSkUvPx+mxcZw3cD+KGVdL8RDRMQeVqwYLGIYskjXRilVAnCiPJUQTcNNmuSKM6hkSoeOd+4XQNx6FRERERERERERERERERERueRoV46Rc+EzhdVNu+sXVB9zeNleP283KnUG0mqrfZxPSKAXh5IySUrJbbKPytr8I5VN5CEB2FG4jb7uLe/ui3SclINpDZ5HDQhv1XXRAxu2O76ndW7MMYOE6+ondW0PZ5MybY/D+/ZopmUdXv4eaD1dqSxtuuJD/fAcgPB+rev7/DCYgiY+I+fjqPlwNFas/Jm9nW/TVgJCbL+ISHfGYrWyI+8MCaG9nW1Km5FKpEwLHMkk/6GsytnBTxl/AVBcU+5ky7oWSeWpPH30I/q4h3NTzxkXnefI6aJiXt20ja/3HrAd+3afUBr9tuFDuHnJr5RV13n0ZpaW8eKGLbir1Vzdv2+j/j7csZv3d/yN2WLfE7BQp6dQp2dPeiZf7TnAV9ddTZ8Avw69Bktthr7H/1xt8xa5ok8sb8xOQNaEt+qZ4hLu+mWZ7XF9Sqqq2J2eye70TL7ee5Avrr2SCG/HVjYUEbkQmCzmlhuJiDiZhECh/PenqT+SWH6KCNceSIA0XRZbC/cyJ3iyQ8drlzASoZ0KwOHiLzla/C19va5DJhHyG5is1SSV/MjZys0M9rnLcZYCMRF+nMkopKhER3ZeGcEBHg3On6syk3hSKNmZk19GkH/DNiln8gHQqBRNjqM36Qh16dyEd5cqpQUNF9begR5NtGzI+ULA+f00haefe+sMa4GKkjpxw8u/dTYDuPtomxVGis8LA9v0064GlW9abV8zoWL1cdR8OJKz+lzeObmEE+VpzjZFpJvx9cm9fHNyH9n6Mnq4enJH75HMj6orMz199efc0VsIuduVl8a6zJMoZDLGB0bxwtBpuCnq8ld9mLiDpamHyK+qxFhvAemuVPP1+PkM8Gm98H/dhu9IKslDb6rh7u2/2I7f13cMj8bX5VQa/NtblNcIN5ZW4PNx1zIpuK7s/eqME/x5NhEXuZK1mSd4PH4ClcYaPjm+i4m17d4bfaWt/Z9nE/kwaSdnK4oJdvVgftRAFsWOaPIGsCUUUjlzQsaTECQkY16ds5OfMzZQVFPWrv4uVo6Xp/H00Y+I94xmYfgs+riHO9skh7D59BkKdXqenjweN5WKN7fuoKBSx9JDR8kqK8dNreLJScIittpk4pWNW6k2mfhm30G7wkifAD/MFgsahbAeuywijMEhIYR6umOxWkktKuGHg4cpqNRRpNfz4B8rWHPnwna/fy1WK0+sXAfAiqRkAGb3681rV0xvss+ssnLmf7+UYr0gzkslEqbFxjA+MhwvFw3F+irWnzzFxlOppJeWcuMPP7Ns0Y34ubq2y0YRkc7CLIYmi3QDrgsT8jP6q31YnbPVllMkSOPHHZHXMSVglEPHa5cw0t/7JgByq/ZxoOgTDhV/iavcDyugN+VjsZoIcR1FP68bHWkrwwaEs26rEM+7dU8K82c1zIswYlAEfLUJi0XYEXjpgzW88uRVuGqE+KNVm46RlJIDQM8eTedH8VX5UWEUd8IuNBazxVZm9hwqTetixdQuDRPw6ivs5505H7mDSrxV6+o8jpSttBlafn26Msd4RphNrfvBc9R8OAIrVpZlbeHL1OWYrOJOhkjb+C5lP+8c3crzQ6YR7xPE4aJs/r1vLSaLmZti6sq7P79/LQCLYkfw2+ULydaV8+jfy/kwcTtPDBR2Hv5IO8aXybv5ecotRLh5s+S0sCv+0sG/2DTzHjxVmsYGNMNX4+dTYzYx5Pe3eXf0lTax4/zkqgeuftSWnLX/L6/b7WtT9ileGj6DGA9f3jiymSvD+/PNhPnM3/AdAEklo+jrFcDWnFSe3rua/w5LIN47iNSKYp7csxKjxcK9fTtWZUopFW5k54SMZ0bQGP7K28PPmRvIqWq5HPmlxJHSUzx66G3G+A5gUcRsgjW+LV/UhTldVMxzUyeyYIggNrooFTz4x0oMJhMbUk7z56IF9Pave415FZV8vGsPx/PyqTIabQLIOSZGR/LGrOlc3kv4PJx/HmDhsEHM+t/3ZJSWkVZSyp70TEb1bEVVqvOEDitCrpTfjyXZjl0V15dXZl6OtBmh5V8r11Ksr7IJJx/Nnc2k6MgGbebF9+OrvQd4acMWCnQ6XvxrC+/MaTnZuoiIMzGL6yyRboCkNg3qJP+RTPIfecHHa5cwcs475PKQ90ku+520yg1U1GQB4KfuT6TbNGI8rkDSvqI3TTJ6SCQKuQyjycyKv442EkZ6hnjTNybIJn4cTMxg7p2fEhsVQFGJrkEIzmXDommKyQGXsy53FbOCr0QhdWxSF5E6pDIpKhclBn1d8idDVesSQVWfFwrl4ua4pGytQeVS9744X9xpjpYEi3OVZc7Ra3AEvYdFtc04ILRX42pRXZkyYyVvJP/AvuKklhuLiNjhg8Tt3NlnFFeGC2GQkW4+pFeW8kHi9gbCSJyX8Nl4pL+wsx3t7svsnv3YX5hla3OwKIt47yCi3H0AmNNTKPn43L41pJQXMqyN5YJd5ArbjZVKKsdF3vTvSku74SqZnKvC+5OjL+e1w5u4PmoQfb0CCHIRvL+ydGX09Qrg/cTt3NxrKLNrbQ938+b6qEEsPnWgw8JIfRRSOQlBo5kWOJJthYf4JWMDpyozW77wEmJH4WF2Fx1jVvBYbgpPwEXWub9XjmRqr7q109iIcNvjXn4+DUQRgP5BgYAgSmSXVxDl03BDSgLM6de40kB9XJVK7ho5jGfWCOFbSXn5rRJG6idBtQLPrvmLX4/UhX/Pje/HSwlTmxVF9mdmsztdeC/PHxQP0EgUOcetwwbz65FEkgsKWXPiJHmTxhHgpm3RThEBg7kCqUSBQtp9PxvdDdFjRESkMe0SRs4hlcjp43kNfTyvcZQ9zeLhpmHSmFiOnsji6ukDsVitjX7U7lkwjoee/wkAi8VKpd7A/qMNS/P6+7hx1bSBNMV4v0mU1pTyWvJLJAReQaA6CLm08VT5q8QShh3Fy9+D3LQC2/PinNZVPCg6r11bwlkcgZtnnZtsWWHrvYsqSpoPcTk/tCV2aCT3vXVz24zrZqRWZvFC4ufkG0pabiwiYodig57Cah3x3g0FwQHewbxXvY28qkoCNMJNSrxPY9HQQ6mmwlgntka7+7Iq/TjZ+nKCXdxZnyVUzVDL5DaxxFl4KjU2WwB81EKlNWXtb5TBYgIguTSfA4WZfJy0s1EfJosFeRPVN9qLVCJlvN9gxvsN5kjpKX7L3Mie4iSxrHYtJquZ37M2s7lgP4siZjM5YBhQtxvWHVDJ5QTWu9nXqpSo5XKqTSZifBt7w3hp6m5ydTXtr34RW09wKa9uXXlRrapOfHxh3UaWHjoKwDUDBOH0xYSpLc78yuPJtsdz4/u1OOa4qHCSCwoxW63sOpvBlXHNiz4idWzLf48ot/FEaC9ztimXDBZEYURE5Hw6JIw4g4cXTcLVRYW0iWSRg/qF8q97Lgfgjc/+wmhs6CoW5O/Bq09ehfa8nfn6PHnkMcqMpZisJj45/X6T7T4b+k07XoFIfXoPi2ogjKQcTGNMK0rHnjqU1uB5ryH2d3EuFGF9QmyPzx7PaqZlHVWV1ZTmNy+ixA6NZMXnG2zPTx9Jb6Z192d74WHeOPG9WDLOSUglUtRSJWqZEo1MhUqmRC1VoZYJxwB2FR7t8je31WZBDDjfynN2a2R1P3XNeWuc44boQewvzGTCnx/hplQRXOuN8fFl8/BWuTjG6HZyfjlzqZ0yxharlSqzkUf7j2duRHyj844WRc4n3jOaeM9oMqvyWZa1hQ15e6kyt+6G9mKnpKaCN5N/YF3ubgAe6nUdIZrmS7J3FTw1jXfztSol1SYTPq6NPxdyWd37zGhu/02Yu6puvWZqIlHr+bjVXvPWlh38cECISZ8/sD//mT4FoFVy1MEswftYJpHQx7/lpK9Bbm62x+cnaRVpGitWMvX7iXIb33JjEYfRnURZEZHOol3CyMGizwBwU4QQ7T7TbpuC6mMcLf6OScGvtt86O7hpW3azmzmpPwBD+vdkw44T5OSXoVLK6RMdxPgRMShayKsw2GuYQ2wVaZnh0waw+ee/bc+3/bGHW/49t9Hivz4Ws4Xty/Y1ODZ4cudWEeozvC68JTetgPTkbMJim0/GeGhLElZr8zeYgyfFIa1dTFrMFk7sPU1Oaj5Bkd1j4dwWVuXs4IOUn7v8TbczUUjlaGQqXGRqNDIVmloX/HPChSBqqOo9rv+8ocBR17auvcKOJ9z5zNz2SIvvW2cT5OKOj9qVI0XZjA2MsB0/XJRNkIs77sq2u2cfKcrmu4nXM8K/p0NslEmkSABTJ7gvSyUSenv6c7KsgEAXt5YvuED00PhzX/Q1LAy/gnV5ghCwInsb2WIuEo6WCZXU7tn/Kjf2nM41PSbbFbm6Emp5098XKnnz66rmvueP5eYBQnLX4/kF5JRVUFJdjb6mhmqTCYPR1GZbtUolPx0+xse79gDg5+rKs1MntulWMKe8AgCz1Uqf195t0/jl1a3Le9bVKK3JYHfhF2TqD2K0VOEq9yHeay4DvATP8B/TbiVKKwgYw3wX2q7bW/g1pyu3MD/8K9uxoyW/cbT0DyqMuSikLviqhDCssQEP4qUUChz8nv4ghYZTGC1VrM561nbtEJ+bGOF7WwPbjpT8ytGS36gw5eOmCGSQ93X09bgCgNMVW0ip2IBCoiG1cisjfO8AoMai42DxEnq6juTy4OdsfaWUb2B/8feU1WShVQTQ12MmA72vBbClATBYKvkyZRY3Ry1lT+HXpFZswQoM8JrLcN9FHZ5rZyOXdJ0ccyIiXYV2CSNHir+2Pc6rOsQo/38ilTRMmqU3FZCh29Yh4zpKoJ87N145vM3XXRM6/wJYI2KP8XNH8MUzSwEozi0lMyWXlV9s5Io7mi6/tOzj9eSn1y2svQI8GH912//OHaFHTBDRA8NtniuLX1nGE1/d0+w1v72/tsV+fYO9mDBPSC60celOLGYL7z7wFf/94/EulSi1o/yU8RdfnfnT2WZ0OhqZigC1Nz5KIfTLR+WJr9IDD6Ubngotngo3PJRatHINbnIXW5JLETDWJoqzFxctAe7rO5q3jm4lxNWjNvlqDv9L3sOzg6e2eawsXRnplSX4axwnKsilUnq6efNH2lF6e/ojQfBe8dc0zENQXzhpqoxpa3gobhz3bv+FmERfpvWIxWK1crKsAJPVylXhnSsku8o1XBUyAYArQ8ZzsCSZFdnb2V2ciOUSj3M3Wkx8fWYFu4uO8Xjsgi6doLW5fBzt2X0+XVTMU6vWcyAr2+55mVSKRiHHTa2itKptQkNWWTnPra3zvizQ6fj32g28POPyVvdR2YHwH5Ola4vJ9tCZivgt/QF8VVFMD/4PWrkvRTVn0Mg8W774PLL1h9lZ8AnTgp/HWxWB3lRMll5IYq2V173Hr+jxGmZrDf87NYepwc8S7ipUmJCdd09xrPQP9hR+xbiAh/BX9yav+jhb897FYjUT5zkHgLOVfzMh8HG8VeHsLvwcgF7ulzOrx+s2AcZXFU26bi+b895iQsCj+KtjKanJYHPe61hqf2OG+DQsHLE2+wV6uU1hkPd8qsylSLk41mJdXYgVEXEGHQqliXSbRlrFBsqNGUwMehm1TKzdDvBhSvM3yPa4L+bjC2BJ10eulHPvGwsA+O9NQtjSR49/j8ViZdYdk5HUC5mymC0s+2Q9nz21pEEfd758PXJl50eFXffYFby44ANAKKsbHOnPTU9dZfP4OEdVZTWfP7WEI9uOt6rfRf8Rdi32bzhKWWEFBzcn8vi0F7njxevpNyqmUXuDvoak3UIOhN2rD6Err+KxT27vyEu7oPyetfmiFkUUUjmhLgGEuQTSQ+NPiMaPEI0fAWof3BViCce28sL+dSxNPYShNlzmho0/IJdKGeLbA4DFk4Qqabf0GoZcKuPdY9vI1pcR4uLBPwZM5JrIAW0e01etJdrDjykrPwHqEqKGab34x4CJTOsR267X8tqIK3h+/1pmrvkCT6WGx+MncHWE4OH41pEtfJm82xYWBHD39l+QS6XEuPuyYnrbPtNTQmL4dOw1fJi4g4+SdiKXSIl09+HuPo4tbddWJEgY7NWbwV69KTSUsjp3F+ty/6bQ0Lr8Uhcrx8vTuP/AazwQcx0T/Ye0fEE3J7O0jGu/+7FBzpDLInoyp18f4gL9CXJ3w1UpeLsdzytg9lfft6n/Ir0epUzGA2NHs/FUKkdycvnlSCK9a0Nibhk6qMU+NAo5BpMJD7Wat2YntGn8YHfneWq1l8TS5UiQkBDyXxRSIZeRh7JHu/oyWqsACS5yH9wVQbgrggjUNM7TopCqkVqFNZNcorSNez77ir5lkPf19HIXhG5PZSjlNdnsK/rWJozIJEpi3S+n0pTPrgLBs72f5yx8VdFoFf5UGHPxVUWzr+gb+ntdRYz7ZNtr7Fs9i8TS5UBjYaSHyyD6e10FgBdh7ZqProjoMSIi0pgO3U2GacfRz+sGNmb/kxXpi5gU/DreqqarvXRHKkwVVBrL8VB64iJr3U1NvOeEes8kGC0G/i5aRoRrPH6qMGQSBYUGIXdEqu4w04PudLzh3YixVwmhS9f/YzZLXl+O2WTmw0e/ZfGry4gb3Qs3Ly0VJZUc23GSkvwy23VX3T8NgEnXOa7CQlsYd/Vwtv42jG2/7wXgh1eWseabrfS/LBaNVk1xrrDQP7bjJLpyPeF9exASHcCO5fub7devtpT0c4sfyK5xNwAAIABJREFU5Ll5b6Mr13N89ykenfJ/ePi4ERwdgNpFhaGqhuLcUvLSC7HW250aPr3pxMLOZE3OLgA+O/27ky1xDAqpnBhtKDFuwkKpl1sY0doehGj8kYk7MQ7j30Mu599DWrfLe2P0YG6MHtzk+TUJd9g9/lDcWB6KGwuA0WJm3l/fMDk4mk/HzkMllVNTm9B0ZfpxHt21jINzH0MpbfuicohvD/6cdpvdc4/Gj+fR+OZj7BNCe5MQ2hsAL5ULp+c/ZTu3fuZdjdpPDI5mYnDX/U32VXmyoGcCN4ZNY2/Jcdbk7GRPcdIl60VSZTbw2olvOVZ2mnui517UNy7vbf/bJorcP0bwknxorH3RztgOzympRMLyRTcR5ePNtQPiuOqbxeRVVPLyhi0ARPl4c1lE82FyAVotpVXV6I1GxoQL3/OyC5yfx5kUGk7hr45tUpxoC2GuI+jjkcBv6ffhr+5Nb48EYmtFDZmk9dUeq8zCOkpvKsFf3VCQ9tf0YW/RN+hMQsVJtUzIBSWX1OWkOeftIpMoMFkFD6AiwxlyqxI5UPSD3TEtVhNSSd3tUYC6b6vt7U7I2/Eb5ki8le6EuQQ61QaRroOnomuIyR3eZvdWxTAz7Es25zzF6sy7GBvwHGHa7p9AKaUimR8zvidDLwgYN/a8hfF+kzBYqlmavphRvmOI0drfNRzrd12D579kvMqUgFsY7jOrUdsDJWs5XXmQAZ6THP8iuhkLn5+HT7AXXz67lKrKakryymyiQ33UripufmYucx+c7gQrG/LE/+5BIpWy9Vchfr4op6RBzpRzRA/oyb+XPsyWX3e3KIycI25MLO9t/Tdv3Pk5x/cI8ehlRRWUFVU0e51vcNfz3DpQkswHp35ythkdQi6R0ds9nMFesfT3iKaXW5gY6nIRcqI0n+TSfH6Zcgsu8oZ/3wnB0bxxZDMlhipblRuRjiOVSBnh3Y8R3v0orilnQ94e1uXuJrMq39mmOYVVOTs4q8/hmb6Lusxi0dHsTs8AhBCzu0Y1n9ctu6z1ld/OIQFbeWA/rSsfz53NDd//RLVJEDkfWraSX2+5gXCvpsNEhvQIIbmgEKPZzMFsIRHr0B4hTbbv/liRtFPUFzxE6pAgYVzAwwz2uYETZWvYW/g1B4sFb9+rQt/HRd66dYq52cTswoaQXKqyjXk+5/KF1F1hxWSpYrjvInp72F9D1hdF6vd/sSFBgkIqx2hpew4fRxDnEcWTfRY6ZWwRkaZwSPyBRubNtJD3+Tv/dTblPMUgnzvwUDomYZ0zOKNL5e2TryGXyunrHkdS+THbOZVUTYb+LNX5VU0KI+eTUrGPCf432j3X0yWOtTlfOMTui4FZd07msiuHsvqrzexZc5js03noyvVoPV0Jjgpg2OXxJCycgFdA55bnbQq5Us7T397HtAVjWfPNFo7vOU1pQTmu7hpCa5OxTrxmJNNvGY9cKW8xQev59IgJ4p1Nz3FwUyLbl+3j2I5kinJK0JVXoVQr8PL3oEdMIP1G9wJg5IxBRPQLdfjr7AiZVfm8dPwru7khujqucg3Dvfsx2rc/Q7z6oJFdnAskkTpCXT1Ry+R8c3Iv8yIHIAVOlQs7km8e2Uycd6AoilxAvJXuXBM6hWtCp3C8PI11eYLQvDX/IHpz90xo2R4Sy1J59NA7vBh3D0FdOO9Ie9HVGAFQymXNJnUFWFGvbG576R8YwMszL+eRZasAoezvnT//wa+3XG+rYHM+V/SNZfFBoaLNl7uFDY2LWRjxVkZwonwNJquhgddFfZRSVwyWykbHiwypdttr5f4M9bmZAV7XsuTMzQCcLF/HQO+6DURBvJDYcnw0uF4hhD5pZJ7kVR8n1LWuamFe1XG0cn9U0tZ/H0uQ4KOKpsSQhlbecqWhix0XmZoyO3/PzkAvVioT6YJcvD6BIiIiIiIiIiIiIiIiIiIiIi3gsIyVUomC0QFP4amKYl/B+2gVbdsZ7yyy88p46cM1AHzwn+vstvkz+3fcFR483fd53OTu3Lnvlgbne7n15kDpPrvX2kMpVZOpP4GvqnESq0z9CRRNKPOXKl7+Htzwrznc8K85DunPkX01xdCp8QydGt9iuxEJA1mr+7bN/Q+a2I9BExsnLmsPnTEf56ixGHkx6St0pqqWG3cRZBIpw737MSlgGCO8+7WqpK3IxYOnSsOnY6/hnaNb+ThpJwaLicDa6jTjgqJ4uDYXiciFp497OH3cwwG4J2ouOwuPsCF/LwdKki+JPCQ5VYU8dvgdXo6/n54XWSx+qKcHZbnV6GuMHM7OBWBAcOPXuOTgEdYmpzhkzCv6xJJSIHh/fbRzN2eKS3h42So+u+ZKW4Ll+gwLDWFMeE92pJ3lr5TTALy2eRuPjRvTZK6RnPIKThYWMT4y3CE2dyZxnnM4VrqMtVnPM8TnJjQyT8qNORitVURqhe+9QE0cJ8qENXRP15FoFf6kVe4gtyoRN0WAra/TFVupsejwU8eglLpSUJ1MtUUIiTo/oatUIsdDGUJy+Tp8VFFIAIVUg4vcB2rDY4b4LGBP4Ze4KwJtVWkOl/zCZf73t/l1DvddyOqsZ/Eq6kmkdhxWLBQbzmBB8FiJdW995aLujkamoszoHI+RqkvIA1Ck++DwFX9fz+vwVEawJecZR3ftEIpKdRxKzGi2zenKFCb5X46b3N3ueU+lF2U1rc+gP9R7BiuzP+as7hiBmkhAQl71GQCOlm5hlO+Vre5LRKQ78dnp30nT2S/F2JXwUGiZFSws/KYHjbKV0xW5NLksMILLAiOcbYZIPZRSBRP8hzDBfwglNeVsyN/L+tw9pOtznW3aBaWkpoInDn/AawMeINQloOULugkz+/TiWG4eAPf+JlQpu3f0cPoG+COTSjlTXMyyY8fZduYsA4ODSMzLx2huHGrRVh4eJyRrTyksZP3J02xNTeO1Tdt4ctI4u+3fnD2dud8sIas2z8nnf+9jRVIyk6MjCfPyRCaVUmkwkF5axpHsXFIKi5gSE9UthRGtwp+rwt5jd+EXrMj8JyZrDVq5X4Owl6E+N6M3FQOwPuf/MFuNhGtHMy7gYVsOEQCZRM7Rkl8pM+ZgsZpwVwQy0ldIfh2hHdNo7EmB/2Jb3rssTbsNtcydkb63E+sxzXY+3utqpBIZewu/psKUj5sigFF+d9DHo23VggDCtaOZ0eNF9hV9x/6iH5BK5HgpQxnkfUOb++ruuMjVThu7yuT4UBpz4eVI1HOQau9zeN8dxaL/DovuE+R+O1p/je5jLPrFYClEIg1E5rsKJB1PjizSNO0SRm6J2dns+WCX4cwK+4Zig2NUfkei07X8QTRZTahlTX9ZVJurkLch6eJ4//l4KvzZW7yKExVCvLS3UvComRF8FwO9pra6LxGR7sL+khOszGn9D4Az8Fa6Mz/scqYFjhQTqYqIdBO8lO7M6zGZeT0mc7IinbW5f7M5f/9Fm4Ok1FjBM8c+4Z2BjwLgpez+CVlvHjqIbWfOsjMtnfxKYcf6+XUbG7UbGhrC5/Ou5JYff+VITsdFsHN+IW/OSuDa737kRH4h/9uzn1g/X67u37j6iI+LCz/fPJ9Hl68G4O+zGeSUV/D9gcNNjqGQdd9qQj6qSGaEvNTkeaXUhSlBT9k9V9/TIlw7mnBt6ysGBmniuDb882bbxHnOsZXmPZ8ot/FEuQmFH9QyD+6N3dTg/A0RDT11e7qOpKfryGbHU0m1jfq52HCVOe8mu8oi5hhpDmvNXiwVbyHzfAcU/cBcdOFFEUsZSJSXtPhywXzEtYogtIqgC9V9u9FVtfxBDFIHk1KRzLTAGY3OWbFytOwwPV3aklxWwgCvyQzwmtyGa7o2u9cc5t/Xvcv4q4fz5Fd3O9ucLkXGyRzuGPZ0o+OjZg7i34sfcIJFnY/BUsP7KUudbUaTKKUK5odN5eoeE1FJW186UEREpGvRyy2MXm5h3BV1FdsKDrEmdxfHyk472yyHk19dzAuJwo3jawMe6PZCrlIm43/XXsWSQ0dZnngcgJTCIqqNJjzUamL9fZnRuxfXDIhDKpEwKCTIIcLIOTQKBZ/MncPV3yymWF/Fs2v+IsLbi0Ehjdetfq6ufHf9PAB2pJ1leWIyBzKzyNfpMJjMaJVKeni6ExcYwLjIcCZGid5mIt0DD4Wr08a+EB4jFxNW4yEk8nAk6pnCAVn4BR/TXPEfpKrpSNSX7ob9JRc8r9M3V/pLYJzfJL4/+xU/Z/zIeL+JAFisFrKrsliZs5w03Rnujro0bnBF2o5viDf/+PR2yoqEXbCUg2lsslPC92Lmh7NryasudrYZdhno2YuHe11PgNrb2aaIiIg4CKVUweSAYUwOGEaGXgjRWJO7i/W5u6kw6Z1snWNIrjgLwBvJ3/NUn1s7bdyXEqbyUoL9hfKuB+5q8rqBwUGkPPFIk+dlUik3DR7ATYMHtGjDM1Mm8MyUCS22++GGa1psc44QD3d2P9i2jZ0x4T0ZE959qy6KiNTHS2k/ZUBncME8/NpZcrrLYSkGSWcKVxashh2gsl/G+lLhkhNGKvUtK5Tj/CaQVZXB+rzVrM8T3CeXpH9nOz8tcAaDvYY2dXkjDGY9WwuWkqk/TrXZ/gLtnpgPWt2fSNdG46pi8vw6F9J9fx29pISRAkMpy7K2ONuMRkglUm4Mm8b1PachoXGiPRERkYuDc7k47oi8klvCZ7Kl4AArs3fYhIXuzraCQ6zw2M4VwZc52xQREZFujDPD8mosRnSmKlzlDg7bsOgxlz6A1bAZJBqkLjci1T6ILZCuNgmwKX8wcr9tWCrfxVK9BrAidV2IVFsn5lqr/8RS+RFWs/DbIZEGI3G5DqnrIkAImbOa07BUvo+1ZjdYipFI/ZG4zEfq2oLoatVhLlkEKJF5fQYSDeaShVhrDtWeFzZXTbnRwtiaOcg83mx2TKDRuBb9t1j132M1Z4LEFYm8L1L355DIo2xtzMXzsRqTwKrHXHqP7bhUey9S7aOtmfWLhi4jjLz7v8axpReCxJM5rWp3fdgChnmPYG/xbvKqc7FgIUAVyAifUURre7VpzFU5n3C64gBxnuPRyFpfb11EpDvybdpKaixGZ5vRAC+lO0/2uYX+HtHONkVEpFvT74m3mzwXHeDDskdu7kRrWkYpVTA1YARTA0ZwsiKd5dlb2ZJ/AJO144k8ncnnqX8w0KsXPTT+zjZFRESkm+JMjxGAAkOJw4URi/4bpG7/Qqp9GKvxIJby50DWA6lmbqO25tIHBMHB9Y5aD426/EBWwzbMZc8g8/g/UNRWnTSlYi57CjAhdRUEBInEFYk0AKnH2yDzx1qzD0vZU0jkfZCoxp83Yq04Y63EXLwIpB7IPD+A2uqkMs+PAavwOirfwVrzNzLvH2uvrbtlb2pMoMG41po9WCpeEcaQx4ClEKthFxJZwwpgMq+vwGrAlD8Umec7SFSTas9075DN9tBlhJGfVx5wtgmNiNb2arMIYo9TFfu5OvQxorSDHWBV10IiFXfeRerIrS5iY37rS1l3Br4qT16Jv58QjZ+zTRER6fb4ublSqhdcoB1RJaQz6eUWxuOxN3FbxBxW5GxnZfZ2p5Wq7Cg1FiOvnfiOtwY+jFzSfZN9ioh0Rd74zzI2r0ukT/8evPz+TcjlF0l4xnk4uwJfvqGEcNdgh/YpUY1B6nKj8FgeBTV7seq/BzvCiEQ5CqnLgtpnUQ3OWSrfR+qyAIl6dt1BWThSl+ux6BfbhBGkfkjd/lnXp6YnVv3XWI2JjYQRiURTK4osBFkQMs+3aXAr3iDpqQKQgsSl8YtsYkyg4bhWHSABqR8SWSjIQpEoBjXuT6IRxgJAZX/MS4T6wogVRP/y87FYzVSahIWTVu6GtB2xa2arCXfFxXlTplDJSUvK4qsXfiFxVwrGGhMAkf1DufbhGYya2fgDWFpQzvofdrB77WHSkrKoqqwCwMVNQ1T/MGbdOYkxs4Y0uGbfX0d5Zu7bPPbRbcSN6cXXL/zKoa1CwjZdmR6fIC/GzB7CgqeuROOqajTm6aPp/PDqco7tPAlARbEOq9XaqN2Sk2/jFeBh106AqsqqZu3sKHnphSx5YwUABzYkUpxfhpunC/GX9eb6f8wivG9Io2vqJ3u99fl5XPfIDFZ9vYUVn28k83QeSpWC8L4h3P/mgkbX6yuEuf/5ndVsX76f3LMFqNRKYodGcs3DCQwc16dN9v+WuQmL1dKel35BCFB780r8/QSqfZxtiojIRcHmp++0Pa401FCqq2LO299SbTQ50aq24aV0Y0HPBK4LncJfeXv4LXMTWVUFzjarzaRUpLM8aytX95jobFNERC4arFb4a9URLBYrh/enkZdTSkjoxZmTzNm51goMpQ7vUyJrKHAg7421ep39tko7IkEtVlMyVuMBLLpPmmhhAuRg1WPRfYnVsBGrOQuwgKUCicre97Icc8ndWM3ZyL2X0G7/hCbGBBqMK1GNR6qZh7loHhJFPBKXa5Cq59g8VEQa02U8Rs4R1dOXqJ4XTkQ4fbaA02cLW2yXrk9jWdZvnKg4jtEiJGxVSJX0duvDnJCrCXMJb/WYvd1Hkli2lQn+N7bX7C5L3tkiHpn6Ip6+bgwY1wdduXCjfWT7CV644X0efm8h028Z1+CaPz/fyA+vLkfr4UJ4vx541woR2an5HNp6nENbj/P4J7cz5frGpd72rD3M588uRSaTEj8mFoBqvYFjO0/y2wdrST2Szit//qPBNSmH0nhs2ssgkZBQa4t/Dx+O7znF9uX7AVj43NVE9Q/Dzbsu1Ol8OwG8AzxaZWd7OLH3NE9f/ZZtDmOHRNB3ZDRFOSVsW7aPnSsP8PQ39zIyYWCTfRTnlvLpk0tY8eUm+o3sxajYYHJS80jafco2z3Vty/jnFa8CkJmSS3CkPyOmDaCsqILDW49zYGMiD7y9gBm3TmiV/TpTFWtzu0YuFU+FEDf72oAH8Vd5Odma7o09AVFEBECrUqJVKZFIuueeilKqYEbQGBKCRrO94DA/ZgiL59TKLCdb1noWp69lSsBw3J1YXUJE5GJCIoEpM+LZvC6RwSMiCQq5eNcQgWofJEiw4pzf+YLqkgvQq53X0tRvVJMCgQWsVUi1j9gNwREQbqHNZf8A0ymk7i8iUcSBRI25aLbdK6ymVKQuY7CaUrFUvILU/dnmX0oTtH5MKVL3F5C63o2l6lcsle9irfwUmc9SkPq2a+yLnS4njCRMiGP+7NYnNm0rP/yxh4+/29psm9OVKbx18lWMFiNhLuH4qnyxYqXQUMDRssP8P3vnHd9kvf3xd0ZHmu69J5TSsqHsLUs2iIIIuL0u9Lq315/XddWr14kDcbIEAQVZssqGsguFDlq6955pM35/PJ00adImJYB5v168aJJvvs85T5s83+d8z/mcSxXxPB3+AmH23Q06Zoi8D1tzviat6jy+su5Yi9vW043xvLNT/pibcwcvMfuRifzjnQWtymrO7L/Iy7P/y1cvrmb49AE4ujUHHGY+dAuhvQMYMrkvUuvWf4LrP93O8td+Zf2n27QGHA78foJh0/rz0oqHsbZtrn3LSy/k0RH/4sz+i1yKvUxEdHPE+Od3NlFXW89rvzx2VYbHZD598ke2/hCDvZMd0ZP6tDqWMXZ2lLqaOt5a8iXVFbW88tOjAIya1fw5uBR7mZdmfch/HviGb2Pfxt1X+4V6/8ZY5I4ylp94B6/A5i+9opzSVr8DgI+Xfk9mktD+cMEz07n71TlNv8OkM1d4Zsp7fPncSvqPi8InWH+wck/+ietCW0QiEvNy5D0A1zwosjHrN2IK9vFu7/f5LfNXTpWepFZVi4eNJ+M8b2GMx9g2wq916jq2527lWPFRihSFyCQyIh2jmO03Fw8bQT/gyTOPMdxtJPMDmr8nzpWd5dOkj4ly7M1T4c8AUKgo4MW453gk7DEGukQb5Uvj79JcCyYLFq4VIkSM8ujHKA8h6Hy06Dw/p229IQIkVcoaVqZv55EwXYt3CxYsdJRnX5/Fs6/PMrcZXY612ApXG0eKFGVmOX6+wvSBEY0y+arH8Yg63OpWjMgqAo0yCa7S42hzPEUMYofnEVk3rNk1dWiUGdpjLhJ3xI6vIpLNQlW8EKRhiO0WdtA23ccEHbEeiQ9i+8cRy+9HWTgRdc0mxPIHWo8RSRAKR26sEllTY3Bg5L7bv+jw5CvWPdbh9zg5mlid+Crs7fSnD23IXIdUJOW5nq8QLG/djz61KoVPEj9gQ+Y6not42aBjHi7ciLOVJ9XKCpIrtGup3KiBETsHGQ+8eXsbrZF+o3syYsZADmyKZf+mWKbf35za5eTuoLMEZc6jk/j+/9aToUMkVyIV8+Qnd7cKigB4BbozZu5gtv4QQ+LpK60CIxePX0YkFjFkSttMiyG39mPrDzEknW3brcAYOztKzIZYCrNLGDVrUKuASCMR0WHMeWwSq97fzO9f7+L+/9PekrAkr4yXVvyjVVAEwM3HudXj9EvZxO48h1+Y0L1hySuzW/0Ou/cLZtJdI9myfA87fznI3a/O0evD9ZItcn/oLLOKrFYqK/hv4vso1UrGeoxHIpJwpOgwv6T9iJVIygj3UU1jVRoVHyd+SFJlIgNdBjHKfQzl9WUcKjpAXFkcL0a8gq/Ml2C7EDKq01sdJ6kiETuJHSlVyWjQIEJEesOYYHmo0X4oroMglwUL5mCoWy+GuEVxsOAsP175k6yafHOb1C5bsw8x12+c2dPiLViwcOPhY+tutsBIXm2RyefU1B1BXf0LIuvhaOpPoan9E7Hjmx2eR2z/JKqSR1FXdkNkO7nhWTUoE0GjQiSbDYBIEoBGcRBsp6BRV6Ku/B9CmY1uRFa9kTh9gKrsKUTSIETWIzpkm6HH1NRuR6OpQCTtBWJ7qD8P6jJE0mAts0oRSYJQ12xELO0BIhEikR2I/14C3wYHRibc2mI3veH+SVFbz4ZVR+k3KISgUA+kVhLSUws5HZvCo890rg+ycxcHRuQGBEauVKcy3nNCm6AIQIg8lFEe49iTr71eTRs3cyvesL6BbbIpGuk7OoIDm2JJPJUK9xtWAy2RinH2cKQopxSVUo3kKsGrsD5BOHtoV9H2CBB0JBpLURpRKdVIJGLEWoRiG21XVNcZZJ+hdnaUcwcvATBoYm+dYwZP7suq9zdzem88/J/2MXYOMvqMjNB7vNMx8QBNY8WStvaHNJQPJWsJGl1NVk0+lysz9Y7ravo5hzPHb6y5zQDg1ch/IRUJf1+jPcbywrlnOFh4oFVgZF/BHpIqE5nrN4+pPtObnh/vOYHXL7zMj2kreCniVYLlIcQU7G01f3JlEiPcR/JX3k6ya7Lwk/mTUZOOg9QBN2vjNVUUqo59JixYuJlozCIZ7t6HP3MOsTJtG+X1VeY2SytKjYo/svfzYOhsc5tiwYKFGww/mQfnyy6b5dipVdlNGzumQuL0AeraP1FX/AdEtojlD7VTDqMbkc0tSFy+Ql35BeqqZQ3PShFJQxHL/9E0Tuz0H9Tlr6EsGAtiN8TyBxAZEEwQ2U5BrLqCqnQpEtd1rdrn6sPgY4qs0VT+hFqVDigRSfwROzyDyGaC7nkr3kBVNB3Ezkjsn0Ekm2uwXTcDN6fMsgULFixYsGDBggULFixYsGDBggEYnDGy8L5RbZ5766X13P/4BGbPH9zq+a2bTnHy6GUmTuvbYYOcHLo2Y8RBS8eSq7EWW2Mvtdf5ulxqh5XIulPHV2tUiG+i1npOrrrPk6tnc3eXqzmxK44Dm06QEpdBcb6QwldbWYuith5lne4UtKtLQlrSlPVwlVhkeP9gzuy/yLlDCW26rJzee6FpjDZa2glQnF9mkJ0dpTBbqLP08NedCu3hJ7xWkFWsc8zVJTS6aJxj248xrf7XRmWp/l3SQ4XnDDpuVyIRiXmk2/VRZ3+L58SmbBEAB6kDPrY+FChap+THFh9HKpIywWtSq+fdbdwZ5BLN4aJDFCoKCZGH8GfOZkrqhL8TBysHrlSnMtN3NrHFx7lceRk/mT/p1WlaM906g0J9c2SMvP7bX/wWe57xkWF8tmRmU/eUlYdPs+1sIhlFpag1Gvxdnbglqht3jxqAg63hiu1KlZpNJy+wIy6JxNxCSqtrcLC1oZuXG5N6CTpU8wb3xlpq2Pd+YYXweVt95CwHEq+QWVxGTV09LnIZfQN9mNm/J+Mi9e8safNbm89Ap/w2Ne2dR4BJvbp36DyaColIzEzfUYzzHMj3qZvZnnPkutTd2ZF7lEVBtyKTWLoNWLBgwXBM3S63I9SoFGTXFOInM03TDYm7kM0vaSp90YJYyDqXeifrHtOAyGYcEq3dZVqMseqDxO13vXOJ7Ra3aA3c8Jz8YcTyh7WPd3gOeE7ra4YeU2QzHonNeL3jmsZbD0Tittng8dcb37ywkvUf/9n0+JMDb9JzSMdK640SXz12KIm7/zG2zfN9+gex7KMdHZrrtSenAhDk37VtNQ0ppenvPJBLFReZ7D2tzWsaNFwoO08/lwEGH1OjUXOo8DdOFG+jvL6Qf/ZYgaOVcAN7rnQvVmIbejqaprPJtaa9hhWNi8eWHQs0ag3v3PsVBzbFYu8sJ3pi76aWvg4ucmzlNnz1wqo25TCNSLSUfOhj0UuziDucwDt3L2PWw0L6mLuvCwknU9n+0358Qz3bdM7RZifAsGn9DbKzs7TbAMSA7iBSK8NuGjRqYa6wPoEAhPYK0DnWJ0R/SuCRojiDjtuVzPAdRaBd+yJZ1wovW682z1mJrVFqWgfTChT5uFi7YC1uG2j1shV8yVPkNmmGZNYIATpZnQylWkmQPIgQeSiXq5IY7TGGjOp0RrqPbjNXZ7jZNEaS84oorKjivm9/A+Byfuva5sTcQhJzC/kt9jzLH5hLmKf+a9GVwhIe//F3UgtaC8iVVNUQm5JJbIpQXvbTodMsu2c2IR7tiwFvPn2RNzfuBqBtuQmNAAAgAElEQVS6rvX5zyurZGdcEjvjkhjePYiP7ppmUCCjpd/afG78vyN+mxp95xEgNiXT4PPYFThI7Xii+3zGew7i48RVZNfo7253LalS1vBX7jFm+pnm82/BgjF89NZmtv9xmuFjevDGB/NRKJRsWnsMgJi/LpCdWYJGo8Hb15kRYyO4beEw5PaGBfUmDRb0It7+ZCHRw7qhUWvYu/M8OzafIS21gPKyGpyd7QDwD3Ineng3bl80TOd8i2d9Ql6Odo0Nub0NG/e80BHXW1FdpWD7H2c4dTyFlKQ8KsqqEYlFOLsIXaRc3R3o3S+QgUND6TswRGfzFAClUs3OLWcAOLD7IqnJeZSXVSO3tyU4zJOR43oydfYArKw7FjwOMWNgBIQuYKYKjFiwYCxGBUZkMmviz2USENx6lzo+LhPbq8Qx9TF5dKQxphiMh5s9owa3Hz2aFzCfjxPe59uUZQx1G45rQ71+UV0hRwoPUlpfwu0BC8it1S686W3r0+rxkaJNHCvazEDXKezPX9PqNbFIwqGC9TdsYKS0sG02SCNFOUJ/8paaIAf/OMGBTbH4hHjyv12v4OTu0OZ9y55fZVIbew0P54Xl/+Cde5ax+gMhEqpWa3D1cuLWu0ez5JU52F2VqXSt7fRs0EcpbCcbpKAxq8TPeIE9d19hjohBwg330o+XdHqualUtiRXp+gd2IdZiKxYGdU7XqCuwERu+a6sv3CVChLOVM05WzmTXCF0yRCIR3rY+2EnkhNl342DhAapVVRTXFRNiAuFV4LrVU+gsmcVlPPLDJlILhM/YlD7hjAwPxkUuI7esgo0nLnA+M4/88koeXL6BP565G3sb3ZmB2SXlLF62luKqGsQiERN7dWdUD2G+4qoadl9IZt/FFAAyikq555t1/PbEXbg7aG+r+sepi7y8bntT/NNGKmX2wEgGhvghs7Yiu6ScP89c4lxGLoeT0rjv2/X88sh8bKTtX8Zb+q3NZ6BDfpsaQ84jwL6LKQadx66ml1MYnw94ni+T17Mr77hZbNDF7vzYmy4wciwjgyEBzYH70zk5LI89wRczZ3Ronu9PnmJD/AWmdA8H4LGhQ1q9vuvyZZKLinh48GBtb7fQSa6kFFBcVMkLj/5MWmpBm9dTk/NJTc5n2++nee/zRQSFGH6DXFxYSU11HW88t5bTsamtXissqGj6v6Za0W5gxMXNnpKiKupMmAUMsGd7HJ+9v5WqSkWb13JrhPVxbnYp8ecyOH44ia9Xac8cAMhML+L1Z9aQmdZWrLSstJqzJ69w9uQVNq45ylsfL8Q/yPAAd6i9n8Fju4KUqsymjmAWLJgbowIjM+YN4tP3/+Tc6TTCwr0RiSAlKY89O+KYd5fuLyFz4uXuyLsvtC9Q9vr5lyivLyOt+gqxxdo7bbwV/y+d7/9m0I+tHp8q3skMv6WEO0S3CYx42gRRqLj+WwLq4vLZdBQ1ddjI2i6kz+4XBEXDBzSn9jeWpIyYMUBrsCE7JZ/qCtNmYZQWlLPshVUMndqPl79/BKBNV5urudZ2DhgXyY6fDxC78xyTF7ctWwM4vuMsAP3G9NT6ekfoP1YIRJ6JuQiAsl5lcLbJ1Zwvu4xaozbaJmMY5zkQB6mdWW3oDN62PiRXJlGnrmuTNZJXK7RS9mxo2RsiDyFPITxXp66ju4NQphFm343fMteRXCncQAbLg01iW36t7iDdjYhaoyE+K5//LhQyAaf0CW/1+h1D+vDCmm1sPZtAXnklX+8+xjNTtX8WAV5et4PiqhokYhGfLp7J2J6tA1JzB0Xx00GhC9l/tsRQWFHFe5tj+HDh1DZz5ZRW8Oam3Wg04CIXgrQ/PHR7UxlJI3cN78//dhxk+b5Y4rPy+XjbQV6cMdZgv7X5DHTIb1NjyHkE+OngKb3n8Vohk9jwTI+76O4QyFfJQgbS9VBek1iRTn5tMZ43UXeajw4dZu2C+UbPc+/AAdhIpZTUaL9uTwgLY0KY4eKHFgwjJ6uEV59aTXpaIWMmCOuOQcO64eRsR0F+OTs3nyEhPpuiggpeevwXlv/6KHYGlLwDFBVW8O5rGzgdm4qPnwtDR4Xj5eNMbW0dWenC9ev44SQGj+je7jyfrrgfgNoaIUuvrLSal59cScaVzmeFbfr1OF9+uL3psW+AK4OHdcPTxwmNWkNBnrCpePFCFonxWdw6S3cWel5OGU89+D1lJdVN3QNHjetJ9HDhPJaVVHMo5hJHDySSnVnCsw//yJe/PISrm+5S95Y4SO1ws3EyW2ea5BugLbqFvw9GBUYWPTAGLx9nNq+P5XCMcBPs6+/K489NZcqMGzf6N9xtpEnnK6svwN1Ge0RWJBKh1ty4PaNrqxV8/eJqHvvv4ladWc7ExHNk62ls7WxatZ9t7ByTnpDdZq6q8ho+/edPJrfxwtEkSvLK8Ap0R6Uy7Ab+Wts5YuYg/Lr9zqHNp4jZIOxCjpnbvHOVcDKVjV/+hY3MmhkPGl4vqIvgSD+GTevPkT9PA/DVC6t46O35WLcIcCnrlMT+FUfvkT2wd9IddDhflmK0PcYyw/fa3ciZkiGuw0iouMRfeTuY5tO8A1qoKORESSwh8lDcbYQdtGB5CBfLhW5CFcpypjSU+gXZBSMWiTlZcgI3azccpNq7NnWUPEWJ/kE3GMO7B7UJDjQiFol4ddZ49l1Mobquno0nL/Dk5BFItZTvnU7LbirxuGNInzY3840sGSksdjeeuEBibiE7zyeSVz4aL8fWC9afD52mpqF05rmpwo7/1UERAJEI/jl5JIeT0ojPymftsXM8MDZab/aELr/FDXnbhvptagw9jyCcS33n8Voz03cUTlbCuf/w0i8or4Nr+aGic9dNZy5jSCwsZNnx45zPy+OBjZsA+Gb2LACKaqp5fPMW8qsqAfB1cOTjaVMRAa/+tYvUkhJq6usZFRzMUyP0Z+P+fOYMv52/wPCgQJ4fdWNeS65XNGoNyZdyeOWdeU2BkZZMnzOQ9/61kb07zlNYUMHKFQd4cKn2jhlX88evsRQXVbLkobEsvG+U1s6DarUGRa1hZaG2MquG/52w6uRGEQgbxF9/3KB1IRHz6DNTmD53YFNQ42qKCyuR2enO0vvwzd8pK6lGLBbxxgdCkHDoqNbf55Nn9mPDqqN89b+dFBdVsuyjHbzytuGaa+H2gRxRmKck+nJlhlmOa8GCNowKjIhEMGl6XyZN77jI6vXMXP87TDqfq7UP2dVJuFq3reO7WHYEb5lpxBLNwahZg9i77igndp+nW78gahtSBs/sv4hapebh9+7EsUXUesT0Afz01kaO7zjHc1PfI6xPECX5QuT89L4L+IV50Wt4OOcPJ5rMxn5jIgnrE8jvX+3i9692tXpNJrfBO9iTKXePYuZDtzTpoWizE6Akv1yvnQc2xVJRWk11mbAzdTlOKDNJT8hh9YdbkDvKkDvKiBgUil83QUdCaiXhtZ8e5cVZH/LuvV8B8NtnO/AL86I4t5S4w4mIxSKe//YhgwVW9fH0F/fxSvZ/Adjy3V4ObT5JaO9A7BxkFOWUkHYxi6ryGn6Me7/dwEiymS9qPRyCCLP3N6sNnWWk+yhOl55kY9ZvpFenESoPo1xZzqHCA0hEEpYE3ds0NkQews5cQbupVl1Dd3thYWQttibALpCzpafp4WB8NlEjN1vGCMAtUe3vCDvZ2TKyRzA745IoqarhYnY+vQPa6tZsPZvQ9POcgVF6jzuqRzCJuYWo1BqOJWcwc0Dr39OOc8L3iNzGmlv79mh3LpFIEHN9c+Nu6pQq/jqfzJ3D2r8Gm8pvU2Pq82gOxngIwS+pSMLb8d+bPXPkcOHNERgJd3fnwylTGJe1guVzWmf5ZpdX8NO8eVhLhJvXBWvXklxURHc3N/41fhxWEgkqjYbR3y7nnyOG620EurhfPxxsbEgsvL50Y24WBgwJ1RoUARCJRTz+3K0cPZBITXUdOzef4d5HxiOV6g/MFhdVMmVmfxY9oLt8TCwWtRt06ApW/3CwaRPu3kfHM2PeoHbHu7rrDvBeOJvB2ZNXAJg2d2CbgEhL5i4cyo4tZ0hNzufA7ngK/zkJd4+2Gc/aiHQKMZtWXEldBVeqBGmCYLmPntEWLHQtRgVGWlJUUIGNrRX2DrammvKmYZTnHWzJ+oJ8RRoAZ0t3k18r3CzHlx9iQeCr5jTPKKY/OJ5FL83i+zd/49z+S001muH9g5n/9LQmYdVGnNwdeP/PF/jhzd+4eDyZSydScPcRhPQmLx7FXS/MZP0n200WGKmtVvDtq2vJSMql94hwPAOEoIJYLEKj0VBdWcvFY8kse34V1RW13PnsdJ12Arj7uOi18937vkatJTMlKzmXH/+9oenxvW/MY/5TzengwVH+fHHgDVZ/uAWA49vPkhKXjr2znBEzBjL/6al06xtkkvMCgtjtf3e8DMDW7/exd/0x4o8lo6xX4uLpROTQ7oyYPgA3b92dgEAQzjIng93031Bdr4hFYh7v9iTbc7dyuOgQZ0pPI5PY0dMxitm+c5oEWAGC7EKoVgm6H85WznjYNNdih8m7caUqlRATdaQBKLgJM0a6eekPKkb5ebEzLgmAhNxCrQGCs2nCIk4iFtHDR39NvLdT8+I0rbD1ec0vryS3TKiHj/TzNKjrSr/A5sXjqStZegMjpvLb1JjyPJqbEe59eaTbbXyZvN6sdiRWpKPUqJDeRN3vribS07MpKALgJrOjsq4OhVLJm3v3UV1fh41ESnltLWq1Gom467OfLOhmxNiIdl93cJQxaFg3DuyOp6y0mssJOfSIMkz34s57TZvhbSzKehVH9wsBX0cnGXPmD9HzjvbZ99f5pp8nG5CJHz2sG6nJ+ajVGs7EpjJhah+DjhPpaN4N2pMlQtWBJTBiwRhE7akXG4jRgZHN60+w8rv9FBcJKY0eXo4seXAsk2feuKU0pqaX02hkEnv256/BWixjX94qvGyFL6E7Al+mu0P70eTrkSFT+rK9bEXT4zdWP2HwewN7+PD6ysd1vr7opVksemlWq+cGTejd6njamP/U1FaBBoDlr/7K9h/38/ovjzN8hvYazpK8MhZGPM2etUeaAiOdtRNga/Hydu1sDzcfZx7/7yLhQeP/eggI99F7bnRhZSN8Bcx6eEJTx56OUFJXQVl9ZaeObSoGurS/6LqWzPG7jTl+2tNXX4x4RevzEpGEaT4zWpXSaMNeas/yQT9ofe3OwLu4M/CuDtmqj+yatkJ5Nzoucv2Be48WZSklldVax+Q0BDJUag19X/mkQzaU1dS2elxQ0Sxy2/LGvz18nJvH5Zfr//yZym9TY8rzeD0ww3cUSRUZ/JV3zGw21KnruVyZSQ8H0wXRzYVIJKJWqUSt0TSVfQFIdCx+j2RkUFZby+czplNaW8uWhEvXylQL7RAcqj/o2T3ChwO7hVLRlOR8gwIjXj5O+Phd+w5V7XE5MReFQtgg7DcopMMdYq4m/pxQaigWiwjtrj9Y7eHl1PRzZnpboVZddLcPRCqSmK0c8FRDYOQ2//Zb414LslPy2Lp8D2f2XiA7JY+ailqk1sJa2dnDkcAIX3qNiGDknGgCehjW0UdZr2LnTzEc2HCc1Lh0yosqkDvZERwVwMg5g5l6/zisbAxrWjLJeiEAb29+gejJfYWuTGsPs+PHGADSLmZSXlSJs7sj/j18iJ7cl9ufnt5qjs+e+J7NX/3V9Pi9rS8xYEJvvcd+Zeb7xG4/0/T4h4sf4xvWtgujLp+BTvsNkHDiMhs/2865/RcpLSjH0dWeiOgwpv9jIoMm9Wm6pzEGo2bYuukUyz/fxby7htEj0hcNkHAhiy8/2o5CUc/M26ONNtBQyitrKa+spba2HlmDsKajvS0O9tdHBkuY/QDC7IUbcw0aRHqTOy2YglN7LyC1krTJXGmJs4cjtjJrKktvri4c14LcWsMvvF2Bg9SOcIdAs9pwM1JSV0GBotTcZpgcqVj/ItW6RW15Tb32LgVVtXWdtkGlbl1qUa1orn+3sTLskmxr1byQqFTot8VUfpsaU57H64VHut1GfHkKWWYMLF4sT70pAiNikYhpPcKZs3IV/o6OejvR9PX25oujx7h/w0Y87eVEuAs35NX19bz61y4SCwupVwk3fsnFRTw7ciTe9vY8v30HycXFVNbVkV1ewRPDhhHqen3dcN/IODrrF0Z3a1FOUlZi2FrMTYswvrlp7IYD4B9ofOvzRpFWtVrD1OFvdei9lRWGB4+txFIiHIM5X3a5Q8cwFY3HrVPXYy3uWFdTU/Lnt7v54p8/oKxvHSBSKYXHeWkF5KUVELvjLD+88SurU7/A1Ud3VnVmkpAV+fqcD8lMbN3JtKywgrMx8ZyNiWfjp9t464/n8Q83PGOmOLeUmspa3pj3Eaf3nG/zemF2MYXZxdRU1LYJjExaPLpVYGT3qoN6AyOl+eWc2iWUW0UOE0q6dAVFMpNytPoMnfd7/cd/8u1Lq9C0uPYX55ZyePNJDm8+yaxHJ+ET4ql3Hn0YFRhZ9/NhHn9+KhNbpGoNGdEdX39Xfvluf5cGRtRqDYdOXGZ7zAXOJ2RTpOOL1MPVnt4RfkwZG8XQASGtdh2uJbm1KZTW5aPSaBeBinKyCH51BXJHO5T1+cQfSyZqWFtlco1aw8r3/6CmSsGgiYalHFpoJrfWvDXZkY4hliBjF5BQkWZuE7oEhQE3/C3H2FlrX6DJrKUolEocZbZ8cOetHbKhZbYHCLoijdTWGyYS2HKcIa11TeW3qTHlebxekElseDhsLq+d/9psNiRWmE736d/f7mDn0QR6d/Ph0+dvuyaivC351/jWYuP9fXzaBEhaPl5354I2c9iJxXw0Vfff13/bec2C8UgNKA+0tm6+HWnsDqN3XiMEUruK6qrm1rwyufHaJi3n6yiGNhtoZIBLD7MFRurUwu88ruyy2bKALx1P5tOlK9CoNdg72zFpyRi69Q/GwdmeqgohizIjIZuzMRe5eDSJgRN7txsUyUsv5Kmx/wdAWUE5IrGIUXMGEz2lH07uDpQVlHPo9xMc/fMU2Sl5PDvh33x5/B1c9ZSvN1KUXcK7iz/n9J7z+IR4MnS6sPnuFeRBbZWCrORcjm8/w+Bb21Zw9IgOI6CHLxkNDSYOborlic/vw8ZOd0eofeuONAWIJi3WrevT6Lc2nxvPRUf83v+bkIH5zQsrAZBIJUy+Zwz9x0UhsZKSHp/J1u/28vuXOzsUWNKFUYGRvJxSempJd4uI8iM/p+t2G5NS83nni+0kpebrHVtQXMmewwnsOZxAz27evPTYFEJNJF5pKL9lfEB8+SGcrNyRiLQvOC2Bka7hjqdu5Z17vuLFWR8w8JZe+AQLO0gikYjivDIuHEmiIKsYzwA3Hvj37Wa29sYj38w6FP522qPVFozjZg2MFFZWEU773/+5Zc2lKa722nc6PR3tKa2upaaunmHdAo3SMPB2at4pzSmtaGdkM9klzeO8DCi/MZXfpsaU5/F6YpBrJANdIprq5q81pghYaxo25bYeiket1nDyYgY5BWUEeFsyKSx0DIVCf6CjsfwEwPYai6WaElvb5jW+od1w2p1PZkVdnRJ7B1teemtuh97r6e2kf1ALBrr05KcrWzv0HlNztCjObIGR3asONmUjvLv1JXoM0i1aXppfTnWl9tbfjXx4/1eUFQgZP2KJmDfWP83Qaa1L+iffM5YNn2zlq+d+oTi3lGXP/MwrK5caZO8fy3ZSnFvKktfnsfCl2Yi1BK3VKjWKGu2ZmRMXj2bFq2sAqKms5fDmk4ybr7uL1+5VBwGwtrVi9LyhOsc1+q3LZzDcb2Wdki+f/rHpsUgs4s2NzxI9uYWu2uxo5jxxK89PepuEE8YH9owKjHh6O5EQn41/UOt0sYT47A5/IA0lLiGbp99cR00nvnAuJufy6Cur+ej1eUR2v3YCP0kVsdwT8h4BdtePFsLfhVGzo/nPFgc2fvkXCSdTiN15DhACIw4ucgLCfZn18ASm3jsGOweZma298SirM6++SIAlMNIl3KyBkYScQoZ3b7/E4GJWc8C9h4/2YMKAYD8Sc4W0/LPpOQwINkwoUBuu9nYEuTuTVlhKfFY+tQ2ZG7btlNWcTmtuI95SiFUXpvLb1JjyPF5vzAu4xYyBEeM7SjUm104dEcnOowkM6RWIn6dhO5m62BubRFlVLbPH6q9lt3DzUFpUBd3aH1PY0J0QwMWl/fbj1zMuLbowZmcY/zl083CgvKyG2tp6BgwORdKFGVvdHQJwtJJTXm++svJ9+ad4KHQOVmKT9QYxmIpiwW+RWERwVEC7Y509HXH2dNT5+oXDiZyNiW96PO3BW7QGCADmPjmVHT/GkHo+gwMbjlGYLejFufu6tmtDcW4pU+4dy6JXdQfMxBIxMh2SEhPuGsn3r68FhOz53asO6gyMZF/OIyFWCDoMmzEIex3lcS39bs9n0O731T4f+fMUxS0SLcYvGNE6KNKAzN6WJz6/j8eGatfy6wg3x/aMBQsWLFiwYMGCBQsWLFiwYMGC4TQJlxgVkpt1x2A+/2Ar+bllDeKrGhIuZPPrz4e5//FbjDfzKmpq63n9wz9aZYv0i/Rn9JDuhAV54OJkh421lNqGlLyi0kouXylg//Fk4i4JLUUrqxW8+uEfrPr0Pmw7oIRrDCM8buNc6V6sxNbIJU6IRG3jUfZSS3pqV9FnZAR9RlqydbqCcqV5BWv9ZcYLLVlojVKjIqH85swY2RmXyL2jB+p8vaSqhoOJVwBws7cjQkcL2Vv79mDN0bMAfL//pNGZDtP6RfDlrqPU1NWz5YyQZTAvupfWsWqNht9iBaE1qUTMLb30bMViOr9NjanP4/VEP+dwAuy8yKjOu+bHLq2rMJmI4WsPTua1BycbPY9ao+HtFX9hJRVbMkb+ZlxOymPAkNB2xyRdahZpDA2/cTNBu0f4IJWKUSrVnDlxBZVKbVSWR6++gaQm56OsV3ExLpNe/bpObF6EiIEuEezNP9llx9BHpbKao0XnGeVx7TubBkYIHWY0ag3fv/4rD723UGt5iiHs+/Vwq8eT7x7T7vjoKf1IPZ+BWqXmzN4LAEy4S7/Ewp0vzu6UfQDufq70HxcFwKnd5zn5VxxlBeU4ebTNhGksowGYuEi3XS391ucztPX7ap9P/nWu1ePxC3SX+nQfEIJPiCc5BshstIdRGSNzFgzh3kfGs2ntMV5c+gsvLV3JprXHuefhccy4zfQtaDfuOENBsZC6by+34ePXb+fzfy/gjukDGdg7kNBAd/y8nQkLcicsyJ3BfYO5c1Y0y96+k/++ehv2ckFUJr+wgo0t2g11NTZiO86V7uWb5H/yccK9fHTp7jb/LFi4EalUtl9j2dV42FoCiqbmbGkS1arrrxWqKTiXkcvqI2dZfeRsm9fUGg1v/763qZTltuheOjUvBoX4NZWm7Im/zEfbDqBSty90l1tWwYGEK1pfWzisH852QrrrR9sO8NG2AyTkaO9q8smOQ1zMFi78swdG4eVor3VcSxr9vhq1RtMhv02Nqc/j9cYId/MIemvQUKQoM8uxdXExNY+Kqpvze8VC+xzYE9/u62Wl1Zw4KqTpu7jKCe1+4wZGbGytGDhE0KYoLqpk66ZTRs03dlJU08/rVx4xai5DGO7etkzhWmOudufTHrwFuZNQIrLhk63c1+sZNn2+nYrijpeMxx9NAoRSFrFETGif9ktZPfybJSkyk3LJTMrVewyvQHeju7BMXDyaiQ1Cqiqlir2/av8b27P6EACu3s4MmqT7utbSb30+Q1u/ryblXHqrx90HtB9gDeltfODQ6CKumbdHM/P2aMpKqlEo6vHwcqKrGr8cOJbU9PNrT0wluq/h7eiG9A/h9Sem8vy7GwHYfyyJO2ddm3bCu/N+ZrTHfHo7j0EqNl5USqIl4+RaYa4e59eaWXu+ZJJvJI9FjDW3Kdc1jUri5kIm0a2gbaFzHC48p3/QDYhIBP6uzrz1+x4ADiReYXxkGO72duSXV7LhxAXiMoQLs6+LIw+OG9zufP+ZP4X5X6wmu6Sc72JO8OeZBMZFhhLo5oxELKaiVkFmsXBzGpeRS3JeEeMjwxjVI7jNXC5yGe/cMYWlP/1BWbVw87jgi9XMGhBJdKg/dtZWZJdW8OeZS5xNF3ZWQzxceWG6/h2Zln5r87nRPkP9BppanlbU1lFVq0DToNRZp1SRWVyG3MYaB1sbgzqYGHIeATKLy/Sex+uNaNdI1qT/pX9gF1Cj7nw3i67g+PmbMwutM/zd1nCXzmexef0JZsxru2GqUWv4/INtTUKlU2b171IdjWvBgntGcvxwEhoNfP3xTuRyG8ZP0Z0lpaxXkZFWREi3tje5vfsHMWBIKKeOpXA4JoHln+0C4N5Hx+s8TwV55Vy5nE/0cP3ZhFcz2DUSW4k1tarOt1I3lpMllyiuK8fVWreGR1fg5OHIe1tf4j/3fElmUg7Zl/P48umf+ObFVQxr0MqY+sB4BhrQwbIgswgQxE8BpsoXG2xHpaHtqn2N3xgcOVu4D/7UwZaailp2rzrI7MdaZwheOp5MVrKwRhh/54h2s2ha+t0Rn0G736X5zQF+iVTSrq4LYHBHn/YwmbqNUqnCTm7TZUERgPQcoQOGj6cTI9pRC9bF8EFh+Hk7k5VbSnr2teum0dNxOA5WLjhamUbQzhyiRI3UqfW3fbxRKK+vwUosQSa5cRXQzU29mf8eLIER06JBw5GiOHOb0SVoNPD5kpk8/tMfAMRcTCHmYkqbcd5ODnx7/1y9LWtd7e1Y/egCnluzjeOXM8gtq9CaldESK4nu9pJjIkL4bMlMXly7HYDymlrWHY9j3fG2v48BwX58sniGQW11W/qty2fQ73dGUSkLl62lqrYOhVL75z69qJTJ769oemwjlSK3tWbVI/MJcNO+YDH1ebye6GYfgAgRmuby5WuGOW9sriA3JacAACAASURBVEat1nA07oq5zbhu+Dut4UQi8PFz4bP3t3L8cDIAw8f0wMVVTlFBBds3nyHhglDq7uXjxIK7R15T+xpRqdRUVQrBxOoqBfX1QgBJrdaQnVmCXG6DndwGK2v93z1RfQNY9MAYfv42hro6Je+9vpFffzrMwKGhuHs6Ul+vorhQ6CyWlV7M2VNXCAv35uNv79U634tvzmHpPcvJyynj15+FUoW9O88zbHQPfP1cEEvFVFcqyMkq4dKFLNJSChg+pkenAiPWYiuiXSM5UHDtsuqvRq1RszP3GAsCJ17zY/eIDuOb0/9h58/72fjpNtIuZqGsU3Jg43EADmw8TmifIB7+YBH9xkXpnKe6vPPZ1I0tcfUhtTb+e6SxPe/ouUPY8WMMCbGXyUrOxa+bd9OYxmwRoCm7RBem9rtlRx1rmf71jo0JOloZfVY3rz/Byu/2U1wkpBp5eDmy5MGxTJ5p+vqw6oYTFGJEu92QADeyckub5roW1Ktr2Jz1BdtyvkEmcUBE2+jR0vBvDJ7PxgR1w52l3swZAqbk7XPbmOQbyS0+Fv2RzqIyYwaRVCRBKroxbpBuFOLLUimpK9c/8AbF3taajU8uAuDnQ6fZEZdIemEpGiDA1YkJvbpx96iB2NsYdnF1d5Dz/YPzOJyUxp9nEjidlkVBeRUKpQq5jTX+rsLuRqSfF6N6BDMmIqTd+cZEhLD9OWFxvOrIGfZeTCG9qJTaOiWuchm9A72Z3i+Cib26d8pvbT4DBvmtVKsprqzu0HEVSiWKSiVKPeUx+s4jgL+ro8Hn8XrBWmyFt8yNnBrj2+d2FEUnAiOznl5ObqH2z7+9nQ27v3rM4Lm27L9AXHI2SekFJGcWoqgTbsiLy6oZsuQjne9bMj2ax+5ov7ZeqVKz5cAF9hxPBCA5o5Cyyhrs7WwI9Xdn/KDuzBrXG2up7uvD29/t5I+Y87xy/ySmjYzk0zX72XowHqlUzMQhPVi6YDRWUgkJafn89+e9XLoiaMW4OcmZP6k/Cybr7ragj7/TGk6jgf/7cAH/enYNxw4Kv6/G/1vi4eXIu58tQnYNW/Wq1RoWTvuYqiqFzta6NdV13DP3s6bHUisJcnsb3nh/PlF9dXcuWfzgGBwcZXz3+S4UCiUpyXmkJHdOb8jZRc4nK+7n3Vc3cPbkFUDICvljXazO90jb+dvXx2iPAWYNjABszNrLbL8x2Jph41JqLWXq/eOZev944o8ksuPHGPY1lJjUVNaSci6NF6a8wz8+WMTcJ27VOoet3Ia62nrsGzosvfTT4wYf39OIe9zOMnHxaHb8GAMIeiJLXp8HCMGKfesE37v1CyakV/vdelr63RGfQbvf1rbNv/96hf6grqre+HsSowIjWzedYvnnu5h317AG8VVIuJDFlx9tR6GoZ+btpi1VcXOWk1tg3KK9oUU1Lk7aWw11BVHOo4lybj/K1hFMIajWWTqz2LoeUWs0HClIYZJvpLlNuaGRmDEwYc5dt5uVXfnHzW1Cl1KvVCFryIh4aNxgHjKgbMQQhncP0tsO11CcGrRGHrllKI/cMtQkczb6bYzPIR6uXHjvKZPYowtTnsfrBVdrR7MERjpT5ujmJKe4rJq6euOzCr767RAFJaZv556eW8KzH28iLadt1m9pRQ2nLmZw6mIGa3ac4qNn5hDk0366+ZXsIj5be4A1O5q1INbuPA3AwlsH8fh76ylvoY2SXVDGxyv34SC3ZdrIzq0f/m5rODu5DV+tfJiNawTtiP2748nOLEaj0eDj58LIcT25beFQ7OTXNgNUo9E0beoairJe1SQdoI/Z8wczZmIU2zad4tTxFDKuFFJRXoO1jRXOrsINs4enIwOHhjFyXPsbdK5u9nywbAmnjgkZf3t2xHHhbAbFRZXUKZTI7Kzx9nMhPMKH6OHdGDKiY8Hzlgx162X2tr3l9VVsyTnAPH/TN/LoCJHDwokcFs5D/xFa6G74dBur39uEsl7F18//wuAp/fAP92nzPjcfF8qLKqmtErKQBtzSC4kRwaqupveoCLyCPMhLK2DP6kNNgZEzey9Q2tBKW1+2CLT22xQ+O3s4kpcm6K0p65SUF1Xi6KZbV63UyBgBGBkYWffzYR5/fioTpzbXWw0Z0R1ff1d++W6/yQMjPbt5k1tQTk5e50XF0rOEvuIRLdKEuppIxxHk1qZQWpePSmN8tN6cF9XiugqTzDN823/4dPACBrkFsTc3AYDHj63m4+g7mOQbyZniDB49torDt74AwM8pR1mZcpycmjL8ZM7c130484Jad1moqK9l6Nb32D3pKT6/tI+/suPRAItDh7C053gAFh8U0rwvleVSrazjieNrmt7/j/DRPNEwDkChrueFkxvYm5uAlVj4cI/07MarfabiYKW9L7g2dmbH82dmHHKpNTuzL/LPyFuoVCr4LukgY7zC+XDQvKaxjX4COn2dtedL7u02nGOFqezOuYSVWMJITyFl8mrbtmbG8XXiAdKrivGROTEveAB3hw1DIhITX5bD7fu+BmDD2Ifp4dT8mUgoy2Xuvq/4dcxDRDn76vTNHNH8RsxdxnOzUV5fxZ68E+Y2o0u59gUN1wd/V7+vB+wkhl8rTElndCxW/OtOAGoU9ZRVCCnRT36wgSs5xR2e64sXb0epat69e+rDjeQVV+Bkb8uyl+/Q+T4XB92bVrmF5Tz07zWUVNQgFokYFy3c/A3vE4KTg4zSimpiTiZz4HQKmfmlPPLOr/z81iLcnOQ65zx0NpXismqeumss9jIblq0/SGFpFRv3xpFdWI69nQ1P3jmmSZz409UxKOqUrN1x6oYMjJhqDdcR6utV2MqsuPNeoUym8f/OsvP466YwC4lEbLK5dOHiKmfhfaNQjFFxKT2X0joFnra2LBv5EECHS7kbu/vo6/LTku8u7wVgW9Zp1o9+Wu94qUjCOM9B/J4V0yHbTM36jD3M8B2FjQm0GY2lUZR18Wu3IbO35ZsXVqJRazj65ynmhU9rM77XiB6kns9A2ZApd/FYMr1G9LimNncEkUjEhEUjWfn2RrIv55F4MoXwgaFNJUQSqYRx83V3hGmkpd+m8Dm0TyAJJy43PU4+ncqACbr1eq5cyDTqeGBkYCQvp5SeUW3b60VE+ZGfU2rM1FqZNr43e48kkppRyJXMIoJbqNkaQnxSDpkNuwxTx2lvhdgV/JbxAfHlh3Cyckci0n5BjHLS35apESux1Gx1y8V1plG6j3LyJaEsl0FuQZwuFlSHg+RunCnOYJJvJJfKcunlLPxtrU49zheX9vFK76n0cvHlXEkWb5/bSn1DevadIa0DcE/HrmN6QB/u7z6CIkUV0hYLxG+GCWn0CpWSEdve54NB8xjrFQ7QFPxoZGXKce7pNpzVox8gt0bw+4WTG/g6cT/PRk3qkL/785J4o98Mwhw8+F/8bmYG9OHbYYtZcvB7LpXlEuHk3cpPoI2vLf1869xW7u42rMm2F05uAGhl26H8ZN44u4V/9Z1OLxdfrlQU8dqZP1Cq1TwUPopIJx/6uvgD8GvaSV7r0/zlvinjDN0cPNsNigBmvWApNSrUGjViMwrZ3UxsyTlodjFdCxZuNsz1/WRMRp3MxgqZjbBWsbLq3I7f1ZkaVg07hxKJmDD/zqWK/9+3O4SgiFjE+0/OYlT/tjeHM0b3YvX2k/xvVQxFZVV8/Ms+3nqs7Y1LI1eyi3l28XhunyiUf8tsrXj58y3U1Ss5cOoyK99eTLeA5vbVBSWV/PDHMRLT86lR1Dedp45wM6zhOoTmxgvNmlKD7nRxKssS/+LtfvOJcPSjuK7yute2m+w91OyBkbL6SrZkH+Q2//H6B19D+o1tDog2ZoRczdg7hrP5611Nj9d/tOW6DoyAkBGy8m2hQcmBDcfo3j+Eo1uETLroyX31Cp9Ca79N4fOACb3ZtmJv0+M9aw7pDIxkJedy5UKGUccDI9v1eno7kRCf3eb5hPhsPL2djJlaK0MHhDBxVE8A3vl8O5U6/iC1kV9UwVufbgNgxKAwRkZ3XLy1syRVxHJPyHs8Eb6cx7ov0/qvo9hIzLPjUGSii2ovF18SyoV6y1NFGZwqyuD24IGcLRGifRfLcunVcFO+LGE/93UbwYyAPoTYuzMroC93hw3jq4QYvkpo+8U9xCOEhSGDCbF3Z5BbEP1cm2viZBJr4Z9UuCjZiKXYSa2xk1q3CYz0cvZlacQ4whw8GOHZjRGe3Zjm35vTxR3/4NlIpMwK6Ms0/97UqOq4I3gQ/VwD8JY5klVd2sZPbb62JMrZp5Vt0/x7t7Hty4QYFoYMZpp/b4LkbozxDueO4IGsvdKcFXBnyGDuDBnM5oxzVCuFFFuVRs2WzDhmBepv22bOWmkQsnosGI9So2JL9kH9Ay1YsNAhqszU0tz6OthlNSVnk7I5dVG4vs0d10drUKSRO6cMJCxACL7sjk3UW9IzZmDzenBo7+Cmn8P83VsFRQAiQ4RWshoN5BV1PvviRl/D3ex8EL+ZY4XJJpnrfFkmAXI3Jvr0IUDuRl+X679cMETuSw+HIHo4mNfWXzN2UaHsmLZVZ4lZd4SaSv0txfeubW5pGxTlr3VM71ERrW7gD28+yfKXV7crrFqQWUTsdvNpu/iGehE1XNgoPrL5FBePJ1OcK9yfTFximBxES78N8Rna93v4jIG4eDnh4iXEFHatPMipXW0F6ZV1Sj5buqLN853BqIyRWXcM5vMPtpKfW9agMaIh4UI2v/58mPsf75q6sJcfm4JYLGJHTDwLn1jBnCn9GNQniCA/V+zlNohFIuobfgml5TWkZhRy9FQqm3edo6a2nui+Qbzx1PQusU0XIzxu41zpXqzE1sglToi07CDZSzvWdsnZyoFcVZGpTDSYAkUpdep6o1NBo5x9+TbxIPVqFQnlQhuoz4Ys4PNLe6lXq7hUlss/eoyiWFFFkaKSXi6tMxd6u/jxZcI+APJrK/C0dWh6rTELwlh6ubTNhnK0klFZ3/E2iE5WMqB5MeRiI6TlWYulKNRKnX5Cs68t/bzaNseG+VvallSez5niDL5NOtBmTqVahVQsYYqfoKr9/oUdbM2KY17QQPbnJVFWV8MMf/0tyWzMvOtRUleBTGbpTGMsu/KO39SiqxYsmItqlf6FdlfgYHXtdNSuBX8dvdT08/TR+jN+h/cJ4XJGIWq1hhPx6dw6QnvZi7WVFE/X5vWDXGaNjbUURZ2SUL+2WclO9rKmn6tqO6/XcaOv4W5m1BoNx4uSucXbNJnlJYpK5FLzrVM62yx0lp/QDv79Sz+ZzpgOUl5fxdeXN/Bsj0VdfqzPnvgeRfXX9B4VQc8h3fHr7o3c0Q6VUkXuFUHn4siWk5zdFw+AXzdvhtzaX+d8L/7wGEuHvwpAXnohv364mb1rDjNsxkB8Qz0RSyVUl1WTk5rPpdjLpMVnMnzGQKKnmL55iaFMXDyaC4cTSb+U1ZSp4eBq39Su2BAa/dbmM9Ahv61srHjkv0sAeGfRZ6hVal6Z+T5T7h1Lv3FRWFlLyUzMYcePMWQkZNN9QAhJp1KNOgdGBUbmLBiCRCJm5Xf7KSkWRHqcXeTc8/A4ZtzWtl+5sfy65SRXMovIaohgFZdW8d2aQ3y3RmglJBKBCBHqdtL28gsrWPLUD5RV1KCoU6IxIMVv/7pnjLLbRmzHudLfOFm8TeeY13v90aE53W2cya299hdVtUZNWnUu3e3bVybWR29nP1IqC7hYlkOIvbCz42JtR6DclYtlOSRX5BPl7IuiUUfiql9TyxRU2VU7L6baibEz4U2/6Ko+1lfXf+vyU3hKeLKln/psU2s01KjqWNpzPHMC2n7ZSBuyYxqzZOYFDeDXKyeZFzSQ3zPOMtwzDI8WwSZdmLtdboGiBF/ZtVfwvpmoVtXy05U/zW2GBQs3JcUK8wQcHaW6dTVuROKScgAQi0V0D/TQMxq8WgQ70nPbCrU24mTfVgNGLrNGUafEVYtIv1TSfO1WqtrvttQeN/oazli+u7yX3zNiKVRUUK8WNjMdrGz5LPo+opz8qaivZfyuN9kyTtCZ+zppF3tyz6MB7gwazsPhza1cd+ScZUXyPjKri/CSOTEnYDB3BY8AmkvZMqqK+CZ5N6eKUymtq8LdxoE5AdHcEza2aZ4HjwrdIRPLs6lW1fHcqV+aXrsvbByPhHesfezS2O+JK02nSilsWEVvexmAKb79+Hff1jo7a64cZm3aYXJryvCxc2ZJyGhmB0RrHQPoHKdBw7dJe/gt/RjVKgUjPSIIkHdMdqCR0R7CTf+K1D8oVJheHsFQdufFMt4zmgEuXVuKIhKJUNTUcWLnOU7sPNfu2IAevry58VmsbXXfbzh7OvLJwTcBeHfJ55zdF09BZhF/LNup8z2maMFrDGPmDeXLp36krraev37eD8DYO4Z1yK5Gvw31Gdr3e+wdwwDISytkxWtrUClV/Pntbv78dnercXc8O4NBE/vw/OS3DbZVqy1GvRuYeXs0M2+PblJp9vByQtTZ8KQePv1+b7uvazTordlMy+q4iJix7M77mdEe8+ntPAapidJb3W2cTTJPZ0itzDL6ouolc8ROYk1MXhIDXAObnu/r6s/e3AQcrGzxsnVEgwZXGznnSrMY7tmc7hpXkoW3TEit6ogQaiMSRIgQodJ0fmFjSrxljlr9hGZfO+KnWCSih6M3l8vz8ZLprwtcEBzNd0mHOFWUTkxuIu8MmG3QcdysTV8y1xEKFLoXvBYMY1XadkrMIMhnwcLNTml9BaX11/6zJRVJbrqMkbxi4Tyq1RpG3Pu/Dr23vJ2ya5t2FuTWVnqWyEZoZ9zoazhj2JZ9hlWpB/lu2MME2rmzIeM4/7u0lY1jnsXpqr/bl06vAoRgwpLQ0ZQoKlt1wztSmMQ75zfxUtRsopz8uVJVwFvnN6BsCLbc2xD4sJNa42nryFv95uNu48DZkjT+HbeBcEdfhnsI5QOfRt8DQJ1ayYRdb/F2vwWM9BS6xVh1ogPfBwMWoUbDN0m7OFGUwjdDBcFV6VUbY+vSjvJ10i6ej5pJpJM/50szeD/+D5QaFfMCh7YZA+gc92fWaX5MieGFqFn0cQnkaGESnyfsAMDbtmPrtcYNvFl+o/kupWObt6bms6S1fDXoxS7VtfvkwJvsXnWQC4cTyErKpbSwgrraOqGLkIewjg7tE8SI2dGMv3MEUgP0l1y9hc/5Bztf5dSuOPasOcSFw4kU55ZSV1uPzMEW72BPwgeEED2lb7sZKNcCuZMdw2cOYt+vR1A3BH4nLjJcA7MRV29nrT4DnfZ7/nMz6DumJxs+3UbcgUuUFVXg6GpPRHQYMx+dzIBbelFsAn1TowIjCRey6NEgvurk0vYiXF+norysGjcP/TvPNzM9HYfjYOWCo5Xpdrbdrc13Ub1UkcYkb+PbSEa5+LI96zxP9mwuu+rr4s+3iQebRD9FiPhH+Gg+u7gHP5kzvVx8iSvJ4qfLR3mx95ROH1sqlhAod+WPjLOEO3ohEglZGIZkSXQFV/sJGO3rYxFjefL4WsISYpjg2xO1RkNyeT5KjZqZAa31Q7xkjozz7sF757djI5Ey3qf91nGNeNq6dtguU5JenWvW49/oZNbk83vWfnOb0aW8edtE3rytYzt9NwN/V7+vJ65U5ZjluJ62Log6nUB/fVJV0/myFVU7mR0Sse7z1FWbfHBzrOE6y7mSdCKd/AmWC5k/t/r24z8XfielMp/+LsGtxg5yEzaK7ggSdo0b39PI8uTd3BE0jCm+wpomQO7G3IDB/JYutAZuDIy42TiwtEfzOirAzo3VVw5xqTyrKTDSKIjaGBCwFkuNyhy2bcjylYokiEUinXMtv7yHJaGjudVXyO4NkruTVV3M8uS9TQGPq8foGrcu7SiTfPow01/oZBgs9+BYQRIAGdWdy1C61Xs4a9L/MpteEkBubRErUjfzSNhtXXYM3zAvFr/WdfMPmNC73Y4qhrKzbpUJrNHNy78s5eVflppkLlP53EjE4G7t2ubq42z0+bG0c7BgwYIFCxYsWLBgwYIFCxYs/G0xKmPkpSdW8sOGpaSnFhAQ5N4qa+Tg3ov85/WNKBRKukf48PYnCwFBg6SzfP3uXcaYazbq1TVszvqCbTnfIJM4aN3JWRr+TYfmdLcxXwnDyZJL+gcZQG9nP2JyE+nfomtMP9cA0qqKmBHQLPy5KHQIUpGYLxL2kVNThq/Miacib2FuoHEpZ28PmMVb57Yyd+8ynK3teDJyPLO06HFcK1r6CRjt6zjvHnw2ZAFfJ+znm8QDSMUSgu3deLD7SK3jF4YO5r5DP3JH8CBsDGz16GXTMdFgU5NYYXxrrr8rGjR8mbwepaZ9xXALFix0jnOlpulq0VG8bTunKXA9I7ORUlevxEFuy78fmdqh93q7XX9ZyzfDGq49nn51Bk+/OkPra6H2nuzOjSO3phRvmTMxefHYSKzaZIMA9HYO1DJDM8kVeZwrSeeHy/u0vq7UqJCKJFSr6liVepD9+RfJrSlFpVFTqRQ0OMxJSV0VxYpKIp1aNw2Icvbn2+TdFCjKkYokWsdcPc7DxpH0qsKm7JlGQh2ETkqdzRiRS2XM9R/Hz1e2dur9puKPrP2E2wdyi1e0/sEWLHQSowIjlRW13DX9YxQKJTY2Ul5//w6ih3UDYMUXe7jr/tEMHtGdz97fyk9f7wPgiRd195PXR1S4jzHmmo0o59FEORvW6shQPMx4Q5pfW0xmTT7+Mk+j5nmkxxge6TGm1XMh9u5cmPVGm7ELQqJZENL+l6GDla3W9+qiv2sgv419WOtrv49/VOvzj0WM5bGIsQYfA2CSbySTfAVFfBdru1Y2brnl8VZjDfFTm22NNl1t2xivcMZ4hRtkZ2Oa56wA/W16GzF3KU1SRToaNDdd2vi1YH3Gbk6XJJjbDAsWbloOFZ41y3ED7LzNctyuxN3FnrLKWmoV9QyOCkQiubETnm+GNVxnmRs4mLMlacyO+RB7qS1eMic+6H8XLtZtN05tJLpvU9QaDbWqOh4On8gMP+1dM6QN2iBvnF1HamU+r/SeQ09HP2wkViw69LlpHDIChaoeaKuP2PjIVmxNlbJW65irxzVy9XqoM/ooVzPHbyy/Z8VQXl9l9FzG8EnSGvztPM3eRtjCzYvR4qsP/XMSt0zpzeGYBFZ8sacpMJKdWczoCVH4+rtw7yPj+eD/fjfa2BuVSMcRTT9XKIuxEtlgKzFOMT5Ibt6Fz6HCs8wPsNSv30xszYojzMGDfq6Gi7I5WdljI7ZGoe58/bcxVKtqSaxIt1wkO8iFshR+tHSisWChy8iozjObBlKovG2rebNjZOy6X7gflzMKqVeqOH85h77h16GPHeDvvoaLL8vki8H3MdA1tNNziEUiujv4kFKRh6ceYdHDhYks7TGFfg0aJnVqJVnV2psxiEXXTpzfS+aEq7U9F8oyGereven5C6UZeNkKovv2VjZax1w9DgSNlcSK1tpGKZX5Rtspk9gwz388K1I3Gz2XMdSrlbx5YTmf9n8WNzNmXVm4eTEqMCK1kjB9zkBEYhETpvbhq493NL2mVmuwthailIEh7hQVmKdl3fXCieKt7M9fS6VS6KLRKMQ61nMh/VwmdHg+X5kHMokNNSrdautdyV+5xyyBkRucGlUdRbVC9P9SeS6/XjnJv/vN7PA8/naeXK78f/buOz6qMmvg+G96JpNk0nsjpEAaVToIggiKgh2w11XXLruWte2q66prXfW1srp2xa4ICFIUpAgklNCTkF4ndWYy/f1jyEBIr5PyfP3kQyZz594zcTJz7rnPc56Cng6vwzZX7BGFkU6oteh5+uB7/WZFJkEYjL4s+MVtx473aj7k3t3UKmcjyuo6I1abvcmytx1x9qQkvlznHIHz4co/BnxhZCjncMXGagoMOoJU7a+Y156bE2bzl10fMezoL5wVmoLd4eBYfSk2u/Pz7dwI5zTkCLU/2yqOcFZoCgarmTeO/NzqNFK5REakxp+VhbtJ8A5FggS1XEmgquenZEmQcF38TN44/DPhaj+StZHsr87n49zN3DdyQYvbAC1uB3BR1ASey/qesf7DSPONZrcuhx2VxwAIUHl1K9aFEWfyQ9FvlLl5NUCduZbH97/Fv9KdI641crVb4xEGl24VRgICvSjIqyQqNpCykhr09SYyd+a6VqExm6yAs0iicPPazO60q2o1a0veZ3LgIsLVzmpvofEwAKuK38biMHGGf+emGEmQMNwrkn01x3o83o4oNJazt+Yoadp4txxf6L4D1SX8aeuHgLN7+o0J0zg3svPdo0d4x7i1MLKlYg/XD2t5LrPQlNlu4akDy6k01bg7FEEYtCpM1awr3eGWY3vKPIjV9L9pxzFhfhzJK8dud7B+xxHOnpTUqcePSYpkQmoM2/cdZ9OuY7z62a/ceolzNG5r02pKdXUcK6hgSvqwbsff04ZyDheg8mKYVzAXb3oBAKlESqSnP7cnncOskJRO7WtG8EieH3cVy4/+wn+PbUAulRGjCeTauKbTtB9Lv5in933Dog3/xk+p4cq46W0WOh5Lu4Rns75jyW+voFV6clviXBa0Ml2nuxbHTEEukfHWkbWUGGsIU/tye+I5rpVlTt8GaHW7CyLHU2Ss4uWDP9FgMzMzJJn7kp2Fk9b6sHSUUqrghriFPH3gvW7tpyccrS/gr3v+A8A/025Dq+he0UcQGnWrWjF/4VjuumE5SckRHD1czIw5ybz4zx8oLtARExfEqu92s/T6Gaz5PoPYOPfMZewPtpR/zbnhfyLd9yzXzxK8xwPgrwxjU9mnnS6MgPOqkLs+VAE+z18nCiMD2NiAaHac91C395PkE8OPxZt7IKKuKTSWkVl9mFG+HeulMlRZHTaeyvqv2xpCCsJQsTznO7c1NU7VDkcq6Xr/DZvNTr3RjN7oHMlgsTifh93uoKCsGo1agFgzjAAAIABJREFUhUatRCnvXN+CuZNGsHab84LQE++s5tDxMlLiQpHJpK5jVVTrSU8Ib3U0yD9umc+1j39MSUUtH/y4gzW/O5uITh87nMhgLTKZlHqDmcLyarKOlZBdWMmMscP7ZWEEhl4OZ7E7X0vX//4GM4JH8O9xV6KSyjHbbawt3sMjmZ/zy5xHUErleCs82DH/nx3a77SgJKYFtV1oS9ZG8sHU29vc5lSj/GL4aGrPLFl6e9I5wDltbnNJ9EQuiZ7Y7W2kEgm3Jc7ltsS5ze7ricLOjKAx/FD0G3tr3J9HZNcXAvCXzFd4Ov3PBCjF1Bqh+7pVGFl6/XRCwnzJ2pvP5BmJnHeRs2pZWlyDf4AXd93wLp++vxmVSs7f/724RwIeiKotpUSoW37TjlAnUm3p2vy/eK+O94LoDX/ossiqzSbZp+tzRIWBb4R3rLtD4JvCjaIw0gr7iSkzzx78H9t1+90cjdBVdVYDzx/6iAVhUxnnP1I0HO6ntlTsYX3ZTrcdf4xf50ZigLPoseCut9AbTTSYrS1uY2gwc/Gy5a7bCrkML7WSZ+5eyKiE8HaPcea4eM6blsyPv2VhMlv54MeWR9Tcc8XMVgsjfj6eLH9sCY+8vpKdB/Ip1dUBsGJtRqvHVXSygNOX+ksOB/RJHne0rsT17/LJt6CWnWwYOjU4idcOr6HGYuiRKTZC77k1/mLu2PVcv5mOm28o5S+Zr/DPtNsG5YpcA5HZbmFT+W62Ve7jb8nXuzucTun2/JbZ89OYPb/p8PvwSOccuNfev4nso6WEhvvhox26c8C0iiCKjEcIUDX/sC8yHkGraL5EWUckere9jFlfeCf7W54ffbdI0oewSM9gNHI1eqvRbTFsq9xPtr6wfzYddCObw86Lhz8G4Nfy1k8ehP7P4XCwrXIf2yr3EeoRwLlhU5gbOkkMIe5Hyhp0/OfI526NYXJA56dDOhwOKms6t9qExWqjqs6IqZVCSksevXkeE9Ni+WHTPg4dL6POYMJDqcDPx5kfxkUEkBTb9ujiAK2G1x+8lO37jrP6xIiRzCNFVFTXY7bY8PRQEh7kw8jYECaPGsbUUf1ztAj0nxwO6JM8LtzTeW6gkin4LHcL50eOQyKRkFtfzuuH1zBSGyGKIgPAME04l0bN5tO8n90dikuxsYI7d/2b+5KuYGJAqrvDGbLyDCX8VLyFtaU7qLcaBmSDXInD4Th1/afT3xWbrw0ldNq2yu/ZUPYRUwMvJlydgAMHRSd6jGwp/5rZodcw3n9+l/Z93fZ/UNLQtbXJe8qNcYu4OHKWW2MQ3OuxfW+5fTRCqnY4z426060x9Cd6q5F/HniPXVUH3R1KlzyacmOXTvIGq1qLnst/bzr1TS6RMT1oNAvCp4mRe25Wa9GzLPNl8g2lboshziuC18b+1W3HFzqvP+Rw0Ld53LaKo7x55GeO1ZdhtlkJ8vBhSlAiNyfMxl8pCr0DgcVu5fZdz7lt5a22LIqYyQ1xF7iWahZ6l9luYXPFHlYWb242NTBApeXDif9wU2RtarXeMXQ7ovahiQHnI5VI2VT2GXprNQAaubOKNivkii4XRQAm+CfzXdGvPRJnV/0v90fG+Y3olw3fhL4xJTDd7YWRfTXHWFe6g9khZ7g1jv6gpKGSR/e96daTNKH3WR021pftZH3ZTmI8nct/zg45g5nB4wlS+bo5uqGh1uIcadEf/t5mB4v3voGmP+Rw0Ld53MTAeCYGiv50A5lCKufepKXcm/GSa7puf/FN4Qb212bzwIhrCFcHujucQcfmsLP7xAW3DeW7+L1iLwZbg5uj6jlixEgfM1hrsDjMaBWNf6zdG7q4s+ogD+/9v+4H1k3BKj9eHHMv/koxDHIoqrXoWbr1YbfPOVXLVLwydhmR6qHb7Dmz+gj/PPBf1wnbQCVGjDTV0oiR1kiQkKodzlkh45keOFosZ9hLCoxlPLbvTQCKjBVujUUukfHhpH+IqVUDTH/J4UDkcULnfXj8Jz46vsrdYbRIIZWzKGImS6Lnopap3B3OgObAwZ7qo2ws38XmiswO55dixIjQLk95z863StfGo5apMNpMPbrfziozVfHovjd5RqwrPiT5KDSkaePJqD7s1jiMNhNP7n+XF8bcAziXrhwqzHYL/835nm8LN+EQNe0hzYGDvTVH2VtzlNePrmCifwpnhZzBeL+RKKTiY78nbCrfzX+OfE691eDuUACYGjhKFEUGoP6Sw0HTPE7kcEJHLI0+hz3VR/vFKjWns9itfJG/lrWl27g69jzOCZ0k+iF2gsluJqPqMDuqDvB7xR505lp3h9Qnur6mmyAIgiAIgiAIgiAIwgAnptL0ga0V3xDumUi0Z3Kz+w7W/k69tbpbfUaezFrO5orM7oTYYxrnpz6ReguBYo77kPJj0W+8evQLd4cBwAifWAD+mXbbkBhCeaA2l+cPfUihsdzdofQYMZWmqc5MpWmNh0zJOL+RTA5I4wz/ZHwUmh6KbuioMtfx2tEv+s1nbqNXxi4jwc3Lvwpd059yOHDmcSKHEzqq0lzDn3c+S42l3t2htClOE8ElUWcxPWgMgGjO2oJCYzk7dFns0GWxt+YoFnvHVx1ryUCfSiPGF/WSbZU/cI7yhhbvU0rVbKlY3q3CyNmhE/vNh2quvhiAezJe5KGR1zHyxAmqMPhNCxrNm9lfd/uNtCccrM0F4G97X+exlJsG7RDzKnMdH+et4seizWL6jNCuBpuZzRWZbK7IRCqRkuzjXMp0UkAakwPSRKO6NuitRr4q3MDXBev7xbSHU432TRRFkQGsP+Vw4MzjRA4ndFSAUstfR1zNI/ve6HeNWE+VrS/k2YMf8Hb2NwDMD5vKeWFTh2xPnbIGHftrcwDYX5vNrqqDFLu5V1Z/ICYb94F6q45gj5gW7/NVhlBn6d5SbRP8kwnx8Ke0Qdet/fSkClM1yzJf5rKoOVwRM09UZocArcKLWcHjWVOy1d2huByozeWOXc/xSPINJHhHuzucHqO3GllR8AvfFG6gwWZ2dzjCAGR32F1L6+2rOcY72d8QoQ5mtG8C6b4JpPvG46vwdnOU7ldhqmZVye98W7ip3/QTOd21wxa4OwShG0QOJwx0Y/2SuCluEW8e+8rdobSrylwHwMfHV/F53s9MDkxjWuBoxvuPHLR96ewOOzn6IvbXZLO/1vlVaapxd1j9kiiM9AGlVE2tpRJ/ZXiz+/TWGuQSZbf2L0HC/LApvJfzQ7f209PsDjuf5q3h1/LdXB17HtODRovGR4PcRZGz+lVhBKDcVM19mS+zOOpsLo2aM2CbT9ZY6llV8jsAX+b/Ql0/PUkTBq5CYxmFxjJ+LN4MQIxnKKNOFErStPFDZuqN2W5hV9UhVpX8zg5dVr++CjotcBRJ3i1feBEGBpHDCYPBoogzOW5wjhpfVfy7m6PpGKvDxq/lGfxanoFcIiPdN55JAWlMDEglWOXn7vC6pNaiJ1dfTI6+kBx9Ebn6YnL1xZjs4iJaR5zaY6SldzsxNrsHfJH3Lxrsei6P/htKqbMaaT3xAv0i/19IkLA45pFuHaPGUs+VWx/F6rB1O97eEqeJ4PyI6ZwZNHZQ9H1w4KDSVENpg45Sk47ShkpKG3TMCh7HKN9Ed4fnNo/se4M/dAfcHUaLItRB3BC3kEkBqQMmwdtTfZSVxZvZXJHplr/vZJ9hxGrCWXniZLmviB4jTfVEj5HuClMHkuAVRfyJaRuJ3s7vB/oKFpXmGnZVHWRr5T4AdlUdHBAjsVRSJW+Nf5BgD393hyJ000DL4YABn8e1lMMBIo/rhsbX7yN733D7KoXdFajyJcErikTvaNeI4wSvKLdfIKi16J3nGyad87XboKO4oYKc+iLA+XnWXwzEHiOiMNIHKk2F/Df7fpBIiFAnIEFCkdG5tJXFYeK6Yc+0OtWmM/596EPWle7o9n56m1qmYlrgaCYEJDPGN6nfJdUWu5Uqcy2V5loqzTXoTDVUmKsB5+iDclMV5aZqKk3V2Fq4knhv0lLODpnY12H3G7urDvHQ3tfdHUaboj1DuTRqNjOCxqCUKtwdThMOHByuy2N75X5+rcgg31DqljjivCIA+Peou1DLVFy3/R+UNHRv2l9niMJIU/2hMNKaxoJJtGco4eogIk589bf3dnBOQ8szlHK0Pp8DtTlk1eb0qykMnXH9sAu4NGq2u8MQeshAyuGAfpvHNeZwQLM8riM5HIg8rruMNhMP7nmNQ3XH3R1KjwtQaQlW+RHk+vIlSOWHn9IHD5kSpVSBSqpw/itz5pdKqQK7w4HVYcVit2Kx27A6bFjtVqwOGya7hTqLnlqrnlqLHuDEbQO1Fj21lnoqzc4iXn/rcdWWgVgY6bUx5ctueZ9/v3FNb+1+QAlQRfCnhFfYqVtFiTEbcDDKz5nMjPefj1YR1CPHuSrmXDaV7+4XzS/bYrSZ+Ll0Gz+XbkMqkbqaxsV7RRLnFcEwTQTBKj/8lN5IJV1fUdrqsGGwNmCwNVBnNVBnMVBnbXzDMVBr1VNjrqPaUk+1pY5qs/PfxjcloWvG+CUx1i+JXVWH3B1Kq/IMJTx/6CNeP7qCKYHpzAgaQ7o2AXCu3NHXKkzVHKzLdXUDb5wD6y7+Sh/+nnIzcDIJTveNp6Sk7wojwsBRbKxosWmbj0JDhDqIcHUQwSrnqAZfhRe+Sm98Fd74Kr3wVXjjrfDs9giuxvf7WqueCpOzkF1pqqHcVE2FuZoiYzl5+pJ+dTWtO5K8Y7gocpa7wxB60EDK4YBmeVxv5XBAszxO5HD9m1qm4om0W/hLxsscN5S4O5weVWmqodJUwwFy3R2K0At6rTCStSe/t3Y9IHnL/ZkZvLRXjxHi4c8F4dP5smB9rx6nJ9kddldF+fTKsgQJfkpvvOSeKKVylFIFCqkCcGB3OLDjrPRb7TYsditmuwWz3UKD3YzB2tCvh6QOdrcMv5jbdj7T7/8fGG0m1pXuYF3pDldzuUTvaNK08cR5RRDtGUqkZ3CPNJ6rtThP2IobKjhWXwjAkfp8jtblU21xbyHkVEqpgsdTbmq2VGOaNp41JdvcFJUwEDmvdOk5cGKVqNbIJFI0cjUKiRyF1PnlfL+Xo5A40xSpRIrN4bzKZnPYsdltmO0WDLYG9NaGITV/Wi1Tcf+Iq5F146Sz0dLFr1Na2nqx6J3lNzJsWM9cvBGgvLyOxZe9CsDYsbE89/wS130DMYeDk3lcR3I4oFkeJ3K4wclb7slT6bdxf+Z/KDSWuzscQeiQDhdG9mXkdXinNpsdq7X/NitzJ7vDhrQXu3sviT6HNSXbBkVjRgcOdOZadCeGRAoDR5RnCAsjZgyoBK8xCcs6Mby+kUwiJUDli5/CGz+lN75KbzykStdJm0zq/Hu22C2YbM7EznQiwau16F1Dd812i1ueV2dIJVIeGHlNiyv4pGvj3RCRMBTYHHZxlbcT7k5cQlgPLa3sqen7EXJC6xpzOGDA53EihxMClFqeHXUnD+x51W3TggWhMzpcGLn35vd6MYzBzeGws7niS/7Q/UStpYK7k5bjo3AmNXuq16OQqhjpM6VHjqWRq1kaM29ALJklDG5XxMxnfdnOAZ8U2Rx2yhp0lA3QPgQdJUHCPYlLWu3rEezhT7CH/6D/PQhCf3VZ1BwAZgSN6bF9vvPujdhsdmpqjNTUGHjlpdXsESN+3aYxhwNEHicMCv5KH54bdScP7nmNHH2Ru8MRhDZ1airNB9/ehUzW/jxgq9XO1Yte6XJQg83vld+wrfJ7xvnPY1PZp03uk0pkbC5f0WOFEYDzw6ezsXwXB9sZviwIvUktU3FX4mIe3/c2DtHHud+7efgi5oRMaHObdG08axu291FEgiA0mhY4imuHLeiVfctkUvz9Nfj7a/D29uiVYwgdd374dACRxwmDhlbhxTOj7uDxfW+TVZvt7nAEoVUdnqCq8VIREqYlMNin3a/QcF+Uyl5rXzLg7NKt4fyIO1rsMRKsiqHCVNijx5NJpNw/4mo8ZSLBEdxrgn+KWDVhALgiZh6LIma2u12amE4jCH1utG8ifx1xNZIT/wmDm0wiFXmcMOh4yz15Ov22Hh3xJgg9rcOFkY++v7tTO56/SLzwG9VYyglURbR4n0Qiwd4LDaZCPQK4I+GyHt+vIHTWNbHniRPqfuyqmPlcGTO/Q9um+4r/j4LQl1K1w3k05UYUUnGxaagRedzg9+L+9SR++QSHa8vcHUqfUEoVPDDyGnHBTOi3ut/SXBAEQRAEQRAEQRAEYYDqcGHEU6Pq1I7/vKxjVyCHAn9lGEWGIy3ed6Dmd0LVw3rluDODx3F2yMRe2bcgdFTjSid+SueqLkL/ce2wBa5Gfx0R6hFAsMqvFyMSBKHRaN9Enky7BbWsc/mXMHiIPE4YbCRIuH7YBfxlxFWopGJVLKF/EWMz+8D04Mv4ofA1ykzONd4zq9dR1uBc/jirdjOLox/utWPfnnApJQ2VAOytOdprxxGEtvgrffh76p8AeHDPa+itRjdHNLRJkHDT8EVc2IG+IqdL841nXemOng9KEASXGUFjuC/pCpRShbtD6ZKGBgsrf8zg9y1Hyc0tp7a2AY1GSUSkP5Mnx3PBwrF4ebXeP+Ptt9bz6SdbAbjn3nksOL9j07MzM/K4956PAJg8JYEnn7qkze03bz7CL+v2cyCriKoqPXK5jOBgb8aOjWXRheOIiPTv4DOGkpIavvh8Gzt25FBRXuvqtRcZ6c+ss5JZuGgsCoWsw/tr1JjHiRxO6I73jm4jTO3DOREj3R0KAGcFjydOE84TWe9SZKxwdziCAPTiVJplt7zfW7secFK1M7g0+n6O6/ehlKrZUPoxlaZCKk2FXBb9EAne43vt2EqpgsdTb+Lx1JtI8IrqteMIQnsSvKJI8IriiVRxBdSdFFI5D4y8pktFEXCuTCMIQu+5POpsHhh5zYAsimTsPk7G7uNcdcX/8dqra9m1KxedTo/VaqOmxkjW/kLefWcjVy59gy1bWh5JCzD/3FGu71ev3tvh469Zc3LbefPSW92uutrAPXd9yKMPr2DD+gOUltZgNlsxGEzk5lbw1Vd/cN21b/PZp1s7dNxNGw9y/bVv8c3XOyks0GEyWamra6CuroEDB4p4/bW13HLzfzGbrUg62T+3MY8TOZzQHR8f20mBvtrdYTQRqwnnlTHLmB40mulBo90djiD03oiRrD35ndr+qrvf651A2vDBS9f22bGGe41luNdYABw4+rSzfGNX8yfTbmVZ5svkG0r77NiCcLqRPrE8nnIzj+x7A7Pd4u5whhQvuSePpdxIqnZ4l/chGukKQu9Qy1Tck7h0wJ4g7NqVy4P3fwaA1WoHID09igkTh+Pnp6G+voHdu4+zbetR6uqMPPrwlzz86EJmzmx+BTsy0p/U1Ej27Ssga38hBQU6ItsZvWEyWdi08SAAvr6eTJrc/L2qvr4BgDvv+IDCAh0AsbGBTJ+RREioFrPZxsEDRaz/JQuLxcZbb64H4PLFk1o97v79BTz5xLfYbM7nnJwcwbTpifho1QDoKvVs/u0whw4V8+D9nyGTybBaO9d031PmIXI4oUsKDc5iSG59pZsjaZlGruahkdcBsM5/B/937Esxqlhwmw4XRvZl5HV4pzab3fWh2FE5+UNnGJW7ltvzUWh4Ou3PPLDnVQqMQ6MDttA/pfvG81jKTTyZ9S5Gm8nd4QwJUZ4hPJpyI5Hq4G7tJ0wdSKDKlwpT/7ryJAgDWZxXBA+OvLbbf5/uUl/fwD+f/M6V+0mlEv5y/3nMnZvWZLtLLp1Axu7jPPLwCgwGM88/t5IRI8IBCA3VNtl23rnp7NtXAMCa1Xu5/oYz24zh102HMBjMAMw5OxW5vPmg6JdfWg3gKopcdvlEbv7TWU1GcSxcOJbLF0/i7js/pK7OyDtvb2DylAQAoqMDmu3zxRdWuYoii5dM4sabZjUbFXLFlVN4/71f+d/7v7X5HNoicriBI7uugjcPbWFrWQ4VJj2ecgURnr5cGDOKa+InNNu+wWrlsd0r+bnwIHqrmSiNH1cMH8/iuHFNzhh+KT4MwDfH97CvuphSYx2ecgUpvmHcPnIG4wOjXdu+fXgL3+bt5VjtyfOrZ/au5Zm9a123bx0xjXtSZvX8L6CLZoecQbpvAi8c+oiM6sPuDkcYgjpcGLn35vd6MYy+JZNJiQjx7bPjrS/9iHjvcUR5juizY7YmQKXlpTH38tSB/7K76pC7wxGGsLF+Sbww+m4e3/82pQ06d4czaE0LdA5Jvzfpih6bwpSmjWd92R89si9BGMoUUjlLo8/h0qg5yCQDd6HAH77PoKpK77q9cNG4ZkWRRqPHxHDTzbN4+aXVGAxmPv3kdwDuvqdpI+iZM0fy2n/WYjSa+XnNPq67/sw2p6GsWbPP9f2pU3Ea5edXsv6XLNft5OSIZkWRRrGxgVx3/XReeXkNdruDL7/YDsA99zVdWGDvnnxysssBiI4J4MabZrYa49XXTOf3LUc5cqSk9SfRDpHD9X/byo9z8+ZPsDnsnB+dRrx3IAarmW0Vx7HYWx4p9ODO75BKpCyJG4dCKuObvL08tnslSqmMi2NPjiBbfsQ5tUtnMnB2eBJhnlqKDbV8kbubm7d8yo9n30KY2geAcQFRRGn8yK5zFkZe2r+BRTHpnBWW6NrfcO/A3vo1dFmQypen0//MutIdvJ39DTWWeneHJAx+EsABnZxK88G3dyGTtT/awWq1c/WiVzoV0UO3t78yglIhx8fbg627cvj8h50AeHt5MD49htgIf3y1nnioFK7KfU2dkdyCSnbtzaNc5/zDuuPaWVx87hjksr5LQLZVfkecV/8ZGquRq3ki9RbeOPYlPxR1/eqFIHRXrCacl8fcxxNZ77K/Jtvd4QwqcomMa4adxyWRs3t83+m+ojAiCN2R7ONcje7uxCVEeYa4OZruO7XgAHDhhePa3H7e/HTefms9BoOZdWudj73zrnOQSk/mmGq1kjNnjmDVT3soK6slI+M4Y8bEtLi/ioo6du3MBWDEiHBiY5uf8P2yLguH4+TtBeePbrPQMnVaIq+8vAaA7dtb/nzavv2Y6/u5c9OQtLFDiQTmnJ3SrcIIiByuP7M57Dy48zvsOPjqrBtJ1J4cAXZHG4/zkCn4ZOa1KKXO5ryXDRvLrJ9eYcXxjCaFkbemLAbAU950NZd0v3Du2f4Vv5Ue49JYZ6PisQHOnjQ7K062NkjyCWZeP2m+2p7ZIWcwMSCF5Tnfs6r4dxw42n+Q0G/Ee0VyYWT/GY3UUY2FkXarHRovFSFh2vY2c2nsxt1R585K7dB2K9fv44sfdyKVSrj1yhlcct5YFPK2u3zbHQ5WbdjP82+t5fUPNhIc4MWsKUmdiq87JEjQyDv+u+sLMomUP8dfSoxnGG9lf43FbnV3SMIQpVV48a/023nt6BesKv7d3eEMCrGaMJYlXclwr8he2b/oM9L3vORqboxbyOf5a6m16Nt/gNAvaeRqroyZz8KIGYD7ptb2pIYGC8eOOad2+PtrANpdzUWplJOUFMbu3ccxGJzTKbOzy4iPb1okmj9/FKt+2gPAmlV7Wy2M/LxmH44TVY/557bcdLVxWk6jESPD24wxMNAbmUyKzWanrKwWcPYxUalONsU9cuRkv4+R7ewPaPb8ukrkcP1Tpq6IAn01S+LGNSmKtOeq+DNcRREAf5Uncd6B5Nc3nbJ6ekGkUZq/87VXZKjpQtT9l5fckzsTLmdB2DTezfmOXVUH3R2S0AaFVM70wNGcHz6dET6x7g6nSxqrFw7aKY589P3dndrx/EUdW1qtM4rLanjh7XU4HPDnq89k8QUdW81FKpG4Ci//fHUV/3p9NSmJ4QQHevd4jC0ZqZ1CTn0mgareOUnpjgXh0xjlm8BLhz8lq1ZcsRfcQy6RcVfCYqYEpPPKkc9E/4oukkqkXBQxi6tjz0Uh7b3V2CPUQQQotVSaB1cS1p9JJVIujjyLc8Om8n3Rr3xbuBGdudbdYQkdpJapuCB8BpdEnYWX3NPd4fQona7eVZQICen4RaDQUF/guOt2eVlts8JBalokkZH+FBTo2LTpIHfePRe1uvnJYeNqNCqVnFlnJbd4vLLSpn8v11/7dodjbVRb20BQ0MnCSHWVwfV9ULBPu4/3D/Dq9DHbcmoOB4g8zs2On2hwmujTuV5BsV7Ne9eoZHLMpxW8cuud044/PvYHOyvzKTHWUm81YbY5t7M7BueoijivCJ5Ku5WM6sMsz/meI3Ud73sp9L5glR/nhk9lXuhktIqefY/rax3OnD01nZub/udl89vfqJO+WZ1Jg8mCRq3kkvPGdvrx82am8Nr7G6mpM/LVqgxuuXJ6j8fYkpnBS1mR/wx1Vh2RnknIJc1/l3FezefD9pUozxD+PfpOvi/8lfdyfxDNMAW3OcM/mTfGPcDb2d+wuqRjyyQKTqna4dwafzFxmog+OV6abzwbynb2ybGEk9QyFZdFzeGiyFn8UvoH3xZuJFtf6O6whFYopQrOD5/GpVFzBnzC2Bqj8eTqYkpVxwuyKo+m2zY2Tj3dvPnpvPP2BhoaLPy66RBzz2nau+TQwWLyjjtPSKfPGIGmlXy1cWRKdzRO1W7U0HDyuXt4tL+8sroD23RWYw4HiDyun+hsvyBPefuviwxdIdds+gAAH6UHVw2fwAhtMFqlmkqTnlu2fNalWAeS0b6JvDLmPv7QZfFZvrOJ7L6aY+08SuhpGrlzxa2pgaM4K3gc6b4Jg2L0I/Ticr29YctOZyU8aXhol3qESCUSEuOC2ZF5nC07j/VZYeSlQ9cDUGBovVHWo6nf9UksrZEg4YKIGUwKSGV5zvdsKt8NIOb0CX1OI1dzd+ISZgaP4+3sbwDIrhcnfq0JVvlx7bAFzAru2Ai6npKuFYURd5JLZMwNncjc0IkcqjvOyuItAPxavlucFPX2YOgBAAAgAElEQVQDPgoNc0MmcWHkTPyV7Y8kGMg0nidHcJgaOj6l49SiAtBqQWPuOWksf3cjdruDVav2NCuMrF691/X9vPktT6MBTow0OTkN7d775qPqRCEHnMsAn+rU4o7J1P7y85ZOLtPbUY0nJafncSKH61tRGj8AjtT2/KpB7x3ZitHmfI19NvU6RmhPjq7aXn68tYe12UdnoBrvn8x4f+fIsP012XxZ8AvbdPuxOzq3IqrQcQqpnAn+KcwMHsdE/xTXzwabbj+jHVuOcuRQMeYWPgyvvbVnm66UVTiHQXp1cvTKqTxPDMEsKe+7Ich/HflJnx2ru4I9/Hlg5DVcEeNshvtJ3mo2lO0SH65Cnxvtm8irY/8CwG/lmXx4/CfyDN1rWjeYBHv4c3nUHOaGTkIuabvPUm9I8xV9RvqLJO8YkrydvRdui7+YrZX7WF+2k526A1gdvXMiJjQnQUKa73DODZvK1MBRbvm7dAc/fy9XL46Sko5PgywubrptYFDL05sDArw444w4tm07xp7MPMrKagkO9sFud+YlGzccACA0zJfRo1vuQdK4n8LCKtftUaOjiWynF0p7fLUnCyWVFfWEh/u1uX11taHN+3vCqXmcyOH61mj/SELVPqzIzeCq+DNanCLTVRb7yZP+UHXTYuuXxzNbfZyf8uRrdLD1IAFI0caRoo2j3FTNT8VbWFXyO1VimmmPUMtUjPUbwcSAFKYEpLtGigxmA3dtOEEQBEEQBEEQBEEQhG7q1oiRT9/7jffeWM+w+BByjpYSlxBCcWEVVqudcxd1vgdIe2wnrg7oqrvekb+yyvnYxisNfcFDpumzY/WUxuUD/zri6hNXHdawqXy36HzeAYNlnl1/0Pi7nB40mmlBo1hftpPP8n4esiNHGkcFnB8+nTODx7r1inSkOhh/pY9oANrPqKRKzgway5lBYzHaTOzQZbG1ci87dAeot/b+1eqhJkDlbDY6M2gc88OmEKEOcnNEfU+lkpM0Ioys/YWuERH5+ZVERbV+tdxksnL4kPN93PPEVJy4uNYbVs47dxTbth3D4YB1a/ezZOlkdu/KBU6Owpg3L63NaQPpo6LZs+fk0qUZGXndHjEyPD6EP/7IAeDgwSLS0qPa3D77WM9PsWhNlGeIyOG6qKt5nFwq5alxC7h1y2csXPs2C2PSGOYVgN5q5lBNGZ5yJc+Mv6BL+54ZGs/PRc5VWe7cuoILY9IxWC2sLTqE3mpC1sqLP9rL+RqP9Qrgs5xdKKQyIjW+1FtMjA6IZFJQbJfi6W+CVL5cHXsuV8TMY4cui/Vlf7C1ch9me/tT3ISTItXBnOGfzISAFFK1w4fMyMdG3SqMrPxmF/c+fAFzF4zi4jnP8foHN2Mx23j28a8Ji2h7OGFXBAV4kV9UxYGjJZTr6gny71wjs3JdPQeOOj+IA/0GXrHCXSLUwSxLupJbh1/MxvJdrC3dzoHaXHeH1W+EegSQ7DOMFG0cyT5xxGhC3R3SoCRBwlnB4zkreDxZtdmsKt7KrxW7abC13LBvsNAqvJgWNJpzQ6cQ59U3jVU7KlU73NWPSOh/1DIVM4LGMCNoDA4cHK7LY3fVITKqD3OgNlckjF0gQUK8VyQTA1KZGJBKfC8tiT3QzDk7laz9J3tBff3lH9x59zmtbr9q1R6MRud795kzRwIglbZ+MjplSgJarZqaGiMb1h9gydLJbNp0sm+bRCLhnHmt9xcBmD07hY8+dPbicTgcrPh8O2efndrpPiOnmjAhjs8+dTYKX716L5dcOgFJG9WZ9esPdPlYXSVyuLadmsMB3c7jpocMZ8VZN/Dmoc2sKzqMzmTAS6EixsuPK4ef0eX9XjpsDDWWBgA+zd7Jw7t+xE/pyTkRI7g39SyWbHivxcc1FkzenHI5T+/5ma+OZ6K3mgny8CJS49vlePormUTKpIBUJgWkYrSZ2FKxh80VmWRUHxb9t07TWNhP8YkjVTuc8X4jCVMHujkq9+pWYaSyoo7UUc7quFQmwWSyolLJueZPs7j/9g9YdPmEHgmy0fj0GPKLqrDZ7Dz5ykqeefBCPFQd6/BtMlv556s/uTqKj0tvfR6q0DKNXM25YVM5N2wqhcZyfindwdbKfeToi4bM/FWtwosE7ygSvKJJ8I4iyTtm0DfW64+SfZxFqFviL2JD2U42lu8iqyZn0PRTCFT5MtE/helBo0nTxiPtZIf7vpLumyAKIwOEBImrF8ni6LlYHTaO1RcAsK8mm0N1uRypy6ekodLNkfY/fkofRvrEMs5vBBMDUglQdnxJ2qFi3rx0vvhsm6tvyHff7SYxKazFZqiZmXm8/eZ6AJRKOUuWTGp3/3K5lDlnp/Llih0cPVpKcXE1m3877Lp/7LhYgttZLjc6JsDVuHX1qj3k51fy8N++4IEHzyeglWV0q6sNbNx4kMmTnT2VTj/GqNExREcHkJdXSU52Of9dvonrbzizxX199+0uMna33iSzt7WWwwFDJo/rqxxuhDaEFydc1O5296TM4p6Ulvsxfjrz2mY/uzFxcpN/T/XdnJvbPNYw7wDemrq43ZgGE7VMxeyQM5gdcgYWu5W9NUfZrssCYFfVQfINpW6OsO9IkBDlGeLsyeLj7MsS6tFzPXAGC4nD4Vr0uqUSd5vvkksXvMRDT15E6uhobr/mHW65Zy6po6OpLK/j6gtf4cff/tajwR7NLef6v/zPNQ0mKtyPqy+exPQz4lttyKo3mtm84xjvr/id44XO9b+lEgnvPHsliXEhLT5G6JwaSz0Z1YfJqDpMRrUzURnIybVCKidSHUysJowYTRixnmEMO3GlPljV8yOhhJ5htJnYXXWIHVVZ7NQ5r8qVmzreCNCd/JU+jPQZxmjfREb7JRKpbn1IuSD0pnqrgWP1BeToizmuL+a4oZg8Qyl6q9HdofW6xg77w70iGeEdywifGEZ4xxLi0b3pFv2Z3e5Arze5vl59ZU2T6SYPP7KQ4fEhaDQqNBpVm0vSHj5cwj13fQicXHEmLT2KiROH4+enQa83kZlxnC1bjtCYeS7767nMnz+qQ7Hm5JRz4/XvAHDueaNY+ePJhpMPP7KQWWclt7uPxpVj7rn7Iw4dLAZALpcxdlwsw4YF4eGhoKHBQkV5Hdk5ZeTmlONwwJtvO1cXjI9vnjdmZuZx3z0f05hOJ6dEMH16Elqts1FhVZWB7duOkZmZR3JKBMeOlmEyWRg7Npbnnl/Soefe207P4wZDDgc0y+NEDiecqsZSz96aY+yrOcbB2lxy9EWDYiSlWqYiVhNGrCacYad8DYXmqR3Uas2jW4WRfz36NYFB3tx4xxw+fGcT69fs4/xLxrNzazaVFXW8/r+buhl3c+98upn3vvi9yc8kEggJ9MHfV4OHSoHJ7HxRV9UYKCmrxe5o+jSuWDSBW6+a0eOxCSeVmarIqS8kR19Mrr6IXH0RhcbyfnNFXyNXE6jUEuIRQJg6kHB1EOEezn9DPfz77RV6oXMKjeUcqy/gaH0B2fUFHKsvpNpS55ZYlFIF4eogItVBRGvCAEjwiiLRO1qMOhL6vRpLPUXGCoqM5a6TpjKTjnJTNWUNVVSaqwfMtDY/pTfh6iAi1EFEqINd3zf21hoKc6oNBhOXXfKqazpLR0mlEubMSeX+Bxe0eP+RI87pyo8/9jUlxa0Xpj09ldx97zxmz07p1PFvu+U9Dh0qRiqVuC6SeXt78MWXd6JQdPz/m8lk4aUXVvPzz3txtDNQQiqV8O5yZz4bHdPyFdZ1a/fz3LM/YrG0nuMkJobyr2cX89e/fMLRI6X9qjByOpHDCUOR3WEnz1B64uJAIQWGMgqM5ZSe+MzrL69/T5kHwR7+hDR+qfwJP9HfKlYTRoiHv+h32LbeKYwU5utQeyrxD/DCaDDz3N+/ZceWI4RG+LHs0YUkJYd3M+6WvfXxr3z41fZmBY/2SCSw+IIzuO2qMwflut79ndVho9hYQbmpmipzLTpzDTpzrat5o85ci8HagNluweywYrFbMdstWOxWV8MwmUSKTCJDJpEilzqTIA+pErVMhYdMhVqmwlPugY9Cg6/CCx+FF1qFF74Kb4JUvgSqnPMp1bKuL/ksDGw6cy3FxgoqzNVUmGqoMFVTaa6m0uR8HRpsDZjtZswnXn/OLysOh8P1upNJZMglMlQyJRqZB+BM1DQyDzRyNX5Kb/yVWgJUWgKUWoI9/AlS+YoPKmFQM9pMVJvrqLLUUW2uo85qoM6qp95idDV+1dsaMNpMNNhMJ/41O9/nT7znW+xWbA47docdOw7XVXgHDqQSKXKJDIVUjkIiRyGVIT/xvVwqw1Pmge+J93xwDpvXKrzQKhs/B7wI8QgQ7/9AfX0DC89/sUuPnTEjicf+3vY0AYvFxk8rM/n110PkZJdTV2fE01NFZJQ/EyYM54KFY10jKjrju2938fJLq5v8bOGicdx519xO7wsgJ7ucVav2kJFxnNKSWvT6BhQKOYGBXsTGBjJqdAxnzhxBYGDLSwmfqqioihWfb2fHjhwqKupQKp0jkKKi/Jk9J4XzLxiLXC7ln09+x7p1+/t1YaQlp+ZwQLM8riM5HDTP49rL4YBmeZz4Gxb6kt3hbMNQ2qCjzFSFzlxDpbmGSlMtNZY66q1G9NYG9FYDepvzb8Bqt7kKKXaHHZvDjlQiQX7i86rxc6vxM00pVeAt98RH4eyB6S33xFuhwUehcX0foNQS4uGPt9yz1ViFDumdwog7ZR0p5v0VW9m6O8fVN6Q1UomECWNiufqiSaSP7F/NC9vy9IaNvPPHTgBWXLGEMWFhHX7sX1et5oeDhxgTHsb7l1wMOLtlu8Pj637hg90ZAPx07dUkBg7txj6CIAjC4LSt/E0ydB9z+bAP8FVGd+qxdoeVz3OvJUydxpmh9/dShEJv+C7/LiobjnBdwspePc6BrYe5c0rHp6m/ses5ho+O7b2ABEEQ2tEP37darXl0q/mqOyUnhPHMgxdSU2ck60gx2XkV1NY1YDRZUJ9oyOrtpSIuKpDkxDB8fYZOdc0BfLM/C5vDwda8fApqagCI9RNzKwVBEAShf3Jei7LT9sUeQRAGn2OZuSyb/Q9GTIjn6ZUPuTscQRiSulUYee+N9UyYEk9yO+u29yatt5rJY+OYPDbObTH0NxJgUUoyPxw8xLSYaKJ8B99yXIIgCIIwmEglChYP+9DdYQiC4CYSiQRPb9EgUxDcpVuFka8/3ca4iaIg0R89O+8cnp13jrvDEAa40up/UFn3puu21vMiIgL+48aIBEEQBEEQBpfho2L5qvxdd4chCENat5pOSCQSfP00PRWLIAj9TID3bQwL+Z7IgDfcHYogCMKAIeleeiUMMKKttiAIwsDXrREj088aya7tOUTFimaagjAYyWWByGWBKOXx7g5FaEWx8QjLs+/p9eMsjLiPVN9ZvX6cniB+J0Jbjtdv4XDtasobDqG3VqCQehCoSmRc4LUAhKnTAagxF/JpzlIuinmLX0tfoNp8nHS/y0nxXcTqooepMuUQ7zMbgGkh9zQphljsBtaXPM3x+i3Y7CaCPJKYGPQnQtSpzeLJ0H3EtvK3XLejNZOZH/mvNp/Dgervyar+lirzcWQSBSHqVMYHXkewx0jXNjsq3iGr+juWxH0COBvD5tRvwmI34qMII8X3QpJ9L+D00/pqcx67dR8BUKTfhcFWhULqgbc8lETtPNL8LmkzFqDFeLrC5jCzu/IjjtX9Qq2lCLvD2mybSUG3Msp/MQBWh4mMyo85WreOOksJSqmGSM14zgi8AR9F85USO7u92a5ne/lbZNdvxGzTE6AazoSgm5BJxCopgiAIA123CiNX3zyTJx9cga6yjpGpkShVTXc3dkLfTLM5Xqhj36Eiqmr01OvNeGmUAPhpNSQnhBIbGTggl+eVDMSgBUEQhEHH6jDxec5VzAr7G2HqUe4Op1syqz6jwVrNMK/peCmCqbeUcbDmR1YVPADApcPew0se7Np+ffFTxHnPRC5RsrPyPQoMfxDkkYi3IoSs6u8AiPGaQrRmsusx64qfwEsRwmj/JTTYajlQ/R3f59/DoujXCPRIbBLPCO35hHuOocFWy6qCB9uN/7fSl9hf/TUxXlOI95mN2W7kcO0qvs27gwVRzzf5/9Ngq+GHfGeR0O6wkqxdiEyi4HDtan4tfQGZREmSdr5r+yJDBj8V3o/jxDKT8T5z8FPGYrEbKTJmYHdY2o0FaDWezvq19AWO1K5lfMC1BKuTKTNm8Uflf9EqIpkT/hgAPsoI1/Nbmb+MYuMe4rzPZKT2PAxWHYdqV5Gv38bC6FfxU8a69t2Z7R0nGuKuKniQYmMmsV7TCVWnUmcpZnXhw3jItF1+joJ72aw25quv4M8vXweAl9aTN5b9D4WHglufv4bJ54/nxT+9yW9fbycqKZy/LL+NmORI1+Ory2oBWPO/DWz9cRe5+/Mx1jXg6aNm+KgYLrj1HKZdOKHFY9dU1HFp2E1NfpYyJYkXN/69xe13rM4E4G8LnmbZu7eSNn0kyx/+hIz1+9FX6wkI92fahRO4+rFLUXt5dPt3c7p9vx3k2/9bzf4th6guq0WlVhIQ5kfq1BFcfv9CwoYFN3tM6fFyPv7n1+xcuwddSTXefhrSz0zmiocuIjaleY/KHasz+duCp5l+0UQe+az5BY5Pn/2W5X/7hGv/fhkASx86uXR4/qEibki9l+ufWsLivy5k5Tvr+O7/1lB4pBiFh4LYlCjufPUGgGbHLsou5csXf2T3ur1UFOmQyWX4h/qSPCmRWUumAjB2dlqzeAy1Rj7/93f8+tU2SnLLUamVjJgQz2XLLmD0rJRO/HaF/kCM9RQEQRAEQRAEQRAEYcjq1oiRK85/CYAD+wpavH/N9ke7s/s22Wx2fli3l4++2U5RaU2b2wYHenPZgnFceM5oVMr+sULxnpISAN7buZttBQVUGgz4engwKiyUK0aPYkZsLEqZrMP7m/HWOxTW1jb7ubdKRcYdf+5ynHnV1XyyZy+/5+WRV11DvdmMUiYlwNOTOH9/zoiM4JyEBIb7+3dof1KJFIvNxseZe/jh4CFyqqqoM5kA8FOrSQ0J4bK0VOYmdHzqhtVuZ8W+/aw6fJiD5RVUGY14q1QkBgYyLzGBxelpnfpdtvacgS4/b0EQhAHN4VxKVorCzYF03/yIf6GQNl35IUg9gnVF/wCgQL+DEdrzXPeFe45lfOD16EzZfJF7HUqpJ1OD78JiN3C0dh0A5Q2HmowYCfYYwaywv7luD/eeyVfH/8SOiuXNpsl4yHzwkCW3G3eJcS8A+6u/Jt3/ciYH3ea6L9XvQj7JXsrm0le4JPb0Bo7O0acXxrzpmuoy0ncBH2VfzsGaH10jRuwOGxtK/oXDYeeiGOfUHn9V6yN/S4x7W4yl/Xg6xmSr41DNT4zQLmBMwJUARHiOpcZSwKGaVajlfgDIT0xjyar+lmLjHiYE3uTa3hnLxXyeczUbS55jUfRrrp93Zvvj9VsAKDZmkqSdz8zQB1zbx3pN58eC+1BKRc+9gWzbj7sAOH6ggBETE9ixKoPnrn+dc2+czb7fDpI6NYkdqzN5aunLvJXxnOtx3/3fagA+fPJLvHw1xKZGERDmR+HREjLW7ydj/X7+svw2zr5qRrNjanzUPPD+7dRU1pF3oJAf317b8XhX7uLt+z9EKpOSPmMkDXoT+347yJcv/cixzFyeXfNIN38jTX3wjxV88MQKAOJHx5I6dQT6GgPHMnJZ88FGrn9qcbPHHNh2hIfOexp9jYGkM+JJmZJERaGOX7/cxpZv/+CRT+9m0oJxPRongK64ijfu+x/fv/kzqVOTiB4ZQdHRErJ+P4xfSPOVOvMOFnLHlIdp0DcwckICCePiqNPVk3ewkNXvb8Db3wtoPmJEV1zNsjn/oOBwEeHDQ5l03liqy2vJWL+PnT/v4c7XnKNTzrtpTo8/R6F3dKtK8NW6v/ZUHJ1Soavnkee/Z+/Bwg5tX1ZRx6vvbeCn9ft4ctlCosL9ejnCtr3zx06e2bgJAPuJZBOgXK9n7dFjrD16jKvHjCbKt+NDM4M0GioMBkzW5vNvu+KTzD0APL7uF6x2e5P7jHY7BTW1FNTUsiknlxd/28LmW24mWNN+UmC22bjoo4/JKitvdl+5Xs/67GzWZ2dzcWpKu6vq5FRVAXDz19+Qratqcl+V0ci2/Hy25efz3527ePeiC4nzb///+yeZe1p9zkCXn3d/UWf8mRrDFxjNe7HaipFKPAHwUKYT5HMPnqqJXdrvocIUfDWXEuL7OAD1xnXkVVyNl8dMooOcc9Ut1jwAjhRPJjLgLXw8z2sxnpZisdlrOVI0Fk+PKUQH/q+F5/UT+RU3Eur7d/y9b3T93O4wUln3JrWGb7FYC0EiRSELRaOaSoDP7ShkYV16voIw1MilHiyN+9zdYfSI04siQJNeGHWW0ib3+aliAfBWhAK4psIopJ6ufZlt+iaPifc5u8ntII8RBHokUmTYhd1hQyrpeLG+UWMRBiBZe0GT+9QyP0LUyRTo/6DBVo2H7GTyn+p3MYCrKALgIfPFVxlNnaXY9bPyhgPUWYpJ9l3YZkHk9HhOj6W9eDqq1uLM8fxP/P4bOae3ONBbyl3HAjhWtx6pREGa/6VNtvdWhBLnPZPDtaups5S4ftbR7b0VoeTrt7vuT/Zd2GT7SM14NPJALCemEQkD086fnXnvW5nPETMykv+7932+/s9PrP90M+/uewEvXw0PzHuKXev2oiupxj/U+ZpeeJszV41Lj2HSeWORn3IB9osXfuDt+z/ki+e/b7EwIlfKOWvpNACOZeZ2qjDy65fbmHLBeB766C6UHs6/7dLj5dwy7n4y1u/nwLYjjJyY0LVfxmm2/rCTD55YgZefhr9/uYy06SffLx12B7lZ+fgEeDd5jMlo5onFL2KoNfLIp/cw/eKTOd2BbUd4YN5TPH31q7y753kCI3v2IuOmFVvx9PFk+f4XCIkJcv28sqgKbaB3s+1Xvr0OY52RO/5zPeffMrfJfccyc/ENavl87IU/vUnB4SKWPLCIa/9+ORKpswh9ZFc29858nNfu+i8AY+ektzjNSOh/Ti2MOOhkY20v756fv9ae2voG7nzsc/KKdE1+7u/rSaCfFx4eChoanHNgy3X1VNUYXNscO17BnY99xlvPXEnQiepfX1t56DBPb9joui2TSrk0NZUp0VHIZVKOVur4dM8e/rc7o0Mn8o2+vGIJAAaLhSqjketWfMUxna6dR7Uso7iYR9c6Ex67w4GPSsXFqSmkhASjVXlQbzZzTKdjW34+u4qKmR4b0+HiwP2rVpFVVk5SYCAXpiQT6+eLzuhMJrblFfDtgQPO57NvP2dERHBpWvNGdQCFtbVc9smnAOgMRqQSCfMSEzhz2DD81Gp0BgM/Hz3KumPZ5FVXs/Szz/n+6isJaiPOxufd2nMGuvy8+4vKujex2SvxUZ+DQhaBxVYEQJX+E/IqrmF46C8oZM0bzrVHrRxFgyXLddtg3o5M6oPBvJPGt5YGy/4m27cWT0uxyKQ+aD0vokr/CRZrPgp507mh1frPkUjkaDUXNfl5ke4u6gyr8fVajEqTgM1Rj8mcRY3he4K07insDjYHDhUzMqntApPFYqOm1khggHvedwXhVDXmAvZXf0OJcS96azlmux6b3XzKFk0L4wqps4AslThTJqX05Ou4seGq47THaORBnM5HEUZFw2EabDV4yjt/IlBjyXd9/2nOFa1uZzytEKFVRLa4nVyiwuY4+bxrzM7Rvx0pipwaT1uxtBRPRzU+5vRC1anFjVPVWgrxkge5RpCcylcZ7YzZnO96bEe391aEUm8pc93no2j+fuelCKHKlNvRpyb0Q8HRzoUkYkY6/17SZyTz9X9+YtzZ6Xj5OnO9uPQYdq3bS2WRzlUY0Qb5ALTYR+SiO+ez/G+fkH+oqMfjlcll3P1/N7uKIgAhMUGceelkVr6zjsM7s3usMPL5898DcPMzVzYpigBIpBKGpUY3e8zGL36nokDH9IsnNimKAIycmMBFd53LR099xTevreLGp5f2SJyNdCXVPPjhnU2KIgABrVwYt5+4+KlQNR8ROXxUbIuPOX6ggO0/7SYiPpRrHr/MVRQBSBgbx9xrZvL9G2sAWP3eBldPFKF/67F5JVarHbm891uWPP3aKldRxMtTxZUXTWDu9GSCW6gAApSU17Jm0wE+/mY79QYT5bp6nnh5Ja+44QVqsdl44pf1AEhPNFZ958JFzBgW69rmnAS4btxYrvjsC9d0m87wVCjwVCg6NXXkdN9mHWgykuX9Sy8mPTS0xW0rDQb0ZnOL97Ukq6yci1NTePqcuchOay57eVoaE6MjeWj1zwD8b/fuVgsjf/lpNTqDs6Aik0j4v0ULmT28aTJ3aVoqy3fu5Kn1GynX63li/QZeWXBeS7sDmj7vtp4zdP559xfRQe8jlTQv5qiVoymovA19w0Z8NUs6vV8P5Siq6j9w3TaYtqPVXI6u7m1MlkOoFCNoMDsLIzJpAAp5ZKvxtBaLv/f1VOk/okr/IcHakw0KrbYK6o2/4KU+G5m06cmGvuFXNB4zCPN75rSI7YgWSz1j2cOf88m7N5ObV0l0lPP376v1dN2/afNhnnzuB0xmK0nxoTzzj0vw8/VsbXeD0tHadezSfUCtuQAvRQgjtQtI978cCVIc2Pk+7y5kUhXnRT7HyesTDn4sWIbNbuH86JeQIOWznKsY7b+UfP12juu3oJCoSfZdyPjAazn9ukZbxwQw2+v57xHn++EVw7/gj4rl5NRtwoGDNL9LOCPwBte+3ju6AJOtHnAwL+JpYrymdPp5Nvo891pG+V1OkWEXOfW/IZPIidJMZFrIPU2mIlSb89hR8Q6Fht0AWOxGNHJ/Uv0uId3vsnaPCf/P3nkHNlW1DfyXpE3Spnu3UGiBUspG9urNYYYAACAASURBVJA9HOBARRBRnLhfcby+fm5RcYt7K7hlKXsjsil7t0BpoXvvNDvfH7cJHWlGm3RAfv9A7z33nufce87JPc95huWUublVp1idMReZ2IeegbcQLOuMTOJLla6E9ZmWA5/W3TES2bWHZKx/xGhw4HoLd6zxuzw87D8NWp14S4Jr/W3JQsYa9qYaNsljTRZL8tiLr2cE0YrBnC5dRZAshhB5PAWqZJLL1tHVbyIyiV99mSw899rHRQ0ct1W+Zjn3b8flSHBk7UWzT/XvVFj0pcybcoWgRNOoagchbgiJh4SAMD8Ks4rR6/RIPBr/bV6XLn1jCAirPwZMCp7KGhvDTUGj0pK07ywisYhRtw21fUE1R/8VNssGXdPX4vnB113Fr28u59CW406Rsybefl70GWXbPdHEmOnDWfHFBj557HvOHjzP9XMm0KlXfWVPTQ5vPQFAn1E9EEvqzwmxvS5t4J07nGq3LG5aliYpRgwGI38u2sXq5QfIzy3jt9VPEhLmx+a1x5DJPbl6bNPStNXleFImOxLPARAe4sfnb0wnIrT+pFCTiFA/7rplMBNHJvDYS3+Qk1/GoRMXOXj8Iv1tdHpnsyXlPHmVgrntDQndAGopRUx4e3oyb8I4bvz512aU7hIlKpX5/2KRiK4hDadjDvb2Jtjb/kVOhK8vr48fV08pYmJar158k3iAtOJiTuflU6nRoJBKa5U5mJnFvvRLO2cz+vSupxQxcW///iw9fpLkggLWJ58hd/QoAMJ96u9cm9ptq83geLtbC5aUIgByqfDDpdVZjhdkCy9pXwoMn6DT5yARB1OlOUqo39OUKVei1BwUFCPaE9VlL2UosCRPQ7LIPLvhLRtCccXvhPo9g6jaLLxUuQwjOgIU9ZWdXtKrqFTvpLD8WwIV0xGLTQrUy+fD1l8azoSIB6nSl6HUl1KlK0OpL0OpK6s+Vg5gMc2lM6ioVHPrXV+i1ujMMZzeeOlmBvWPBeCbhdu5645hDBnQiQVfbOLHX3by1GMTrd2yydh6JgBKfbnLnokJk/n99tz3GRn+NKHybpRoLvJv7rsYjHr6Bd+JCDHjol5madq9HCteYl70HyteQoHqLLfG/FBrobo771OGhD7MgJB7yK06yY7cD/D1jKiVWSS9MtFqnXXZnPUKXXwn0DfoDqr0xYip/fE+u8tqdAYV359t2L3RkTp35i2gd+Dt3NzxSyq0eWzNfoNDhT8xJPRhACp1Bay4+BjBsi5MjJoHgMIjhCJNKl41LA+s1QlYbOvx4sXoDCpu6vA5wbJLsayylUcabFtjKNfm1LO8KNNm4yGSIfdoXAYTf6mgUM5UHqSddz8CZbFNlrMmvlLBQq9YY99HvL+0vctkMTE+6mVWXHycHbkfIkKMj2c4vQNvp19wfSsVf2kHcqtOoDOo8BDXtmg2WYr4V2ewcbS8j2e4+Vy5Nht5HaVMRR2rFjdtD6lXHWuB6u/UmhYZpmyRNZWUJvZvOMr2pXs5f+wCxbklVFWoUFdp0Glc8zvTkPWDeZFuQcbGUJJXik6rJygiwKFMN4WZwiZ2aHvL39Oh7QWFaX5GYdOFrENEx/oWe9ZIGBzHGyue44u5C1n19SZWfb2JLn1jmPLwRCbcObKWe5SJ/HRB7rXfb2Ht91vqna9JRXGl1fNuWg9NUows+3UPf/+5j+un9ueX77abj0skYv5ctMvpipGN20+b///fhyfaVIrUJCLUj+censTc15cAsGVXUrMrRnakXTD/36QYaYie4eFE+/uTXmo9sKwr6BJ8aXfHYDTywY5d/G/0yAaVGY5wY0I35B4NdzsREB8SQlpxMUaEuCN1FSOrk5Jq/X1rT8tWJSZGdYoluaAAvdHI7otCnIubu9fXJJva7ew2tyY0ulSKKhZRpd6PVp+FwVABgMEoBMCtaw5uL17VygyV9hRikS9Gowa5tBde0n5UqQ8QqJhpthgJUFwK0GVJHmuyBPncQ0bhHMqqVuHvLbjNlFQuxkMSgo/X2Hrlo4I+Irv4f+SWvEpe6dv4ek0k0GcWCpnlHe+2iLfEj0HB9X3866LWVwrKAX2ZWVGQp0plX+HfTZbh0QfGMH5MD3btPQvA1z/+a1aMZGYXM/bqbkRFBnD/3SOZ/+HaJtdni9bwTAAOFi4CoGfgVLr4CcHX/KXt6a66gVMlK8wLd4VHKKMjnmdT1itm94HE/G+Z1O4NFB61PyrbKfqTEDAFEMz9s6uOcrLkr1qKkYOFi2zWWZMo76voGSiMpwAs/y6KRNaViY7UGSqLZ2DIvYAQL6KL33hyqk6Yz58uWQmImNTuzVrWDibFgD11gmXFiEkZpvCo7e+dVLbOavsc5UzZBjr6DMVkcZCnOk2h+hwdFEPttsioS1x13JJTJSs4VPgz46Jeoq4FhNZQ5bCFiIlweXcUHqEkla6lZ4DQH/yl9dNp1pTHmixNlQcgpXwbZdosbotZaHZvsSZPtvIIx4qXcFXwLPPxcm0O58u3ESZPwLeGG4wj5dsrBgLCsz9VsoJREZdcMbOUh6nUFbiDr7ZxRI343jMajLw582NAiGvhE6hg0DV9GXbDAHyDfPBSyPjiqUVOs96oiTOtT6xhVgI18nPYkhLJ2nFbGHR6m2Ukno4vbwde05cfJn7E3jWHWP/jVhLXHeGjOd+w9MPVzFv5HABRnS4pSI0GQf4ufWOI7d3R6r1rXuemddMkxcjavw/x1ItTGDyiay3FSEznMNIvFDRZuLocPilo8EODfBjcN8bh6wf26UhYiC95BeUcPdW4nfGmkJR/KeBoz3Dbg6RbaGiLKEZm9O7Nt/sPAFCuVvPDwYNsSUnh7qv6cWP3BALkjY8t0y/KdrDLMJ9LHxdVFoLJHsoSgsWZlBYJYdY1w5G+l9ysUusEaa2Jqd3ObnNroUpziAt50xCL/QnyuRe5NAGJWNhx0OkLSC+Y3eh7e0jC8ZCEodaeAUTIPLsgEfvjLetPSeWf6A2l5ngmXrJ+VuWxJouv9zV4lkRSXPET/t5TqdIcRa1NItj3QUQWpjMPSRjRIT+g1p6jpPJPSpVLKVOuxNfrWqJDvgaa58OiNSCTKJBJFARyaQxmV51tshLA00PClOv6IhaJmDi2BwCffrPVfN5gMOLpKTznjtHBFBSWN6k+Z+KqZ2KiSH0egNyqExwu/KXeeYNRZ45b0dFnGN0DbuCf7DcB6B10O9GK+sGQhcCTlwiWdSa1fHutY0Xq83bVaSJc3sP+RjWAI3WGetXeGJCJfdEYLu2oFajPEibvZnNBba1OS/UCdPAZQmrFDjZnvUJXv0lojVWkVexEa1A2WmFRFxFiSjQXWJU+l2jFQNT6ck6VrEIikpoVQpdk1FKiSUdjqERTraiu0heRXpmIVKxAKvEhUCp8dEd4CRkR+gTN4GjR75ReyKSDYghSiYJKbT7ZVUcJlsUxKuLZRsktFnkwKuK/bMj8P5ZeEIJYd/WbiL80Gq2hiiJ1Ch5iL8ZEPG+Wx5IsgFPkAcisPIhc7GeO82KNbv7XkVq+nf0F31GoPkuYvDtV+mKSS9ciFnkwMuKZRpeP8RlubnNS6RpU+lIivXpTocvnbNkGAqUxVOrqB5V3c3mzY/k+ti/dCwiL3493zjPHHDHx+dyFLSCZ8wgI9UMsEVOSV4ZaqUbmXT8mjyVCq12QCjItW4QUmC1KarvamfRTBoPljbpiG5lIm4JILGLolP4MndKfgowivnxmETuW7ePjh78F4J0NL5rLmgLGdhsUZ84+46bt0yTFSF5uKe071jeREotF6HWN23m2RkGR8NHQqYN1NwdrdOoQQl5BOYUtYNZUqBQ0xhKx2C43jFBFy7hqBHl7sehWIYr902vXkVpczIWSEl7f+g/z/93OuM6dmN67N1fHWNeQWiJM4VjwRUsK5exyYWGlrz4Z/+ECu+9XVp0a2BKmdjfUZqDR7W4NFJZ/g8FYRUzoSuSetS1mlOo9Tb6/l7QvGu15DMYqvKWDqo/1J7fkLarUB8zl5J69rcpjTRYRHgT6zCKv9F3U2mRKlcsACFDcblU2mWcXwgNeIMz/OfJK36Sw/BtKK//CX3Fro9vrRiAoSEFGRhEdooPJzRfcVCor1Rw5dpHg6mCrmmpTYqPRiLQROzltESMGdAbBPW9gyH21LDpM1F60GynVZJiPlWksK+/ruv8Y68RNN9VrX50CHmL7PnQbwtE6PUW2LQhsWajYqtNSvQDd/CdXKypW8m/u+3hJ/In1HcmgkAdYcfFxm3LZQ5AslsnRH7E3/0uOFP2OzqAmTN6NwaFzzBltTJRoMliSdk+tY/mqZNZmCMoEiciT+7vWzlQxJPQhwuQJnCxZzvHiJeiNGrw9ggmTJ9DV33o2N1tEKwZxc8evOFL4GwBpFTtR6UvxFCvw92xHj8DaAa4tyQI4TZ7uATeQWvEvv6TcYj4mFSsIlscxOOQBAMK9BKtREWKuafcWR4v+ILlsPWkVu5CKFbTzHsDAkHvrWb84Ut6kNLu2/Tvsy/+a1PLtpFfuI1gWx4SoeWQpD3G8eGmT2uqm7XH+2CVL8OE3DaynFMlKyUFZ1razFcm8ZcRd1Ynk/efY+Vci42Zebdd1/cf3YsPCf0hcd4RJs8fUO79vrZAeud+Y2op5bz/h98HkqlKX4ztOWzzubELaB/F/vzzBzevv5cSu5HrnTal7D289jk6rx8Pzytlou5xp0hdqVPsgkk9l0S66dsDDnf+cpnPXhgNXNha1VvgglFrw9bIX00e52kU+f9ao0grBmqy5ktTEy7N+dOTmok+k8P7Wzb6LZSdP8ePBQ5wrLESr17P+zFnWnzlLQmgoL4wZxdAO9rskeTlhUVTRhKCnddPw1qVPZESDbQYa3e7WgLF6QWUpRW1J5Z9Nvr+XtC8Vqh3oDYWE+D5afawPIpGEsqo15oCrHpIQq/LYkiVAMZP8sgWUKv+iTLkaubQ3Ms/aO9BGqse3UY+oRsYBkcgDP+8bKCz/Bq3e8eDGbuozeVIfHnn6V7p1jeBsipC5YfTV8bz7yQaysouJ7RjCmo3HuWv6UNZuOk6MBWX65YgIMcGyzgAUq9MsZimpydGiP8lTnebmDl8CsCbjGY4XL6VXYG3lXYnmQq2/C1XnarmYmOq1p05n4ew6A6WxnClbh86otpgxpKl19gmaQZ+g+kGmb435vtbf/tJ2zImvkUVOJK31N8A9cbVdwwaHzmFw6BwARkf8z6YsQbLYeve0h06+o+jkO8pqmYEh9zMw5P4Gz9/Y4TOLx4NlXRgX9bJTZWkM6ZX72Jr9Bp18RxMm745E5IkRI2p9Kcml61mbIbizzOj0hznmh1jkQb/gOy26UVnC0fJSsYKrw5/i6vCnah2P8u7LgDrWQG4uf8JqbNReTMqsda6yVMnHj3zX3CK5hFvnXs+bd3zMV8/+TPv4KOIHdK51PuNMFgFh/ubsPQAjpg6mfVwkO/9K5N/Fexg17VLg1uT951j+yTpk3jJueKS28jS2RzSeMk/OHkrl8NYT9BsrKD6NRiN/vruC88cvOr19O/9KpPuQrgRF1s6edebgeVSVaiJi6qfajekRzbAbBrB75QG+nLuQB9+bhczrkuu/TqMjcb0Qu6r3yIRaz8ZN66VJq9Q77rmaBfNXk1b9Mbxx9VHSzuexffMpXvtguo2rHSfQz5u8wqZZe+RXm3H7+zXe57WxyKuVAhq9bf84AK2NRXxz4CmRML13L6b37sWhrCyWHj/JqqQklFotp/PzmbV4KS+MGc09/a9qNpm8PD1Q63T4V7u3LLj+OruvjfKznL2oJg21GWjRdjcVX6+xlFetI6NwDv7et2EwVlJetQGgOtZIbW230ahCrUvFYChDpxcCy2n1WVSotgFCCl2JOACph2BNI5f2qU6/W4GXTPDHFonkyD17Ul61EYW8dlyPhuSxJEtNPCQh+HlNoaTyD3T6fEL86u/y6vSCSXNK9ih8vMYi84hDIglEp8+ltHIZIpEcP2/7+42bhrlrxlAiwv04mZTF8CFCMMsbrhVizuTmlREUqODhp37h18V7kUk9eOuVqdZud1nRP0SwBNiY+SKBhR2J9RmJESNF6lQM6OnqJwShzVOdJrHgOyZGvW62KBgV8V82Z71KhFcvQuXx5ntmKA9ysuQv2nn3J7fqJCnlW7k6/Ol69dqq01FMlipGLP9+ObPOHgE3cqrkbzZlvsJV1QtWuSSQcm02WmMVsT5X26wTaHRb3bQOtuW8Q7hXT8ZF1lfS+Euj2Zz1GgCF6rO08+7f3OK5ccPwGwey8BVhM2ff2sM8PfY1uvSNoTivlMNbjtOuSyQ9R3TjxM4ki9fvXX2Q4rxSKkuVZJwR3MRzL+bz21vL8fb3RuHrRZerYi2mw21ORt02lKTEcyxbsIYnhr1I/MDORHYKp7JUSda5HDLOZvPlgbdrLf49PCW8tHguz016gzdnfszSj1bTLi6CwuwSju84jVgs4rlFj9VLqevl68XNj1/L4vdX8vx1b9FnVHcU/t6cP3aRnLQ8Js0ew4aF/zi1fb+8sYzUExeJ6R5NWMcQvHzk5F0s4PS+s4hEIma/btkq+elvH6Ig8y1Wfb2JnX8n0rlPDN5+XhRkFnHhVIY5tszP5z51K0baCE1SjIyZ1BNffy9++W47Xt5SFn2zjc5x4bzy7jQGD3dO7uyaxLQPJq+wnKSUHIpLlQT6O+ZqUlSiJPm8sMDr3AR3nMYS5OVNRmkZWr2ekirBxDrAq+HYFUVK5wdragpXRUVxVVQUz48eyQ8HD/HF3n3oDAbe2vYvo2Jj6RRkOUK2swlX+FBSpUJZbYEzvGMHJGLXZBmp2WagRdvdVAIUd6A3lFJc8TPZxc8iEQfh5yWk6wwLeI603JtrlVdqDnMhr/ZutVK9l4v5e81/e0hC6RolaMS9pH3QG0rxkIQj9bjkbuQl60+V5og5QKsteSzJUpcg33spVS5DJPLE37t+WYlY0Pr7e99EpXo35VUbAT0e4nC8ZUMI9nvUrNBx03Qmju1hji9Sk6jq3ZdvPrmL86n5RIb749cCSumWwhSX4Jr2b3Go8CcOFf6CWORBgDSavkFCVg2NoZLNWa+R4D+5VhrcGJ8RxPtfx5bs17il43fmGAu9A28jW3mUvflf4SGS0SfoDuL9r6lXr7U6HWF/wXccK1qMrjoo8obMF80uKoHSGLOVhTPr9PEM58YOn5FY8K3ZKkBn1KDwCKFvDUsPZ9bpapSqTZSWfYBY5I+/31zksiEurS+/6CF8Ffcilw1yaT2uwmDUo9QVNRhbpGawXrkkwGIZN25cjX+oH+9veQWAH178g9N7z5CUeI6QqEAmzR7DnS/ewpIPVjWoGPnkse/NsTZMFGQUsfCVxea/b507mQfftc+iyZXMeW8W/Sf0ZvXXmzi97yznDqci95ETEhXE1P9cR3iH+pZ7sT078OX+d/ht/l/sW3uIlKNp+AQqGHHzIKb/90a69LOczeq+N2cQFBHAuh+2cnxnEp4yT+IHdOLpb+fgE6hwumJk+n9vZNPP/3L++EXSkzMxGsE/xJehUwYw9Ylr6T3Scupf3yAfPvr3NdZ8u4V//tjFyT1n0Gl0BEX402NYPMNvEjYJ66aCdtN6ERlrhwWuG3PYoZDBRoMRkdh1WTz+XHWQT6sHw7Wje/DC45b9ihti3sdr2bBdyKv99APjubmB3Nqu4v82bOLP40K+7kW3Cf6yIzo2HK/i2oU/caZACGK7dOYM+kXaDlxqYvKinzmdn4+vTMaRxx9tgtQN892Bg8zfJpgAPz96FPcPsLxj8+qWrfx8WFg8r5t9l81UuDXLr7prFt3rBFd9efMWfj1y1Pz3nzNuZ0C7djQX9rbbjetQa8+SkjMaP+/raR/8TUuL02bJrjrLD+fn2lX2xnZP0zOgvp/w5UZrfiZ/ps4izm9irQwabtoG+YUP4Of7IDLpwOapr40rRgA2ZL5AWsUuEgImEy7vgVgkoUpXTLoykYzKA2bLoYnt3mhhSZuP03vP8MSwF+wu/9Wh9+jciGQFbty4ceMsWuG8ZUlZYQScFILdjRs3bty4cePGjRs3bty4ceOmDdIkV5pzSdl06XbJisGV1iIA14/tycKleyivULFu20lEIhGPzR6Nn4/1VKqlZVV8/ONWNm4XIhmHBPlw7Zimpyd0lOExHc0WIytPC2Z1DVmMpBUXm61FWitDoy9FbDcFlm0OJneLr2Ux8u3+A81qMdJS7XZziTLlSgACFM6PZeTGMSor1fz0xx5OnMqkUmk569PCL91BCZ2HQ4acbloYnS6N4rJ3UWn2oS/NQyTyIzToc8RiIVhoSdkCVGrBAtFLPhF/34dRaw5SWv4lYcFC4Ma8wvvx933YfM/S8k8BCXp9Ph4e0YQGfQaIKCn7gCrVP3hIItEb2n7q2HGRL3Gs+E9Syv8hpWwrOqMKqdiXIFksV4c/RTf/yS0tohs3bty4uYxokmLkkbu+pVOXcCbd0Jex1/TCP8C16WV9FDIevWsUb38hBIxc+88JNu9MYnC/GBK6RBISpEAm9TBnnMkvrODU2WwSj6ah1QrB2MQiEc88OAG5rPkzvkzo0pkQb28KlEr+Pim49NyQ0K2eckSr1/Py5i3NLp+JNUnJjKlOT+ttJTOOKSApQFxwcIPlnM2g9u0Z0bEjOy8I2Rk2n0vhne07eGbE8AZjjWSXl3OmoIBRsZb9GeFSu621GVqu3W4EDIZyiit/QeYZh4/88nftaO189MUmEg+mMn5Md3xtKKnduLnS8PCIITToC/IK78Hf90lk0j4AqDX7q/9NJCJ0OQC5BTORywbbvKdGc5J2EbsQiaTk5N+EVnsGRB5UqTYRGbYWMJKZ4/wsMc2Nh1jOVcF3c1Xw3S0tihs3bty4uQJokmLkq1/nsHHNUf5YuJNvP93M0Ku7MnFKXwYO7YLYRdYjk8f1IjuvlEVLhQCQGq2OHYnn2JF4zua1EomYp+4fx4iBnW2WdQVSiYSXxo7hP6vXoK8O7XLvsr+Y1qsnQzt0QCoRk1pUzNITJ0kpKqJneDgncnPtvr/eYKBcraFcozZnvjEYjVwsKQHARyrDRyZFKrGea/vlLVtQrReUT4Pat6dvVCSxgYH4yqToDAYySsvYnJLC3ovpAMQEBjKmU8MKB1fw4fXXcvMvvwGQWVbGN4n7WXU6ifFdOtMhwB8PkZhyjYaLJSUczcnhbEEh47t0tqoYMbW7oTYDLd7uKxWjUUVRxUJARKlyOTp9PlFBC7DsJuimOdl3MJWXnp3MoP7useDGjb1otGcAqhUlwjwmlfZGoz2NtE76cepkApJKeyISCWkhxeIQDMYKDPpiPD0TMHlIe3rG48aNGzdu3LixnyYpRjrFhfPQkxN58IkJHNhzjk1rj/HG80tR+MiYcF0f7ntsnLPkrMUDM0YQFxvGJz/8Q151+l1bxLQP5tmHJtAnob1LZLKXyd3iySwr4/0dOwFBmfH70WP8fvRYrXIPDhrIyJiO3Ll4qdX76Y1Ghn/1DRUaNVVaXb3zlRoNY777odYxT4kEX5mUr268kf7toupdI0KESifca3taGtvT0hqsv3NQEN/cfCMyjyZ1JYcJ9vZm2UwhO8GTa9ay92I62eXl5qCtlrClEDK121aboeXafaViMGqqUwGXIvWIpX3I1/jI2/6O6OWATqsnLNSvpcW4Irg99ueWFsGNkzApP0qqVmNyj9JojuDtNx6xyAeDQXClNRq1aLR1M1rU/y3zkHREqz0NGADQ6lJcJbobN27cuHFzWeKUVZ1YLGLQ8DgGDY+jtETJt59sYvEvu12mGAEYPaQrIwZ2YdueMyQeSeP0uRyKSiupqtKi8BZ2UoICFPSMj2J4/04M7d8ZUSvZXJ4zaCCDowUFzY8HD7E/I5OiqioC5HL6REZwV79+DO/YgbzKSts3MxrJt6dcDbR6PUXKKrPyoy7LZs5gxSkhHsuBzEzSiksoqlKi1umRSiQEe3uTEBrKxLgu3Ng9AQ8Xpcq1RahCyAn+67Tb2HnhAitPJ3EwM4u8igrUej0+Uint/f3oFR7OqNhYm9YdpnY31GagVbT7SkQi9qNr1OGWFsONBUYMjWPrv6e5d9aIlhbFjZs2g0wqZDOTy4aSkz8VMOIlH4tMOgAwIpFEkZ13g5D+3A7rD0/POOSy0WTnTcHDowOeHjEuld+NGzdu3Li53HBKul6jwcjh/alsXHOUPduTkck8GXdtL+Y8OdF5krYw+3ac4eUnf2XUxJ783/zbWlqcy4L0tALuv+XTeseHju7Gqx/MaAGJ3Li5snBGatp1m06w4MtNxHeJoFvXCAC8vKS1ytwzc3jThW0mWnO6Xjdu3FzZtMK0l27cuHFjlVY4bzWYrrdJFiMXzuezac1Rtq4/TnFRJQOHdeG5125i0PCueHi4d9NbA/m5pfj6eQEgr7NYaWlCwvz47+tTKS1RAnDmVBb/rD9m4yo3bty0Jv5cnkhkuD9l5VUkHky1WKYtKUbcXN7kZxRyYsdpzh+/QPb5PLJScijJK0VVqUZVKWRVMugNyBUyvHzk+AX7EtUlgnZxkXTu3ZE+o3sQFBnYwq1ovZTklQJw7N9TpJ68SNqJdLLO5VBZqqSyTElVuQqJhxgvXy+8fOQEhPoR2VlQqLbrEkH7uEgShnQlqktESzbDISqKKzm05ThnDpzjYlImmWezqSiuRFleBYBGpUWukOHt64V/qB8durWjQ7f2JAztSu+RCXg6kAxA4mHdJbitUZhVzLHtp0g9foHMczlkp+RSkl9KVYVKGI/Ve7cybxlyhYyAMH8iYsKI7BRGl36d6DEsnojYsBZuReukJK/UPA4Bu8dizXEItKmxWBNrfQsw968rtW+Z5i3A4txla94C7J672tK81STFyAPTv6RDTAg3Tx/M+Ov7EBikcJZcbpyATqvnvqmf8r83bwVg2Oi6Ts/e4wAAIABJREFUAd1aFi9vKeOu72P++8Duc27FiBs3bQx3Kl43rZ2kfWfZ+vtOdq/cT26afWlsK0uVVJYqKcgs4vyxC7XORcdHMWLqYCbMGkV0t+ZLFd9Ubgm9lzIrcdmuf3A8T341x+H7lhdVsOHHf9j5dyKn9iQDgiVxQ+h1ejQqLaX5ZeSk5pFkIXh+UEQAPUd0Y8DEvgy7cSD+rSyOkVqpZtufu1n3/RZO7T1jtb0AyrIqlGVVFGQWkXIkzXxc5i2j/4TeXP/gBAZe0xeRDZ9vr8sg89f5YxfY/Mt2dq/YT+bZbLuu0VWPx8Ks4lrPDyA0OpirbxnCqNuG0X1oVxdI7FxsjUNw3li01S8vh7FYE1f2LaBN9C9rOHPeAuyeu9rSvNUkxcjHP9xLQs+WDWbqpmFOHr2IWqVtaTHcuHHjxo2bZkOnEeJnbVy0jcXvr7T7A9le0pOz+H3+X/w+/y96DBPif8x88VYGXtPXqfU0NwWZRQ6VL80vY8mHq1j5+XrzLqyzKMopYfvSvWxfupcFD39D75HdueeNGS2+MNGotCxfsIY/3/2bihLH4rtZQq1Us3vFfnav2E9U53Bmz5vBmOkNW9gpAtreBqTRaGT7kj38/vZfAPUWn00lP72Q5QvWsHzBGjr3jeH2Z29k1DRhISuWtE3rdfdYtJ+a/cuVfQuo1b/aUt9yxbwF2D13taV5q0mKkZpKkcL8cmRyT3x8m18rdCGziBPJWRSXVlJRqcFHIbiMBPor6B4XQUz7EKcFXnVVGmJXcGCP7RTGbtxc7qgNStKVp8hUJlGkyaJEk02FrhiNQYXGoEIEeIplSMWCy5mvZwgBnhGEyNrT3juBKK94pOK2o+1ubdz32EK+/2x2S4vh5gph46JtLHzpD0Bwm3E1J3cLFhL/d92bJAzpyiML7qHboC4ur9cV5GfYvxj7d/FuPn7kW8qLKlwokYBBb+DIPyeoHRKveTmwQch499Gcr8m7WOCSOrJScnnrjgWs/GI9AE9981A9iyS/YF+X1O0q9q8/wjfP/kTayfRmqS/lSBpvzfyYX99cBsBjn95H3zE9m6VuZ+Iei7bZv14Yky3Vv9pK3zqw4YhL5y2oPXe19XmryVlpVi09wK/fb6eoUBiQoeF+3PXAaCbd4NqdE73ewOotx/n170Syckutlg0L8WXa5P7cPKkvMmnTmuzp6UFaSh4/fLqJk0cuotXqAejUNYLb7x7B0AbcVZSVahYv2snOLafIySpBJhPk6NazPbfdPYK+Ay1nTMnOKGLZL3s4nJhCQZ5geieRiAkK8SGhdzRjr+lNv8GdzOX37zrL33/s5fyZXIoKhPKvPf27xXuvTXwFSRM1nqagtP+dN5X4Hu34/pNNABw7mIZWq6dT1wim3T3CqW48JUWVbFx1mH07zgCQlpJHVaUab4WMzvER3DBtMMPHJli9x4nDF1i5OJGTRy9SUlSJTOZJcKgvPfp24PZ7riayXW0fcmW173ndd2jt/ZXrhB+2T5LvsirL1PbPkeB/td3tt4URIx8kTUett60VvrH9MwD09B/ttPo/TJpBld66meit0S8Q7zfUaXXWpEpfzqnS7QCcKN1GZlUyRqPB6jV6vQ5V9fMq0xaQyaX0mGKRB7GKvnT3v5oEvxF4imUukftyJc2FP8Zu3JjISsllwUNfc7jaZ7olOL33DP8Z/gJTn7ye2a9PR9bK4nrZojDTtiJJXaVhwUNfs/nn7c0g0SX8gn3pPqT5d6j1Oj0/vPAbS95fBdAsC8ITO4Xfn0cH/Y+53zxUaxfWw1OCt58XyrIql8vRFMqLKvjq6UVsXLStReq/cCoDgGfHvcbE2aN5/NP7kSvazm+3eyw2TEv3LRD6V2vvWzXnruZSZJ3YmWR13gJa/dzVJC3B2r8P8d1nm7l15lDiu0dhBJJPZvLFh+tRq7XccNtAJ4lZm4KiCl76YBXHkzLtKp9XUM5nC7ex7p8TvPHMjURHNT5wWk5WMU/O/o6AQG/6DIxFWSEsmI8eSOPVp3/nyZdu4Nqb+te6pqignGcfXEjGhQKiooMYfHVXSouFRdiR/akc3JvC489P5vpbBtS67mJqPk/c9S0qlYZuPdsTlxAFQHlpFRdT89m48jC+fl61FCMeHhI6dY2gU9cI9u04w4WUPLOSoF2H4Fr3Fzsxf/HubUl88d46c6BX07M5eiCN1xp4Lo1l5eJEfv12m9k6KaZLOEEhvmSlF3JkfypH9qfy7Gs3M35yfeXcz1//A8Av32wDoEt8JD37dqSyQsW5pGw2rT7CvY+Pr3WN6f0B9d6htffn6xEEgI9HEBW6hrX/uepUEnCeYiRfdcEupQhAplL4AHOWYqRMW2BTKQIQ6RXnlPrq1r27YAlHijeiNzrPhcxg1JFScYCUigNsyfmeAcFTGBR0AzJJ2zENdCZHT6Tj6SGhezdhPtqdmNJgWb3egE5nXSnlxk1T2bPyAG/P+sQc7LIlMegNLP1gFQc3HmXeiv8RHhPa0iLZTWlBORqVFqncckC9ylIlL06Zb164NycDr+2HqJktdjUqLfNu/5C9qw40a70mqipUvHXHAi4mZXD3q7ebjweE+bfqxUXKkTRevukdl+5QO8LGhds4sz+Fl5c+Q3R8VEuLYxfusWgZd9+yj5acu6zNW3CZK0aW/Lybx/57HROu620+Nnh4HFHtg/jl++0uUYyUVah44pXFXMyqvdAMCvAmJNAHudwTVXVcjfyiCopLleYyKRcKeOKVP/nmnTsJDfJpVP3HDqZx84whzHnqmloTw5H9qTz/yE989f56ho1OwD/A23zuo9dXkHGhgBn3juTuh8fWuu7s6Syevu8Hvnh3LVcN6VzLUmHt8oNUKdU89r/rmXLboHqypCTnEFAn4G2/wZ3MipKC3DIupOQx/npBQeDK4Ks7t5zi1lnDuf+JCQDmNlp7Lo3lxtsH0blrBIOvFjTWHp6Xoh0v/XkX3y7YyJKfdtVTjOzdnmxWiPj4efHqBzPodVVH83mjwUja+Tz8/GvLaHp/QL13aO39mYj06sLZ8sQG25OrspzJo7GkK0/ZXTZDedqpdeeqztss4+MRiJ9niNPq1Bu17Mj/g70Fy9AbdU67ryWU+jK25/3KwaI1jA+/74pM1frm+4Kv7eKFDwHw/KvLWlIcN1c4v725nIUv/9EqTLtrknr8Io8Oeo5Xlj5Dr5HdW1ocuynMKiKyU3i94yV5pTw36Q3OH01rfqGAIdc7Z2PFXtRVGl64/i2ObjvZrPVa4pfXl6LT6LjvrZkABIT6kXUup4WlsszO5ft45+5PzRmeWgtpJ9P5z/AXeHv9i3Qd0LmlxbELS2PRlPXpShqLJtx9yz5ay9xlad4CWuvcZf6AaDuRY9y4cePGjRs3bty4cePGjRs3bpxMkyxGcrNLSOhRP1Vdtx7tyMsuacqtG2T+5+vN1iI+3jLunDqIiVd3JyzEcmCXnPwyNm4/zW9/J1KhVJNfVMG8j9fyyWvTGlW/t0LG/f+ZWM+MrO/AWEaMTWD75pPs2HySybcK1jIXz+eTuOss7ToEc9fDY+pdF5cQxcQb+rFqSSIbVx7m7ofHms+Z0ih5elp+TZ3jW09ucR9fOfc8Ns7u59IU/AMVDcYQufmOofzw6WbS0+qb2S35aZf5/w/8Z2ItaxEQrFxiu9TWztd8f0C9d2jt/ZmI8upq1WIkz8kWIxkOWIzkqdMA0BrUTomdkaNq2K3ChDPdaHJUKfyd8R6F6gyn3dMeKnUlrMj8gKTy3UxpNxcAmbjp1lBtgZ+/ub/W7rxIBOuXzbUYmFqnN3DtLQuaUzw3VxA/vPAbv8//q6XFaJDSgnKev/ZN5q38H/3G9WppceyiIKOw3i61WqnmhcnzW2yHWuIhYcCkPs1Wn9Fo5N27P23xHdea/PH23/iH+HPrU5MJDA9oaXEs8u/i3bw182MM+tbpPlleVMGz419j/roXW01GFWvUHYumcQhcMWPRhLtv2cb0Xdaa5q62MG/VpUmKkbAIf5JPZdG+Y+3YFcmnsgiL8G+SYJY4npTJjuoc2+Ehfnz+xnQibOTTjgj1465bBjNxZAKPvfQHOfllHDpxkYPHL9K/VweHZejSLbKW60ZN+gyMZfvmkySfzDQrAA4nCq4FvfvHIBZbNtCJ7RIGwLnTWbWOj76mFysW7+PTt1dz9nSW+Z6xcfXNXFuazvGReHjY/1xchUQiJiBIQWF+OXq9wRxcVqPRkXQ8w6zUGDXRvkjSNd8fYPEdNvT+TER6Wc9QUKYtQKWvQC5pnHtXXdIdcI8xGIXgwdmqs3Twbnp0bXtcaZylGDlVuoNVWR+hM2iccr/GkFy2h3zVBQBmdHydAGnrUVa6iroBrH0UcuQN+EFLLZR348YZLHrlT6coRQLD/YnqEolfsA9ePkLcKqMRVJUqygrKyTyXYzZfbwzqKg0v3fA2b6x+vk1kMKibJtRoNDJ/1iecOWBb6e0qegyPx6cZ0z0ufPkPti/d26R7SDwkRHYSvg0iO4Xj7eeNh6cEVaWa8uIKss/nUpBZZN4As4dvn/uZ2F4dCAx3/vd1U9m9Yj/z7/ykSQtXsURMRGwYYdEh+AQqkHnLMOiEbxSVUk1Rdgk5aXmU5pc1ug5lWRUv3fA2n+6dT1Tn1vctXZOaY7E1jENo/rEIrulbgLl/XS59a+HLQjY2Z81dV8K8ZYkmfbHeOG0Qn723lryc0urgq0aST2ax+Ofd3PfYOGfJaGbj9ksLvv8+PNGmUqQmEaF+PPfwJOa+vgSALbuSGqUY8bMSIyMwWFjYlhRdCnyZX50xZ91fB1n310Gr9y4vr517PKFXe+YtmMmX769j9dL9rF66HxAChk6eNpAJ1/dtUEnT3FiLHWLpuTSVA7vPsX2zoBE9fyaH4sIKqpQa1GotuupMQTUpKapEp9ObZfHyti9bQM33V/NfS9R9fyYi5bYVAXmqNDoomv7RXK4rolSb6/B1mcqkZlOMRDlBMbKv8G8253zX5Ps4gyKNoBD7KfW/zIx5i2BZextXXF6sXvyE1fPTprpWGeqm8Zw8LlhaqdVarhpgOTNaa2Trbzv5Zd7SRl0r85YxYupghk0ZQJ/RPfC34zuiOLeUY/+eZPfK/ez6KxF1lWPKWHWVhlenvsene+e3qgB9lqibJvTHF39n118NWzzWpH3XSBKqs1V07d+ZiJhQwjqE4OXrhcxbhk6jo6KkksqSSrJScjl//AKpxy+SXL3h1VDw3MHXNV9MgxM7kxqtcPOQejBq2jBGTxtGv7E9kXlbt8JUllVxcncye1cfYNufuykrtB643KA38MpN7+Aps6yIbinOH03jrTsWoNfV//ayRbu4SEbeNpRB1/Qjrn8nuzI55acXcnTbSXb+vY+9qw46XG9ZYTkvTn6Lz/a9bc6U0RqpORYdGYdwaSyaxiFg91i0FsS6OcciuPuWvTRl3gLH5i7TvAXYNXe11nmrIZqkGLl5+mAkEjG/fr+d4upFb0CggtkPjWFKnQwdzuBwdZ7q0CAfBveNcfj6gX06EhbiS15BOUdPNc703mqAt+pTNZO9GKq1al3iI21aekRGB9U7NnB4HAOGdmHvjjNsWCEsyhN3nmXBvJUs+3k38z6eSWT7+tc1N3qDFU2uhefSWIwGI289v4Ttm0/iUz3pDBwWx9DR3fD188LLW8qX762jskJV7zpBBseEqPn+wLq1jqX3B+Dt4Y+fZyhl2vwGr81VnXeKYiSjsnHmc6bsNE1Bra+kRGNbKWOPosgaB4pWO0UpIhZJkEt80BnUaAyWlVqOUK4r4pe0/+PeTh/h6xls+4IrhPvvcl7GJTfO5eUXhI2C0hIlm7e/0MLS2Me5w6l8+MCXDl/n5SPnlqcmc+vcKSj8HXN7Cwz3Z9S0YYyaNozKUiXLFqxm2YerHcqCU1mq5JWb3mn1i7GCLCFNqMkU+493/rZaPjgqkMlzJjL69uG07xpp8/5hHYTA2zUD0po2M07sPM3+9YfZvWI/GWeyzeeHTG6exZiqUs1793zm0G6oidG3D2PO+3cT0s7+7zFvPy8GXtOXgdf05aEP7mbVlxv57a1llBY0vMhQV2kcVsy5koriSl695X2HZercN4Z735ghZDhx8LssNDqY8bNGMn7WSPLTC/l53hLW/7DVofeWnpzF50/+wLM/POpQ3c1JzbFoaxyC88ZizXEItMhYBHffspemzluAQ3OXad4C7J67Wtu8ZY0m2zjfcNtAbrhtIKXFStRqLaHh/k5ZAFuioKgCgE4dGp/RolOHEPIKyiksbpz1QqkVq4fCahOsgBoZb0LDhd2o+F7teeL5yY2qUyQWMXRUPENHxQNCtpmvPlzHjs2n+PjNVbz95d2Nuq8zcfS5NJYdW0+xffNJItsH8fHC+wEh5khNvnh3bb3rAoIUiMVis9WKWqVF1oD5f01qvj+g0e8wyqurVcWIKdZHU0mvalyWmYyqpitGbGXX8fcUlEreHo03p0su28OG7K8dvs7PM5RYRR86KnrTzrsbCol/rXS7eqMOpV7op0XqDFIrj5JWcZTMqmRqBKu2SYWuiMUXX+eu2HedErOlLaBSaRt0pQG4mF5Ih2i3oqg1UtnKovvbQqfRMf/Ojx3+wOo9qjvPLXrcvBBoCgp/b+56ZRrX3juOd+/5jCNbT9h9bXpyFgse+pr/++3JJsvhKgozi6gsVfLu7M8AGvzY9gv25e7Xbue6B8Y32XLVdH3fMT3pO6YnD7wzi5O7k9mw8B+S96fQIaF+LDtXsPj9FWSlOGZxKZV78tQ3DzHuzpFNqttT5snUJ69nzIwR5md/YMORJt2zOfjooa/JPm/fM/Oodqu8Z94MbntmisOLVkuERgfz1DcPMX7mSN6c8RFFOfbHN9y4cBtX3zyYIVOcv5HrDGqORWuLXmePxZrjEGiRsQiO9S0Q+pcr+xZgd/9qzr7VkvMW1J+72sK8ZQ2nOX/7B7o+8KBaK6TilDbBZ11aHchUrWlcWs9zyTkNLqqPHBAWhvHdL5nK9hsspG46kngenU7fYBwORwgJ9+P5t25j/675nDhyscFysmqzJY1a2+Q6beHoc2ks588IaZ6Gj0mopxAByEovQmnhY18m9yQuIZLkk5kA7Nx6inHX2Q4gVfP9AY1+h5FeXUgq29XgeWel7E1vwGJELJJgMBpoaJFfqSuhRJNLgLTxfpG2Aq821YWmUJ3ByswPcURRESaPYUTodBL8hgMN/1BKRB74egjacl+PIDoqekPYLPJUafyb9zNnyvfZXWeOKoXNud9xbWTr3YlyJs+/tpx3XrvF4rx88PAFXn7rb9Ys+U8LSObGGlqt3qLbYWvm17eWcfF0pkPXXHPvWOZ+PQexxLlJ+EKjg3l348t8+rhgvbbqy412XffPH7sYM30EQ29onYux1BPpvHfP5+RdrB/A3MSQKQN49odH8Au2HPTeGfQYFk+PYfHNloa5JK+UpR+scugaT5kn81b+j6vG93aaHIHh/ry5+nkAPnjgSzYu3Oa0ezubfWsOsX3JHrvKKvy9ef3v5wBBUelseo/qzse73uSZca+Sm9bwJlRdvpi7kAHX9Gs1buk1uVLHIjjWt+BS/3Jl3wIc6l+mvgW4rH+1lnkLLs1drX3eskWbStcb6CcoXxpr7QGQX+0H5d9IU1ZVlYavPliPvk4QoMOJ59mzLRm5l5QR43uYj8d0DmPo6G5kXizky/fWobagpNBp9ezZlkRFnRgVu7aepqgBs6Qzp7JQVWkIDm14Moyqdu1I3HWWxF1n7W5jY6j5XGo+m4aeS2MxBfW9mFp/YqqsUPHJWw1PELfOGmb+/9cfbuDMyfof2BkXCmq9h5rvr6F32ND7q4mtgKP56gsYjY0PLKU1qNAaVOSqLStYuvkNJ0Leyeo9MptoNWIrvkikV1yjA68ajHqWZ7yNxmDbdF0s8uCayIe5JvJhHuj8KQl+I7CmFLFGmDyG2zq8xB0d59WyMLHFoaJ1pFYcblSdbQ2tVsfLb61Ap6vdf1esPcJzryzljtsGt5BkbqxhSYHcmsk6l8Mfb9s2J6/JxNmjefq7h52uFDEhEot44vMHeOLzB7jhkUl2X/fxI9+gLK9yyBWnuUhPymTX3w3HMrjjhanMW/GcSxdiNXHGzq89/Pnu31RVOOZS+cz3jzh9cQFCoEixRMwz3z3CoOuucvr9m4rJLP7Tx+xzaZXKPXlz9fP0HtXdJQtXExGxYcxf+wLevvZ/32efz2XN15tcJlNTuFLHoiN9C2r3L1cRERvmcP8y9S1X9q/WNG8BrXrespc2lS4gpn0weYXlJKXkUFyqJNBBP+GiEiXJ1WZZnRtpUnv1+O78s/4YB/acI65bJFVKwaT3yP5UDAYDDz1zTb1ApE+/chP/l/cTq5fuZ9fW03SOj8BbIZjZF+SXcSEln8oKFT+tmouPr9x83S/fbiP1XC4xncIIi/THqzoYTl5OCaePZyASiZj9SP30sCbGT+7DHz/uYMuao4CQejY6JgS1SktlhYp3vprdqGdgid79Y8zPBTA/G2vPZfvmk1SUVVFZIXygpyQL1iDpqfn8/v12FD4yFD5y4nu2N2c+Gj4mgUVfbiVx5xmeeeAHQIj/UVxUyeF9KUR1CKZnv46cOHyhnowjJ/Qk6YSgDFn2y26euPtb4nu0I7J9IJXlKrIyisi4UMgXvz2MT41UyKb3B9R7h9beX02EuBoiGrJ20Bk0FGmyGh24U3D5oEHlSqS8C3KxwqpVR6YyiR7+oxpVP9hWjDTFYmRv4XLyVGk2y3l7+HNr9P8R7d10JVxNYn36cXfsu/xx4RXKtA3v3tRkQ87XzOn8BSJRm9I/O8y7827j2ReXMO+9Vbz4rOBq9uX321iz/hgvPTeFUcNbf1rE1oxOZyA3p4TIqECLKZEbS1tzo/nljaXo7LT0NKVLnPvVHFeKVItHP76XjDPZHNp8zGbZwqxili9YA8CdL93qatGcxuzXpzPzxVtaWgyno1aqWf/DPw5dM/Hu0Yy9Y4SLJBIQiUU8/8sT3Nf9SYdcRFyNaaGXe8G+nfMnPn+AHsO7uVIkM9Hd2vHQh7MdikP02/zlTH5oAhInWHQ3F5frWAShf9nbt6B196/f5i8HcEn/cs9brqFNKUYG94sl8WgaBoORL376lxcev9ah6z9ftM0cTHPEQOspVBtiym2DmPXgGH78fDNHD6Si1QimyF27RzH9nqsZOrr+4PT18+LD7+9jzfIDbFt/nJNH09FVRzoODPahR59oho1NqGf9cfvsEWxafYTUs7mkpxWYzdj8ArwZOjKem+8Yak4ja4mgEF/e//Yefvx8CwBnT2eRejYXXz8vuiTYDszkCOGRATz23PX8+PlmAPOzsfZc5j+/FIOFoK0ZFwpZ+MUW89/3Pj6e22cLARz9AxW89809/PjZZk4fEwLoJp3IJCTUl0k3XsXMB0ax5KddFhUjAA/OFXb1rhrSmdVL95N0LINzSdnIvaWEhPoydeZQwiNrx8AwvT+g3ju09v5qIpcoCJRGUKzJbrBMniq10YqRdKX1oKsRXp2FdMDF6xos05Q4I3qjjnx1upUSIiJspC22hEkJsSP/d5tlJSIPbu/wClFerlmIh8o6cmv0CyxMfcac5tgaheoMjpZspm/gRJfI01rw9pLy7rzbeObFxUy/R4j/YjTCJ+/OID7u8k9f7Gr+9/RvHDl8gaHD45g3f1qtczde+36j79ucZtFNweQ7veXXHXaVl3lJefbHx4BLMQ2aA7FEzDPfP8L9veaiLLNtCbLso9UA3PT4tc2e/rIxTLx79GW7ENv8yw4qSuy3RFb4e/Pgu7NcKNElfAIUzHn/bubf+XGz1GcLrVrL4vdX2F1+yOT+TLpnjAslqs81945h9deCa5s96W2LsovZ9fd+Rt46xNWiNZmJd48GuGzHoiP9yxQItqX6l719C3BJ/3LPW66hTSlGrh/bk4VL91BeoWLdtpOIRCIemz0aPx/Lu/QmSsuq+PjHreZ0vyFBPlw7xrEd5cFXd2XDwdfMf7/64R0OXe8p9eCm6UO4abr9A2P0pF6MntTLoXrq0qlrBPM+ntmke9iDRqOjY+cwh57Luv2vNKquDrGhvPLBjAbPz5ozhllzrE+UA4Z2YcBQ+xfqntUf2I6+w5pEesVZVYzkqlNJoHEZPNKV1oOuRsg74y2xHvQ0V5WKzqDBQ2xfKuOa5KsvYDA2vJsbLGuHTOx4HKLdBYsBwaLGFhMiHnSZUsREpFccw0Om2aWoAdhdsIS+gRNorCtPW0HhLeX9N6bxwuvC7kjn2FC3UsRJnKp2+Tu4v76bXFuz+mgMyz8WFAgGvX2uhrc9c4NdGRlcQWh0MLNeuo2vn/3JZlnTB+2Kz9a3+kVOZKdwnvj8/pYWw2Vs+vlfh8rf+tQUu9I8O4sx04fz8+uLa2UHaSk2LvqXwqxiu8pKPCQ89EHzJwcQiUTM+N/NALx2q33K49Vfb2z1ipHLfRyC/f2rpfoWXOpf9vYtcE3/cs9brqFNKUZ8FDIevWsUb3+xAYC1/5xg884kBveLIaFLJCFBCmRSD3Ng1fzCCk6dzSbxaBra6iBzYpGIZx6cgLyN5FN2c/kQ5RXHqdLtDZ5vbABWI0ar6XYDpOHIJT7IxN54imVoDZYXUwajjmzVOaK9HffTzK2yHV/EUcq1hRwpts83M1bRl/5B1zlcR2MYETqdIyUbKdcW2ixbrMkmteIIsT79mkGy5uGWWV/UOyYSiZDLPPHwENyGlq86xLadyebzy35+pNnku9wYM647mzYcZ8y4hsdldIdgh4OSazQ60i/a7sMtiU6jY+tvO+0ur/D35pa5jcsc5iymPDKJJR+uMu8U2mLd91u44/+mInKim5Sz+c8XDyDzvjyzbBXllHBqT7LtgtVI5Z5Medj+eDLOQCQWcfMT1zsUd8FVrP+O05fzAAAgAElEQVRhi+1C1YyaNpR2cS2jpDQFNw4I86ckr9Rm+aPbTlJenfnS1wkZFF3B5TwOTdjbv1qyb4HQv+ztW3Cpfzmrb7nnLdfRphQjAJPH9SI7r5RFS/cCoNHq2JF4jh2J52xeK5GIeer+cYwY2NnVYrpxUw9byoG8RipGclXnrQYljZALljEikZhweScyrFiXZCpPN04xYiu+iNxxxcjh4vXojfZlVLo6zDELrqYgFknoGzDRbquRIyUbLyvFyMxprXtX7XLj2een8Mz/pmAt7t3b788gPMKxNNg52SXcefvnTZTOtexesd+8WLGHibNHt7hbisxLyuQHJ/DTa4vtKp97IZ+Dm44yYFJfF0vWOHqP6k7/ibYzuLVVdq/YbzUVal2G3zQI/5DmCXZZk9G3D+PLuT+2aCap9KRMkuz41jZx46OOubs7E1M8hxE3D2K1HcEvDXoDieuEgOnjZjbOcteVXO7jMD1JsIy0t3+1ZN8CoX/Z27fgUv9yVt9yz1uu4/KOCujGjRs3bty4cePGjRs3bty4cWOFRlmMnCoWgqF9emInifnplKiVFnNt7Lv5P4TKa+/eZFSW8vnJXezIPk++qhJ/qZwhYR15rOdwuvqH2lX/AzNGEBcbxic//ENeoeV0tnWJaR/Msw9NoE9C44JbunHTVCLkXRAhwthAZpoybQEqfYUQJNUBrFmACPVespCK8oqzbjFSZb9pXk1ybGakcTT2h5FjJVvtKtlR0btRVi5NoW/gJHbm/9Hgu6xJSsUhDEY9YlHbiXhvjalT2m4atraKrSyJdTN+2YMpM1prZsfyvQ6Vv+6+cS6SxDGuuXcsP89bYveO3uZfd7Rai5Fpz9zY0iK4FHuyCNVk1LRhLpLEOn7BvvQZ3YODmxyT15ls/d1+t7bwjqHm7FAtSZ/RPe3e1T+4Scjg2BotRi73cXi59y0Q+pez+pZ73nIdDitGThTlcNtmIbCYCJjeuR9RCj8OFWSyPl2Ic/BM79F0DwwnUHop1/PhAsFMava2PyjXqukTHEX/0Ghyq8pZl36ajRnJfD5iKuPa2WdyP3pIV0YM7MK2PWdIPJLG6XM5FJVWUlWlReEtBI8MClDQMz6K4f07MbR/Z5sfl27cuBKpWE6wrD0FVrK35KnS6KDo6dB905WnrJ6P8LqkGIm0oaDIsBKrpGGMVt2AxCIJ4fJODt3xYuVJSrW5dpXtEzDeoXs7Az/PEMLkMXbFhVHrK0lXnqKjommBlNsCBYWC24Nc7olPG1h4Xw5IpR7I5Y7HzFK08vdjNBg5tPm43eWj46OI6dnBhRLZT2h0MAmD4zi154xd5Q9sOILRaETUij5SgiIDARh4TetU2DiLk7vs+80zZTga0ILuDH3H9GrRBcb+9UfsLjtkSn8XSmI/CYPtd+NN3m+/m1BzEhQZeNmPw8u9b4Fz+5e98xYIc9eVPG85isOKkY+Ob0etF4KbfjniFiZFx5vPvbB/Hb+fO4yfVMboqEuLMZVex6O7hGwFFVo1n4+YyrXRl9K3Hi7IZNY/v/PknhVsum4OEd72+UF5SMSMH9GN8SOaJ3+1m/rUzdbjxjqRXnFWFSO5qvMOK0YybClG6liMWKNCV0SpNg9/zzC76y/W5KA2KBs8Hyrr6HCmm7MV++0qJ0JEZ5+W+ZGM9IqzO2BuxmWuGPl79WEW/b6bouJLqePCQn25Z+YIrpt4+ba7pQmP8CeokcHcJBIxsmqFilplXyyf5iT5QApldlqEAgy6rnVZMg25vr/dipHS/DLOHEghfqDjKc1dxfCbBgJCGuLLlezzuRTllNhV1vRuWjL4Ze9RzWsZWZPyogrOHLSdntRE39GOfce4irCOIcgVMlR2ZPBKT84CoKpChZeNbJfNyfCbBl7W4/BK6Fsg9C9n9C1H5i0Q5q4rdd5qDA4rRg4XZCKu3tWoa90xLiqO388d5kRxTq3jqy+cIkcpfOBcG92tllIEoF9IO+7rNohPT+xk0Zn9PNd3rKNiuXHTJoj0iuO4FReRPHWaQ/cr0xZQpi1o8LyvZzAKjwDz30HSKOQSBSp9w7nPM5XJ+Pvbrxix5UbTmIw0qRWH7CoX5dUVbw/Hgk46i0ivOI4Ub7SrbLaqde5EOYPV64/y9Y//Mm3qQBKq06QajUZOn8nm06+3oNZouXly61q0Xi78uvixJl2vqP5Yao2KEUd2xAD6jOrhIkkaR+/RjslzZOuJVqUY6T/h8g30aOLcYfsDnvccHm+7kIvp1LsjIpEIo9H+oIvO4ui2kw4Fe4wf1Dr6skgkIqxDCBdPZ9osa2pfelImXQe0niQNl/tYvBL6Fgj9yxl9y5F5C1p+7mrJeasxOKyC1BkNiEUixCJRPbNPT4ngQ1+l09U6vi/vgvn/NS1JajImSujou3LSHBXJTQMU5PSgouzVWsc0qi3kZ7WjtHCm+Zhef5H8rHaoq9ZUl9lEWfGDlBU/SFHuUPKzYyjI6U5p4XS0mn3m64yGMgqyu1BadFeDMqhV68jPakdVZdtK1+QqbGVncTRlb7rypNXzNa1FBETmLDUNkVllPWZJXWxmpHFQMVKlLydXlWZXWUeta5xJiCza7rKNTcXcFvh9aSJPPjKBe2YOZ8jATgwZ2Imhgzpz750jmPvoBJb8fbClRXTTAH8sf4I/lj/Bhn+eb2lR6pFyNM2h8vGtLNtcl36x5swY9nDWwY9dV9NjWDw9hrW8MsCVpCdl2V02tldHYnt1dKE0tpErZER2Dm+Rus8dsb9/+gQqCG0f7EJpHMPkFmYv+emtK4355T4O3X3LMRyZt4Aret5qDA4rRnoFRaIzGNAZDCTWUHgA7MwWFki9gyJqHc+pupRuL9Lbz+J9TcezlGWOiuSmATw9+6DT1naz0GoSEYn90GoPQnXgSJ1WWFx7SAWttLLia3Tas+i0Z5F6TcLH7wXk3rej1RyhtPBuDHphUIrEfsi8pqJR/YNeb9k9RKVcDCIPZF5TXdTK/2fvvOOjKLc//Gwv6b0HklBCD1VAQBRBpIgKNhDF3nu7V/3Zu9eC9XpVBAsWRJQiKgJKld5LCJ30kJ5stu/vj00CIVuT3exuMo8fPyQ777xzdvPO2Zkz53xPYBGnTHcowlmiO4HFYsZiMbs0n1N9ERtBEGdCqO7qjDgLjLibMWKdz7XIcqQ8ya25PYlS7HoJQ7XhNK6+p0CjsLiSHt0TbG7L7JZAUXFlG1sk4CpisQixWITED9O0j+w64XxQPRFxYW5foHobhUpOSqbr/sndp4DeJDI+nPDYMMJjfZON11aczHbtSS9AWp9U0vr4XsMmqUu880FewJ3zMTHDNzbaQx2icj7oLIpP2s/CbWsazsX2jLC23MMdvwV0aL/VEtwupXmwz0g2F58E4N71i7ix22AS1CHsKs3n+yM76RQSwTUZ9kWC7N0auNLd4ZbHv0KEiI9evha5rEUNdRoxmy1s3XOCg4eL0OkMREYEMaC39QlwWkp0q+b2F6Tyfmhrv2rymkG/GaXqGupqP8VozEYqzcRo2IdYHIVEYu3YExY1D5EoqNl8MlkWVeV3o9f9jVJ9HQCqoJvRar5BW/s1QaFNnzqazafRa1ehUI5FLI700rsMLKRiOTGKVLsZBEaznjK9NfAUpXDeQcmpvoiq+VNUZ4GKIu1RjBY9UpFruiBFdfZrQ6UiObEK96LV7mRXRCoS3ZrbkygkrncCMVmM1BgrCJb6182bJ4iNCeXgoQJSk5uf4wcPFRAbYzsYLiBgD4vFmnLsKoldbAfmfE1Sl3iO7z3p0tj8w4XoNDqf1oI3kNTNd361LSk4Uuh8UD3xaa6Xl3qT2FTfXJ8e2+36zWtMiv880QeQuylOXVnqPw9oO8K5KKwt93DHb4F/+C5f+a2W4HZ0YXBMCu8Ot7aNum/9Ij7Ytw6LxUKMKphrM/rzUN9RBMuafrEnnpUlUmgnI6RBgyTRTkYJQPYRa5eK/KJKOrcilSqvsIIn3/iZIydsR+4G9e3Ek/eMJzbaNRFYf0Uqy8Jsfg+zyXoSicVRGA27UIc8gk67GKN+W31gZG9jtghgMyjSMB+AyZR71muZyORD0Wq+JSjkURCdcRI6zULAiFJ9tRfeXeDiTLSzocOLs8CIzqyh2EnJSfNSGucZIyaLkcK6IySrezgcB6AxVVFtLLO7PU6Zhljknps5rXPtRgIgQu7DwIjY9nlijzpTVbsMjEy9bCDvfvwnxSXVZHazPhWwWOBAdgHfLdzEHTdd4GMLBQKNypIqDDrXdU8S/TRN1530YYvFQkluGcndfB/kiU5sf37KFq4KGAaHB7n9ZNhbxCS3/Q2G2WSm+JTrT7rXL9rMWPFVXrTIu+jq9L42oZH2fi4Ka8t93BFe9Rff5Qu/1VLcDoyUamt5YZtVcPDipK68f/4VKCSOpxkRn8aCo9b+4Kvzj3BVenMhodX5VnHCYXHOny7nF1aQFB/O9r2nOJlXhslkJj42lEF9OxHs5GmLVmfg4Rd/JM/Bwtq6+wT3Pfs9/3t1BmGhvl9QLUVWH8hoKKcRiUOwWPTIZH2Qyfpj0G9FqZ6B0bAPpfraxv1MxmPU1c4DwKDfgtmcj8Vcg8XSoLzctMxDFXQTVeV3oNMuaVIyo9X8gFgcjVwpiOmeTYKyKzuxL9pZpLMGRnrguN95nuagw0wrtTSMUFlzZxQqiyZIGk6t0f45kFd30KXAiKNsEWiZ8GqVocTlse9l29e38TcMZteUywONaVMGIpGImDd/I+UVZ0R9I8LV3DJzJFMm9vehdQKByOk8+8FWW/hbGU0DUfHu2XU6t9QvAiPhce07db+BChfL/CITwp0PaiNCo9r+gV1pQblb4piBjt6PAiPt/VwU1pb7uOq3wH98ly/8VktxOzCytSSXEq314jc5KByTC1oIl6Zk8m6INc3691MHWXpyP5NSz7Tv2VWaz5zszagkMmZ2G+R0vp//2MWrH/1OeWXTFqEqpYzbp4/kqon2OyAs+XNPY1BEqZAxblQPYqJCyM0v569/rK31dHojeYUVfPjl3zx573in9vgrYkkcYkksRqP1fYkQIZF2QSQOQyofiFbzPRZzJWZTPjKZ9ebFoN9OZenViMRWZ6wKuhmprAciUQQW82kqy2Y1O45CNR5xVQJ1tV82BkaMhl0YjQdRBd+OO8usSFvBvsqTFNSVU6QtR2PUozMb0JkNXlM0frP/TV6Z1x4JKsfip66WkjjXF7EvRpio6kZO9Wa72/M0B8GFpCxnHWmcZafYotrgX8JnnsJo9p+LLU9zxaQBXDFpABX1PlmnNxIbHco5+twCbYBGo6e8rAat1uCWrE1GV//JuijNL3drfJifXnSFupl1WpLrH75P6QflPN5GV6d3uc1mSETLWmJ7g+Bw10s4PYW752OgY9AbnQ9qI9r7uSisLfdwx2+B//guX/itluJ2YGR4fGd6RVgvoOYe2sLcQ1sat6mlclKDw7kmI4sbug2i4ZpYKhbz0QjrDfP1q7/l/vU/89mBTXQOiaREW8Pm4pOIRCLeGTaF5CDn0dEN22zfjNVpDcyeswp9/cKbccWQZmPWbMpp/PnZBycy8qy2T9dfaR1/z9PfUVWj5be/93HrdecT66cXXa4glWVhMlo/L4ulDpnc+h5l8oHUVr2CQb/VOk7eF4C62v9hsdQRHrm4fv8zASyDfqO9o6BSz6S2+g2MxmwAtJqFAChV1zi0r9aoZVHuPwAszt1MXp1/XBh6k1hlGhKRDJPFdqp4sYuBkVyN4+4xjgIjCaquDgMjuXWuCbB6WngVoMbYPr8oTfjPxZa3MBqtgfIgtUIIirQhvy3bxaKfrN/FRw8X0ZIY8p9rnvKwVS1HU6VxPugsQiL94+LvXNx9SlZb6d779hZyhWv6UoFMXXWdy2ODI9wrm/QmQeFtb0tlif9obrQJftRWtL2fi8Lacg93/Bb4j+/yhd9qKWcHRpxexmqMBl7ZsZIjVdab1yGxqSSpQxGLRFiAWoOebadzeX7bH9QYdNzT6/zGfbuHW8Vflo6/hQ/3rWdVXg77K4oIk6u4JCWTO3sOo3eEe6q1keFq0lKiUShkHD91mvwia3rRp9+uA+CCYd1Ijm+aRnSsvlWSQi5l+MD0JtsaRFfvmnkBr3/8O2azhXWbD3PlpYGbCi6TZaHXrQXAbC5FHXwPAFJZPxBJ0GmXIZEkIxbXl1xYrDdvYknzdF6t5nu7x1EGzUBT8y46zSIAdNqlSGV9kcoy7e5zuLqAf+2aR0Fd+7wRtodEJCVW2ZmCuhyb26sM1npLrakGpcT2Bb/ZYiKvLtvhcRxlaySpHLd/qzaUUmU4bbMU52wKtfZLaeRipUsCsueiN2vd3kfAt/y8dAfzvt1AWfmZUprYmBBumjGCCeP6+NCy9s+bry7h9+W7fW2GR9FrXdcXAZAp3BPAayvcFebzF20Dkbj9RzUNOtcD1QqV/9ycyuStazzQEnSa9lkGGgi093NRWFvu4Y7fAv/xXb7wWy3FLUtf3bmS74/s5OORUwG4JLn5zVWJtpZhP7/Hz8f3NgmMNBCnCuaFQZfwwqBLWmiylRunDWXWVcOQSc+0Pl26cg+vf/w7RpP1qeXiP3Zx9w1Nhf+qa603XTFRIXZbFF5yQQ/e+WwleoOR3QfzAjowIpX3Q1P7CQAWcw0yxWAARCIlUmlv9No/kCmGN46XKy9Cp11OVfkdAChVV2Gx1KLX/o7FUgPYbjUrFkejUE5Gq/kOALO5BHXwfXbtqjJoeHTHF5ToOmYrzwRVF7uBkQaKtcdJDeptc1uR9igGJwEERxohiaruWGOh9qPXeXUHCZWNsLv97A46tohXdUHkPN56Dha7mTQC/snS33bxyRd/c/WVg+lRr49gsVg4cKiA9z9ZiU5v4IpJ9ssbBVrOujXZzYIiScmRpKXHEhXln1kUruB2YMRPL7rctcuftA3aO+6I+0r9aH1JZbavwbyJu+ejgICrCGvLPdzxW+A/vssXfqul2I4MCAgICAgICAgICAgICAgICHQA3AolrSs8hlQsZmyS/RT9KIUapURGpd576fBZPZO57brmT7InjenDzv25/PbXPgC27z3VbIypPptE7SDFVS6T0rNrPDv353LcT8TQWopU1g+L2ZqVIZbEIZGc6fojkw+krnZnYxteAKV6OmZzJVrNVwBUVz6GWByJQjmRoNAnqDh9hd1jqYJuRltn1RZBJEOpsj92wcn1TrNFFGIZ4fIgFBIZcpHUhWKvwCFR2Y3tLHc4pkh3zG7GyCkn+iIR8gSCpPbVqJWSIKIVyZzWNT9HGsjTHKRHqP2MkSLdMSwOxJdbIrxqFLJFAo5vf9zMg3eP5ZIxvZq8PmxIBsmJEcydv0HIGPESy5ftbPz54ccnAnDpxKyA13cxGU1ujZdI/fNplETm3tM6g6H96xD5C+6IIPrT+nJ3TXkCd59SCwi4irC23MNd8VZ/8V2+8FstxS1LQ2QKjGYz20/nAjAoJqXJdrPFwvv71qEx6hmdaF/4sbWcP8j+3MMGpDUGRvKK7LcjdVa3lxQfwc79uZSU1bTMSD9BLI4gJjHP5rbgsBcIDnuh2evq4LtQB99lc5+ImBV2jyUSnxHXUSjHIRLbvzFfU7LP5utZEWlMTRlO77BOxCrbb5syV0RJS7TH7W7LddKRxpVWu0mq7g4DI7kaxwKsRXVOOtIo3Rdedb/0RsDXFBZX0qO77Rajmd0SKHKjtZyAe+RkFwIwZmxvJkzKcjI6cHA3/dfopwEFo5sXsXK5f2qltEfcuWEw+1E7UZ8EPQM90irgvwhryy3cDXT4i+8KpD+zW1cfd/YYxn3rF3H9qvkAjEpIJzU4ArBqi2wtOUWBpoqkoDD+lXWRx40Vi0SYLRbiY0LtjomJPKMCX9sKUZ+QYGuLLK1Q/+Yy2rrFjT8rVdc6HFtoQ3B1ZExPXs26oUPcHMcoUpGK5Q5buBbrTtjdlueka0yKuqfD7QBJ6h7sqvjT7vZC7RFMFiMSkW03Uaxz3D2nJR1pJCIZIkRYXOgzKhZJHGbF+BtSkX+IYHma2JhQDh4qIDU5stm2g4cKiHXgrwVaR1V995Z+/Ts5GRlYuCsY524Aoq1w9+me3E+E8joCMoXrl78mPw28tRXuno89h3UjuVuil6zxPr2G228aIOBZhLXlHu74LRB8V0tw6xOekNqDSKWaL7KtbQF3leazOv8IIhGEy1V0CY1mVvfBXJeRRbDM8723g4IUVNdoKa2otTum/Kx2d/JzUnd0blykNIi6GgzupfR2VCyWarS1XyORWm+G5coLHY43mJt/rlekDOsQQREAkUhMnDKdPAdZGSVa24ERjbGysXONPZJdCIwkqx07aJPFQJH2GIl2AhzFDjJaVJIQwuXudZlqQCqWYzA7D2qGyWK5u+unLTqGgOeYetlA3v34T4pLqsnsZv2bWyxwILuA7xZu4o6bLnAyg0BLCQpSUlmpISxM5WtTPEqgdnM5F3fFVP2lg0BHwJ1ORu4GuLyJL4KA7q7L0deczxX3T/CSNQLtCWFtuYe7Hdj8xXf568MLW7hd9DM0thNDY33zdCo+JpTqGi27DuQxbYLtmvU9B8+UjRiMJrKPFNE9Iw6AU/lnshTq6hxngtTVZ4oo3bxA60hYLFrqauciQoS27ifM5hLCIt6t3+o4wNE5OJbsqqYlPuIOEhRpIFHVzWFgRG+uo9JQTJgstsnr+VrH3WyUkiBiFCkOxwBEK1JRiNUA6Mwam2Py67LtBkZKHGS0tCRbpAGlOMilwIje7F4/dwHvMG3KQCQSEfPmb6T8rKB1RLiaW2aOZMrEwO3q5e8kp0RSWakhL699tTwPjQpxPugsqkr9s+S18nSVW+ODI4KcDxLwCMog1x/e1VbY/n70BXW1bd/e1J3PCqCu2nsagy1lR0EBH2/ZjEQs5rSmlqTQUN4ZPwER8PTKPzlWUY7GYL3uH9WpMw8NG84ra/+mzmBke0E+4zK6sDwnh2dHj2ZYSirf7tnN0kPZmMwWzktOBuChYcMdWCBgi/awttoSdz8vf/FdvvBbLSVw1FCAvplJ5BwrZvWGbFYN68ZFw5u2C96fU8BPv50RozOZzDz84o/cN2s06anRfDJ/XeO2otNVWCz2655O5FlFVyPD2/5CZdzPnzOhc3cezLIvfOlp5h3Yzsd7/uGfq+92fSeLnrqaT7BYKpFI0giN/AS5wrWnw5OThpBdtajJa9vKjzA4quU31IFGgrKL0zElupPNAiOFdYcd7pOs6oErSrUiRI0Cqcdqd9ock1eXzSAmNXmt2mA9N7Qm+5lbLRFebSBEFk21sczpuDpTDRYsHSbLyJ+5YtIArpg0gIr6jD2d3khsdGhA1ZUGIqMv6sm+vbms+G0P064+DwCxE/2sQCA6qXlZliMqS90LQLQV7gZs3H3fAi1HHaJCrpS51C60yo+05rQ+uMGITIhwa3x1ebWXLGkdB06XsPLGm5BLJFyz4HsOl5bSNSqKZ0dfiEwiwWSxlvCO/PwzHqwPcoxITSUtIoJqnY7/u2A0a0+cICk0lMXZB5k/7WpEwPULfwRgd1EhfeNalinbUWkva6utcMdvgf/4Ll/4rZYSUIGRSWP68NNvO7BY4Jm3lrDot510z4hDpZBx7FQpazbnNBGaOa9/Gpt2HOOl95t3/9Dpjfy1MZsLzwmugLUcZ9d+azZDRqdoj7+PSr0WmdhaqqOWBm5GikgcSlT8jhbtOyVpCKuKdrO97EjjawtOrmNETA96h7Wvenl7uJJVUarLpUvwoCavFdQ5zhhxRXi1gaT6chp7gZF8TXaz10p0J53O25qMkTBZDPl1h5yOM1uM1BjLCZEKNxP+QniY2tcmdCgmTxnA78t3czinkLdeXwrA/Q9fisLNOmR/IybFve/d0jzngVRfcDrfva52QmCkbQmLCaXklPO/UWWJ/whIV5a0fRAwNtW987HYhc/UF/SKiUUusV57R6nU1Oj16IxGXvj7L2oNehQSq9+s0mkxm60d9yJVaiq0WhQSKQqpBJ3JRE5pGScqKphZHxBpoFbvnyV9/kx7WVttiat+C/zHd/nCb7WUgLp66poWy7QJA1iwbDsAO/adYse+5l01htd3rXntX5fz3NtLWbXhzM2dWCzipquH8/l363nn81Wo1QrOy+oMQFWNNUXrxdm/oq8XrBnaP93j7+PZf1YwobP1hnRcasfJkDgbsUjMG1mzeH7Pt6wtsXZY0ZoM3Lv1E6alnM/kpCF0CorxsZXeJUqRjFysclgSUmqja4zzwIhzfZEGkpzojJTpC9CaalFKzmROOepk00BrAiPuaJNU6AuEwIif88AT3zL79et8bUa7RCqT8OY703n6Xz/w+/LdAGzfepwx43rRo2cSUdEhLpeDdk7zH3+rDFIQGhVCValrTwfzjxR52aKWUeCGXSKRqF0FRjQaHVfP+Jja+ieF7709gz69k31sVVMi4sJdusEoK6xorJF3t2OSp6nwQZevoDA16hAVmmrXyleLT5R42aKWIbaRwrjx1CkqtFo+nDiJCq31HmBp9pkSZ1tZj12jIkkMCWHelVORiEQY64MotuYXcEx7WVttiat+C874ro7ot1pKQAVGAO676ULEYhELlm232YZozPmZPHnveMDqpJ5/eDKjzuvKll3HkcukjB/di17dEvhrYzZHTpzmkRd/RK2SExMZTH79H65BcDUyXM2Y85tnlLQGs8XCuoITjYGRjoxKIue1rBtZUWjNVvjsyB/kakr59sQavj2xhlhlGF1DEolXhhMpDyFYpkQmkjZm23iKCYmDnA/yAiJExKsyOFm71+6Y07rcJr/XGMsdlpmIRRK3yliSVA3rWwQ2O8FYKNIeoVNQ38ZXSvWOAyMh0shWBSviXSgxaqCw7ggp6l4tPpaA99l7wHa7cIHW8/jD8zl54jSnS84EEEpKqvjum8pPY5oAACAASURBVI1uz/Xnmqc8aVqrSe/XiZ2r7PvGs8k7XOBla1pGXo7rdiWkx6JQe1603leo1QqWLnqQoqIqrp35sa/NsUl8WiyHth5xOs5itjQ+qU6s16zzFafzfZMdlZKZRPYWx2W8DRzfdwqL2YIoAMr6+sXH88HmTdz8yyJi1dYHQJkxjoPEqWHhXNenHzMX/ohYdKaL3mdTrkAlDbjbKp/TXteWt3DVb8EZ39VR/VZLCLgzWCwScd+sC7l8XBZrNuVwPLcUg9FEUlw4FwzrRre0pnoMIhFcPCKTi0c0DUQ8evtY7n/2BwxGE5o6PSfOScUVi0X8665LUHtQJf6q5d+wv6yYWoOe21f91GTbvX2H8eiAUY2/a41GHlyzhBWnDiMXS7ggKY0Xh44DIERuvXg6VlXO7J3r2FR0ilKthjhVMNd1y+LuvkMb5xn38+fc3nsIABsKTvD7yZwm8zXMdS61BmtK4I0rFiCXSPhszFSvlf0Mi7benFcZ6vjv4eVojNYnTMXaSoq13o8y+iowApCg7OowMFKqbxoYcZYtEq9MRyZ2/eJaJbGKHEYpkig9Jwhz5piHmwZGdI5vdBNaoS9i3d/1wEheXTaDW3U0AXfZs8/2OrGFyWTGaDR70ZqOzfatjltmBzJd+qe5HBipKa+l8Fgx8ed8//sSTXUduW4ERjKy0rxoje8QS/z3Bialu+ttP0/UZyf7+gbDnWCbJ+k6MN3lm1dtrY68w4Ukd0vwslWu0z8hgY8mTW78/eyff7zmWpv7PDnSqpk3KDGp8bWGn6f27MnUnq5n5wrYJ9DXVlvjjt8Cq+/qqH6rJQRcYKSBlMQIZlwxpMX798lM4u1npvHu5ys5cqJp69NuabHcO2s0A3qnttbMJswbezU6k5H+377H+xdcBsBFydayn4a6xwbmHtjG7b2H8PPEmRTUVvPg2iW8v3sDAE8OsrbCDZbJiVeHMHvUZcSqgthanMsT65fTMyqW0UlnSoCe+WcFALf2Gtxsvoa54EzKYI1Bx40rFgAQJlfy8YWXN9ZeehILFr49voYvjq0EaAyIdCTsdXxpQGOsbFLKUuBMeNWNMpqzSVJ1txsYKdQ2jUyX2RnXgLP35IwIeQLB0ghqjM47bRyt2S4IsLYx9z4239cmCNQz5QrfBXW9TVc3y1gPbj7sV4GRnG1HsdjIarVHRr/O3jNGwCYp3ZOcD6rnyM7jAAy7zLfnXO6hfJ8ct9vADLfG71mzv0PfvAq4jrC23MMdvwVW39VR/VZLCNjAiCfo3yuFeW/PoqSshqrqOiLqhQO91YlGLZUhqY8+NAQagmS2M1L6RifwcP+RAHQNj2ZKWk+2FTd9Uh+jCuJfg0Y3/t45NII5+7eyt7SoSWCkd5RVs8HZfEqJjBqDjpl//EBiUCgAs0dNRioWt/QtO+SVfT/ya/5Wr8wdKLiixVFhKCReYv3iKNI6Tp9zR3j1bJLUmeyuWGlz29nBGL1Z67RjTGv0RRroGjKEHeW/Ox1XZ6rmZO2eJhktAt7nh7l3utT9xGg0c+3Nn7SBRR2T+x66xNcmeI2si3ojEomwWFwLLuxcvYfR1/hPu8ydq13Ldmmg7wWB8fQ5N6+ceV+tY9fuU1RUaoiOCmbihCxmXDvU+c42WLhoKz/9sg2A4uIq4uPCuOaq85g0oV/jmJtu+5xrrhrCjp0nWLc+B6lMwpBBaTx4nzWLNuisFpZfzd/AsuW7KC2txWi0lkUHByt489VryOze9GYqo5/rQu8HNjvO1mwLygorKM33TWvuXjYaFThi64pdXHrrGC9ZI9CeENaWe7jjt8D3vsuXfqsleOeOV0BAQEBAQEBAQEBAQEBAQCAACNiMEYOpDIO5DLkkBqk4rFVzxUQGExMZ7CHLPEO/6KZPNsIUSqr1TUtNag16Ptu/hZWnDpNbU4XZYqZar2ssz7E3l735ZGIxt638ifzaKn64dDqA17JFVhft6fDZImAtG1FKgtGa7PcaL9cXEK9syBhxrCnQ8lIa+2LA5fp8DGYdMrGCMr1zIU3PZIyc51LGCMCO8j+EjJE2JChIQVxsqMvj5T5WQxcITCLjw+nSP42c7UddGr95ectax3uLTb9ud3msOkRFz2Gt02ZqK9QqOdHRITz95GVERQaxZ28ub769nC4ZsZw32L3yp58Xb+eLL9fxwL1jAcjsnsCBA/nM/mAFJpOZKZP7N46d/cEKrp46mI/em0lxSTUvv76Er+Zby4vvvM1aErxi5T4W/LiFD2ZfT0pyJIuX7uTj/63im7l3EBqqanb8Tr1SCI4Ioqa81qmte9ceAMBkNCGRelYA3lWyN7umw+ANUnskkZgR53IHqC3Ld6Ct1aEMaj+CwgLeoWFtgWsdxjr62nLHb4HVd3VUv9USAu6KtVK7hSNlL1Crt35JdYl6gYSQ6ZjMGo6Wv0Rs0BWEKQNfjjFI5lzo9JF1y8ipKOW14ePpEx2PUiJl4uK5LZoL4EhlKSMSO3OksoxXtqwG4NnzLnbLblf5Ofcfu9vSg+M5P6YHmaFJxCkjCJYqkYul7VZHIkHZhWO1O+1uL9dbRYt0Zg2VhmKbY8Jk1i+VlnaDiVV0Qi5Wojdrm22zYKFEd5JEVVfKdY7rBMPl8Y2Crq0hPXgAQdJwao0VTsceqFrLaP31brX5FWg5C+bd5db4SZcIQSuBljFkQn+XAyMlp0o58M8hegz1fYCh4GgRh7e7LoybdVFvn120uktkZBB33Dq68fekxAgWLtpKTk6R24GRL7/ZwHVXn8fYMWc6i6UkR5JfWMGX36xvEhjp1jWem260lgN36hTNmAt7sndf00D9vv15dO+eQGpKFABjx/Tk3ff/4PjJUvraaBUsEonoOaw7m10IYjW0E9277iD9RvumE9q2P3f55LgNDJ08iJ/eXebS2LoaLWsX/sPYGy7wslUC7YGhk60aGK6sr46+ttzxW2D1XR3Zb7lLQJXSVOt2safoBrTGk0SoRjTZJhGrqdHtp6D6Kx9Z5xoSkRgRYDSbG3uft5S/co8yM7M/g+OSUUqk6E0mTtY4v5G0R4wqmGeGjOGzMVP5Lmc33+Xs5pts7zyFO1jVPPNALpbyYt8ZfDXsIe7sMp7RsX3oEZpMijqaOGU4scowr/zva5xlWJTrCwEo1h63OyZF3YOUFuqLAIhEYhJV9us8i+szVcr0jpWlWyu82oBEJKVf+FiXxpotJlYXz/PIcQWcE6R2r1PXA3d5J7gq0P4ZM2OU80Fnsfxz2zpJbc1vX6xyWRsF4IKr/EcbxRl1dXq+/Ho9d947jyuuep/Lps7m6LESdHqDW/NUVGooL6+le/fmGa09uidQVlZLaemZTMpz9UFCQpTU1uqorT2T+dq5UzSHDxdRXFwFwLoNh1EopKSm2H9g0P/C3m7Zvfq7dW6N9ySbf/VtVtSoacPcGv/jO0vdOg8EOi6jpg1za301rK2Our4Ev+VxGp+8B1Rg5ETFe8glMQxOWkXvuLnNtocph1Ct2932hrmBVCymc2gEi47sZdGRvRyrKuNYVTnFdfZLKeyRGhLO2vxjFGlqOFpZxsNrl7Y62ALQNzqet0dO5O2RE3lu00rW5R9v9ZznojPrm712S8ZYLorreE+XnQVGKhoDI/afQCare7a4jKaBJLWDwIjuOGAtq3FEYitb9Z7NwMgJiEVSxCLniW37K9eSXbXRY8cWEBDwPSndE+l1fia9zrdf6nc2q+avo6yw5Q8HPIG2Vsey//3p8vjg8CBGXHmeFy3yLK++uYyVqw9wz51j+O7ru1i88AEy0t3vBqTXGa0/2LixaXhJoTiT7apSOc98nTwxi4EDOjP9xk+YMu09FizczAvPXEF4vbC+LYZf7l53w79/2EhdTfPMSm+zb/1BCo66VsbiLXoN7056X9eFH4/uOs66nzZ50SKB9kKv4d3dWl8Na6ujri/Bb3mPgCqlqdZtJzH0RmSSKJvbFdJ49CbbpQb+xJsjJjS20B3/yxdEKFQ8NmAUU7u4FwF8c8QEntr4OyMX/pcoZRC39x5CrNozWimXdrLeJD/cv5y7//qZRRNnkhFm+3NvCUmqKI7XNv1b9QlzT2m5veAsy6KhfMZxxkjrOxo40hkp0Z4AzmSv2CNB6ZmMEYBQWQwDIy4FYEvZEqfjl+S9Q6QikRhFx1xHAh0Xs9nCrp3Wc/RwThE11XWYTO4FyW+94yJvmNZqJt1uzRzbt/6g07G6Oj3fvbaIu9+9ydtm2eWXD5ZTWVLl8viLpo9ArnSt3NUf2LzlKLffMpo+9aUpBoOJ/AL3g1ExMaGEh6s5kF3AoIFpTbYdyC4gNiaU4GD3NQQOZhfwn9euIatfqkvjEzPiSO/biaO7T7g0vqailuWfreTKBye6bVtrWPap68E2bzL5znHMvvtTl8d//PBcBl2ShSpY6UWrBNoL7qyvjx+eC9Ah15fgt7xHQAVGzBY9EpH9VrpGcw0ikXtp3p7knxV7OXmokKvvcZw6Pig2mV8vs3/h9sfltzR77cGsETyY1bR8qF90Aksnz3J4rD8uv4V/VljbBv7w4Z+Ntp073409BnBjjwHWn4c9z7yNzwJwV5+h3NWnZW34HDE+cSD/zVne5LXTOtcvJtsTobIYh3oaVYYSLFgo0tnOGFGI1cQoWx8MSFLbD4yc1p0CoNxgv5RGhIh4lXv96J0xIvY6AHZXrkJnciw0pTNrmH/8aa7r9CKxys4etaMl1JmqkYkVSH3okwTaP0dyinjh2Z/Iy3XcRtsZ/hoYufC68wH46oUfXBLmW/zR74y7cTQAXfqnOR7sYYpOlPDNywtdGtugKTL1ocneNMnjJMSHs3XbMS4Y2R1NnZ4589ZiNNoPwjVsOzdQJxLBzOnD+XzuWuLjrCWtmd0TOHCwgB8XbuHeu91vx1lUVEV+QTnRUe49IBozYxRHd7tehv3ta4u45KYLCXKQieJJ8g8Xsmq+71Lhz2bsDRfw1QsLAFzKzio5Vcr7937G43Pv9bZpAu2AhvXl6toCOuz6EvyWdwioUhq1LINK3RY7Wy2U1/1FsNw34jIAQ8f2dhoU8QVDx/b2O9uuTR1J73MyRH7K3YjZ0vpSoEAkQdnF7jaTxUiNoawxa+NcktTdEdX/1xrUklAi5M3rvQFqjGXUGiuoNti/+YpSpCAXN1f+b61NakkoF8fd7NL4GmM5Xx5/gv2Va9lfudajtriC2WIip3ozC0+9yuzsmdQaA6d3u0DgUV1VxxOPftuioIhUJiGzRyKZPRK5cpp7abltiUQqQSKVMOPpaS6NNxlNvDHrA96Y9QHaWp3zHTyEyWjiPzd/5HK68pjrRzLm+pGN3RgChScencDp0hquu+G/PPrE9/TplcykCf2ajXvvwxVcMuktpt/wXwAeeuxbxk54kwcfnd845srLB3L7LRcw96t1zP1qHTff/jlffr2e2265gEtbINocGRlEp9RoZt78KReOe50x499g5s2fsnbdIYf7XXrLRShUrgewK4ormfP0t27b11I+fPALTEZTmx3PEQq1ghueu4YbnrvG5X1WfPk337/+sxetEmgvNKwvd+io60vwW94hoDJGEkKmk1P6NMfKXiU+xPok2WIxoTHkcLLiQ6p1u+kR+0GTfb57fwU712VjNltI6BTNQ/+x7rf8mw38vXg7JpOZvkO7MPPRCY37PDvrf/Q7vyv7txyjrLiSl7++m78Xb6ckv7xx3BevLSGxcwyXXGvNplgyby0rfthM1ohu3PzvM0+Adm88zFdv/YpEKkGr0fHqt/egClKw/Btrmzl7Ntjim3d+A2DrXweITYpArzUw7a4xSCRiFn6yiqc+sd48vnzHHKbecRGZAzo32gW4bNvZHD+Yz0f/t5CH355OfIrnSmlkYglvD7iZV/f/yOqiPQDsLD/GU7u/5uHMKcQofC+K2pYkqLpyuMZ+++ITmj3ozXU2t7VWW6TpXD0au+Ccy5GabYB9oStPCa/aIiviEg5XbyG72n43owZ0ploW5b4OwN7K1VwUN4tohWtp1e6iN2s5pbFmZB2t2cH+yjXUCMEQgTZi2ZIdVNS37EtIDAfguhnDSUuPJThEyS03fEJwsJI335mB0WSiqLCS1Sv3s/bvg3TtFs/r9d+H6gBoe3jx9aNY+O4yju467nTssT0nAXjthvd45odHEEu8/wzog/vnsHP1XpfGypUyrncx0ONvZHZP4H8fzXI67v57xnL/Pc4FtKdM7t+k+4wtvvi0eRbtrJkjmDXzTNar0Wjinge+YviwLrz0/JXI5VIMehOr1xzk5deXsOS8B5HJbHf+CYkM5qLpI1j++Sqn9jaw+MPfGDCmD+e7WevvLks+/sPl7hNtxaW3WLPLFr23jBP7c13a57N/f4PZbL1+uO7fV3jNNnfJyykgNCqEkEjPlKELtJ5Lb7nIrbUFZ9aXP64twCvrS/Bb3iGgAiPxIddSqz9IbtXn5FZ9DsCRsucbtyeH3Ua0enyTfVYu3My/PriRjN7JWOqdcsGJ06z+eRuv/3AvIpGIf1/3IYd2naTbWTWpcoWMp/935in16MsHcv/E/zDjofFYLLDht918sPyxxu2TbxxJUIiK49lnbirNJjNvPfwNby96kKj4Mzf6DccHHNpwNrlHitn05z4AZi95GIvFwh1jXnX6mTXYBbhkG4BMJiF7hzU74dv3/+D/Pr2FkHDPp14FSZW81Pd6tpTmADD32ErWFO9jQ8lBsiLS6BWWSkpQNLGKcMLkaoIkShQSGVKRGLHIc617g6WezXJoCc4EWLeXLbe7zRP6Ig0kqbqzp8K2k91Z/rvDfZ29h9YyMekBSo6epMyJAOzZ5FRvJqd6C2nBWfQNu4iMkEGtaCdsocpQymndKXI1+zleu4u8ukOYLcYWzicg0Do2bzoCQGRUMJ/MuQ0A9VldgxQKGUaTmYyu1qyE7pmJjBrdgyW/bGf2W8t56onvAXj7vZmIxP7dDl0sEfPoZ3dx79B/Y3ZRP2X9os28dO07/Pvr+5EpPK/jYTFbeP++zwBY+t8/XN7v+qenkZAeWJki/s6RoyUcPVbCh7NnojxLs2XokHQ+m/M3VVV1RDkosZn+5FRWfLUGo951f/7q9e/x6vKn6DOy5R3hHLF+0WY+fGCOV+ZuDQ2Bxkfn3MODI552+anwnKes2ULH9p7kwf/ejjrEN9deOo2ODYu3svzzlexctZePt70hBEb8CLFE7PbaAuv68se1Bd4JjIDgt7xBQAVGADKiniMmaBIltUupMx7HYjGjknUmNugyQpWDmo1/5rNb+fHjlRSeKmXqHRcxZEwvTh4qJP94CU9O/6hx3Lnpr70Gpzf5XamW0294Vzat3IfFbGHAyO5OU5hKi6oIjVA3Czw0HB9waMPZ5B8vIS3TWuYgElvLJjp1s1324Ironj3bALR1et59zJpudeEVg7wSFAHIqc4nuyqP7Gpr616N0Zr2bLSY2Fp2mK1lh71y3HNZP/b1NjmOI5wFFU5p9tl83VmbXXdxpDNySrPf4b7eDoyoJCFc1+kF5h571K4ei20sHKvZwbGaHYgQEaVIIV6ZTrg8nhBZFAqxColI3hjg0Jnr0Df+r6XKUEypLo8yfR4Gc9ul5nsCg1mHzmzNKNCZNGjNtehMGnTmWnSm2kbtGFc4XLMNvUWLUhyEQqJGIVajkARZ/xWrkUvUrS7nagsa/oa6+s/C258J4LXP5dQJa431ZZcPbBIQaUCukFJT3fx7ZfKUAaxfm83WzUcBWL5sJxOcPLX3B7oOTGfaw5P44c3FLu+zduE/FB4v5t9fP0BK90SP2VKaX84bsz5g+5/udcJL65PKVY9N8ZgdAlYS4sNQKKQs/Hkbl47rg1gs4sTJUj77Yg3dusY7DIoAxKfFMvnOcSx671eXj6nT6Hhywss88tndjL7GMy2XLWYLC99ZCsD/nviq8YGeP5I5pAsznprKl8//4NZ+q79dx+6/93HLKzO4+PpRbRKUrSmvZesfu9jwy2Y2LtnapmV2Au4jrC3X8Be/BWd8l7/7LWcEXGAEIFQ5yGYQxBYJnaJ56K3pVFdouOPCV5i/4yVSu8UTmxTBy1/fhVgixmg0IRE3TbW1dTJNvGEEX76xDERw4+OTnB47IjaEqrJaykuqiIgJBcBisTQeH3Bow7nvoyHjo2HB5dYL0amClVSctrb7NRpNHD9oXyDTmW0ikQiJRMwHvz0OwIu3f85fv2xj9JSBTud0l1n/zPb4nIFKsDSCEFkU1YZSt/aLU6QhF3tOjTtOkYZMrMRgdq+tl1gkJU7pfaHDcHk813V6kW9P/J+bwRErFiyc1p3ktO6kF6zzPnWmagB2lf+B1qxBZ6pFV//vmRv8M6+bLZ6r79xX+Rf7Kv9yMELUuBaVkiDkYrXNYIFSEkSUIoUeoed7zLY6U7XffiYAcrHSK59JdX0wPSXVdpmjSiWnskKDRqNvFji5eFyfxsDI6lX7AyIwAnDTS9PZv/EQe9c571LTQM62o9zZ/1Gm3Hsp1zx+OWHRLc0asz7AWDT7V374zy/UVmrc2lcVrOSpbx9CaqekQ6DlhIaqeOn5qXwxby3zv92I3mAkOiqEIYPTuemGEc4nAK7/v2n89f16yosqXT6utlbHy9e9w8YlW7j1teuJSW55yfGuv/Yx56n57N/oWBPFn5j+1JXsXX/Q7QBhQ2Bx3nPfM/nOSxg1bajHsqjKiyrJ3mzNRN67IZu9aw9wYFOOy5lmAv6BP64tOLO+/GVttdZvAR3Sd9kjIAMjrmIxW3ji6veRyaWYzRYmzRoJWIMME2acz7+v+xCxRIzFbOH5ubc7zQDp3D0BbZ0eEdCpWzwApnrF9bcf+YZTOUVoarSU5JUz46HxJGfE8sAb1/LSHV8gk0sxGUw8O+fWxuMDLtuQ0iWOQaOtaU8PXf4OccmRhERYO/Skdo0jOiGcR66cTWRsaBPbGuwCXLItOEwNIhESqTVI8+RHs/i/G/5LREwo/YZ7NyOgo5Og7Op2YCRZ7dlUOJFITIKqCydrXauVbyBW0anNuq/EKdO4Me1Nvj3xjF09lPZKjdEqsrmy6AsfW2ILS6MOjj09nAZSg3p7NDBSYyzz288EaMxAckRLPhOJWIQRENt5KhYapqKwoIKS4io6dY5usi0lNbLx52NHS9w6ri+RyiQ8++Oj3D34icauBK6g1xpY8J/F/Pz+coZdNogRlw+h3+heRCZEON23uqyG3Wv2s3HJVtYs2OiywOrZiEQiHp97L516Jru9r4BrDBrQmUEDOrd4/9CoEB7+35383xT3s0hXzV/HmgUbGXXVMC68dgRZF/ZG6US7x2Q0cXT3Cbav2M3q79dzZOdxp8fJPK8rtZUaTh3Mc9tGbyCRWs/Hhy54xiX9n3MpOl7CZ//6ms/+9TWpPZLIPK8rXfunE58WS0xyVGMHDblKjlgswqA3YtAZ0VRpqCqtprKkiuKTpyk8Xkz+kSKO7j5BRbHrN4gC/os31xbQuL5cXVuAX66v1votwC3f1eC3AJd9V4PfAvzGd9kjoAIjeVVzsVgMJIfdZnP7odOPE64cTmzw5YA16+OtRQ/aHHvxVUO4+Crb4jPPz73drg2vzL+7ye8NAYTHZs+0OX7AqEwGjGpentBwbHs22KJBnLXh31fvngtYL7ie+OAGm/vYs8uRbQ2tesEqEvf6D/e5bKNAy0lQdeGQC+KiZ+NJfZEGklU93A6MeLuM5lwi5AnMSn+LpXnvklO9uU2PLSDgL4RHBFFUWElBge3sqdjYMA4dLOBQdkGzwIjJdCbVtabacdDG3wiPDePlpU/y2JjnqDxd7da+Bp2BNQs2smbBxsa5EjPiCI8Na7wYFIlEaDU6qkprKDhSSGl+ORZL61KDb3l1BiOuPK9Vcwh4n6GTBzHpjrEs/WSF2/saDSZWzV/HqvnrEEvEjU+pEzPiUIeqkSmk6Ov01FbVUXLqNIXHitFrDS7PHx4bxvM/PcZ3b/zsVzcX6lAVryx7kkcufJa8nJY/rDh5II+TB/L4Y+5fnjNOIKAR1pZrNPgtwGO+yxt+C/w/MBJQ7XoFBAQEBAQEBAQEBAQEBAQEPElAZYwU1/yERBxsN2PEZNaQX/1VY8aIgH9zf/fJzgd1IBJV3dzex5OtehtwJMBqD2+26rWHWhLK1anPsKV0MX8Vf4neTV0UAYFAJz0jlqLCSvbtyYVrm2/P6BLLujUHWfnHXsZe0qfJtsOHCht/lnuhY4u3SeuTyhsrnuHRMc9TXVbT4nkqiiu9nhp980vXcc3jguBqoHDPe7eQm1PAzlXuZU6ejdlkbnzC3Zon3Q1IpBKemv8gkQkRpPfp1Or5PE1UYgTvrn2RJye8Qs72o742R6AdIawt17jnPWtbc0/5ro7gt2wRUIERrTGPxNAb7W4Pknenosq9UoRA5t8fzfK1Ca3imlTXBNE6Cu6Wo4TKogmVRTsf6CZJLehyk9CCoI6nGBx1GT3CRrC6aB67K1bRoOvgK0QiMRlBA+gXMY5QaYxPbRFo3wwYmMbG9Tls23IUbX1q69mtSs8b1oV5c9awdctR5s1Zw7UzhqNQSDmwP49vvlrfOK5zZ8/7kbYgvV9n3v7reZ6+7DWKjvufTopYIubO/9zIFQ9M8LUpAm7QoGPz2JjnObzjmK/NQSwR8++v7yfrot4ApPf1zxuM8Ngw/rP6OV6Z/i6blm33tTkC7QhhbTmnQdTbX3xXoPitcwmoUhqTRYNEZL91rEQchMniXr2xgIC/oJKEECZzXTnbG9kiAEHScMLl8S6Pl4rlxChSvWKLqwRLI5mc9BB3dvmYgZETkImVyDzYrccVohTJjI6dyX1dv+CaTs+RGTockSigXKxAgDHygkwkEjFarYF1a7JZtya7yfZu3RPo1dsq9vnV3LVMufRNJl/yJvfdOZfSs7Q5xozr3aZ2e5LOvVP5cPPr9L3AQutT8gAAIABJREFUO/6wpYREBvPq8qeEoEiAEhwexH9WPUefkZ4VOHcXqUzCY3Pu4YKrz7TV7Nw7FbHEP79b1CEqXlz8L+74z41I5QH17FXAzxHWlmv4g++y57f82Xc1EFArSy6JRmM4bHd7neEYMnGk3e0CAv5OoqorlYYil8Z6uiNNk7lVmVToC50PBOKU6YhF/tF+MkqRzPiEu7kwbhYAOdWbOVi1nmM1OzxaahMijaRTcD/SgrLoHNQPwCvZOwICjoiOCWHmrJFkdIljqJ2uYY88MZH775pHTY0Wo9GM0ahv3NZ/YGcAJl02oC3M9Rph0SG8seIZfnjjF7568UcMOteF4bzB0MmDuP+DW4lJaXn7QwHfExSm5tXfnubD+z9n+eer2vz44bFhPPPDw/QZ1TToJ1fKSOqa4LcihiKRiGkPT2LAmN58cP8c9qw94GuT7KIKVqIKbtuHKAIt59y1Bfjt+vLl2vKl73LktwC/9l0AIssZqXVb/f58m5N+DodOP05J7VKyEhYRJG+a7l9nOMb2/MuIUo8hM+ZdH1koICDgj1gsZop1x8mry6ZEe4JKQzGVhmI0xkoMFj0Gs44GdycXK5GLVcjq/w2ShBGpSCJKnkyUIolIRTIhUiEAKxA4FBZUMO+LNezacYK6OgMJCeGMvqgnV0wbDIBM5h+BTU9w6mAeHz5obd287Y9dbXrshPQ4bn11BqOuGtamx3WVqTE3U1XqPKt21gvXMuPpqW1gUeDQ0MXo/fs+97omzbDLBgFw/4e3EZ1k+7vm5eve4a/vNzid67/b3yQjq7MnzXObv77fwLxnvyP3UOs1CzxFWp9UJtx6MeNuHI06VNWmx3b1PAThXHQFf1tfvlxbtlizYGOb+C2w+i5Hfgtc811t4LfsxjwCKmMkOewOSmqXs7PgSuKCp9YHR8RoDDkUVi8ATKSE3eFrMwUEBPwMkUhMnDKdOGW6r00R6OD8WbCPSkMdU1MHtdkx4xPCeeLJy9rseL4kJTOJ1357GoB96w/y1Ys/sn3F7la327VH514pAFz92BQumj4CibT9BJkEztAQ7Bo0Povv3/iZn95dhrZW59FjpPftxE0vXcfQSQOdj+3TyaXAiD8w+prhXHD1sEZtiJ9mL2Pnqr1eOyftkdojieFTBnPhtSMCRu9AwDlnry9hbTVn1FXDvOq3oH35roAKjKhlGfSO+4xDp5+goHp+k20KaTxdo14lSO7belABAQH/p1BbwNN7/93ktaxwaznBvV3u94VJAh0As8XC87t/QSaWtGlgpKPS6/xMXvvtaYqOl7Diy7/5+8eNHN97stXzJqTHMXzKYMZMH0nXgUKwtSOhDlFx04vXcc1jl/Pn12v4fe5qcrYdbfGNmCpYyaBLsph85zj6j+njfId60vt1btHxfIVIJGq8aRo6aSCl+eWs+2kT637exIGNh9DV6Z3M4B7xabGA1Qf0GdGDQeP6EddZEENvrzSsr7ZYW2BdX4G0trzht4B26bsCqpSmAYvFRLV+F3WG4wAopSmEKvojEvlXnKfWYOBIRSkFNdXk1VRTrtWgNRrRmowYTCbA9gc8KD6Jq7oHrhiegIAvKNOXESQNQiFWOB2rM2vZXr6dGmM1x2uPsansnzYLjDTYCbhkq0D7YW9FLjPWfUKUIphVY5/wtTkdkoriSnb/vZ+cHUfJyykk73AhlSWV1NVoG5+kiSVilEEKlGoFEXHhJGTEkZAeR0a/zvQZ2cNhmrBAx6OypIrtK/dwaOthTmXnk3+4kOryWuqq6wDQ6wyogpSoQ1WERoeSmplIpx4p9Bzejb6jenZ4IUmT0cTRXSc4sCmH3Jx8io6XUHSihMqSKrQa6zmp0+gx6o1IpGKkcinKICUhkcGERoUQlRhBfOcYEtLi6NQzmbS+nQgOD/LxuxLwB+ytLaBxfbm6toB2tb4a/BZg03c581tAIPsuuzGPgAyM+CsVOi1/nTzG2tzj7Cop5GhFGeYWROOmduvFWxde6gULAwONUceeyhPkak5TZdBQY9S26HN0lQe6T/ba3AJtg9Fi5P4dd3Nb+p30D3dPSHJv5R7ezXmrTQIjZ9sJuG2rQGDzac7ffJD9p8cCI/l55SQmRXjAMgF/5Jb3FnAwr4T1r9/ta1NaRFvb/8HSDXz6xyYW/vsGuiS4J3xrNJm58tUv6Z+eyPPTx3nEnn73vwPAxVldeevmSR6ZU0BAQECg1bQPjRF/w2g288dxa5ecb/bv5J/8U5jauK6tPbGj/Cjzjq1iW9kRzBZzmx1XCIwEPodrctCbPZ8u6WkCxU4Bz2O2mNlQkuPROW+c/hF9+qVy6YQsRo3OBEBRr/wuICDgOpb654Bms3ANJyAgINBRCbjAiM5YQLl2HTpjHhY7N8+dIx72qg1Gs5lv9u/iwx3/UKyp9eqxWkOFTkt+TZXTcWqpnM5h4S7Pe1qbTbSyu/OBLmCymHn74M8A/Jy7ySNzCnQ89lXu9bUJLhEodgYaeyty+eHEZraXnqBEV43W5Lxd68bx/4daKre57bSuhu+Pb2J9cQ65mjLq6ueLkKvpG5HCpOQsRsdlOpz/51Pb2V1+CoDsqkJyqovQ1c9Tqquh39L/s7nfzRkjAXigh/On1hYL7N55kt07T/L+7N8BuHBMT8ZP6EePnklO9xcQELAik0hY/PQsX5vRIZjy8ly39/nlqVmeNqNN2VG+lwW5SzmpsbYpjVFYy/Ee6X4nyaoEX5rG8/ve5njtKb4Y8o5P7RAQ8AcCKjBSqd3CvuLbMJlrbG4XIUEt7+bVwMifJ47wwoZVnKzyftuj1lKurWPij186rYcKksnYdP1dBMtt3yScy+KTtxAhT6NL2KVkhFyCWupeyurZvLzvB34v2NHi/QX8j9O60ywrWMK+qr1UGSpRS9V0D+nBpARrZk6SKrnJ+IZSloERg7gr416bcy4vXMbC3AVcnnQlkxKs3TX2VO5mZfEKTmlOUWmoAODDw+/Z3P9/Az9HLPJMt4g6Ux2/Ff7KtvKtnNaVIBdbz5u0oAwuTZhAZkhTAWhf2dlR+F/OX3yUvarxia8jQmUqUtTWC1KJWGxzzLK8Xby0ZzEaY/PMniJtFSsK9rGiYB/DYrrwn4HXECxV2pznw+yVFGudB6Zbw+DzMti+9RgmkxlNvT7GssU7WLZ4B506RzN+YhZjx/UmPCLw66EFBATaBxMHnfmOFIlAqzfy1V/bGdIthS7xUcikEo4UlrLp0CmeuHK07wz1EAXaYt7M/phwWShXJl2KRCThtL4MgDhFtI+tExAQOBvbV4YCAgICAgICAgICAgICAgICHYCAyhg5WfkBAJkx7xKi6MvW3LH0jP0YiTiYopof0RiO0idunleOXaPX89yGVfyYHTip8GlhEQxPSmV9nuP2hLUGAz8e2sus3q4JQV7eaS45Vb+yp+xbtpb8l6SgIXQNvZTU4JFIRK5lnQD8Xby3zbNFxCKr3k63kCTOi+rG0GjPlAQJWDlae4R3Dv2HOlMdaUHpdAnuSoWhnG3lW9hRvg2AuzLupV94VquPJRFJSFGlkqJKZVflTvLr8hgQMZA4RXyzsSKRZ2LAlYYK3sx+jUJtIbGKOPqFZ1FtrAbgYPV+9lft5fpON3BBzIVO7QSa2eopOzsCfxbsA6yZGQBdQuJ4vNcEeocnYbKY2VV+ktf3/sopjfXJ3DuDpnNRvON27ktzd/L0zp+wYEEhlnJZSn8GRHZGJbHqdhTUVfBr3m72VOSyseQwt278gnnn34ZC3Pyr9NOhN2G0mJq8ds/mryisqyRcrubzYTfbtCFC7np2x6tvXktFeS2rVu7jz9+t302HsgsAOHH8NJ98+Ceff7KKocO7Mn5CP4YM7YJYbEtzTMAvCfQ/VaDbL+AVbr/kvCa/P/bFMh6cPILpF/Rv8vrCjXvYePAEAJcN6dlm9nmaTaXbMVlM3JExk37hgfs+XOHXAuv3cZQ8kvOi+jsZ7X1+LVjpN7YIBAZnX81Z8POvsRrdXuKDryYmyKruLRbJkUmiCFH0I0w5hL1Fszhe8RYZkc949Lgnqiq4aflPHK0o8+i8bcG1mX2dBkYAvjuw2+XASKSiC+fF3M/g6HvIrd3I4arfWFP4EhKRgvSQMQB0CbuUWKXjlsNzjvxpd5tMLGVgZAY9QpMJlwehEFtvTF7f/1NjyvyQqG4ADI7qCoDFYqHaWEeFvpYDVac4WlPYrJvN5clDAXgk83KX3quA6+jNej4+8iFak5a7Mu5hYMTgxm1Ha4/wVvabAHx67L+82OsVIuSta3nZM7QXPUN7AVBuKCO/Lo9hUed7tdPL3ONzKNQWMjFhMpcnXYnoLJd5QnOc1w++wvyTX9MztDcxihiHdoLQlaY1zDm8tvFnhUTGh0NmEq8Ka3xtZGx3kgZHMHXNh5gtZn46uc1hYKSgrpKX9izBgoVwuZo5w24hIyS22bjr0oby3sE/mXN4DQcq85l94A8e7zWh2bjOwc1TpGX1ZVISkZguIXFuvV97hEcEceW0IVw5bQgAp06WsuL3PaxasZfCwkqMRjPr1mSzbk02kVHBjBvfh/ETskhOEVrOuorOYGTOn1tYvi2b/NIqglVyhmV24u4Jw0iJbq7P9dbPa1ixM4ffnruFH9btYv7fO8krrSREpeDyob25f/L5TcbXavXMXrKOP3fmUKPV0zUxmvsnn49SZv/Z1Y8b9rBg3W6OFZUhk0rISkvgrkuH0btT02Brgy2Ay/Y0zA04nd+W7YBT+93hWFEZc1ZsYXPOKUqrNKgUMhIjQxtvlmeMbnrTo9UbeOmHlazadZhanZ7kqDCuHZnFtPP7IjrnKnfOii3MXrKu8feRvdL44A7H1weO7DnXFlucKC7n1vd/RC6V8L97p5IUdcZvufrZf7B0AwvW72bZMzfx7pJ1rNplbQTg7P36I2v2H+XuCcOavT4wI5k3fvqr7Q3yMKW6cgBS1Ik+tsT7/FG4BoAxcSN8bImVPwrX+I0tAoFBQGWMmCwaFNIzIkUScQhGc0Xj75HqizlV8ZFHAyPbi/K55bdFlGvrPDZnW3Jx5wzUUmtQQWO0L0h4sOw0B0tLyIyKcXlusUhCavAIUoNHUFS3m00lszlY+Yt1vspfCJd3JitqFukhFzfbN7sqj8M1BTbnHZ8wgHu6TSRSHtxs27vZixuFFbuGWNfC9E6jbM5Tpq9hwcn1/HhqPRqjtf7+p1MbAWsQ5dEeV7j8XgWcs6VsM+X6MgZGDG4SFAFID8pgbJxVTHJpwWJWFv/JtOSrfWFmi8mvy2dP5W7ilHFMSbyiSVAEoJO6M+dHj2R18UrWn17L5UlX+shS2Fswjgj1BJLCHvSZDfYwmWvYlT8Mk9maadMjbgHBisFO9mqKxqhnf2V+4++Do9KaBEUaSA+JpUdYAvsq8thbketwzm+ObaTOZNUVeaTneJtBEQARIu7PvJiNJYc5UJnPghNbuLnLKKIVzf2VL0hJjeLm20Zz062j2bvnFCt+38Pavw5QXa2lrLSG777ZyHffbKR33xTGT+gHwOiLeqIUutnYxGgyc+dHP7H9SB4XZ3XlymG9OV2lYfGmfazbf5x5D1r9WHp8U62t05W1fPjrBn7dcpBx/bsRGaLiYG4JwaqmWZVmi4X7PvmZbUfyuKhvBlnpSeSVVvLQp0sID1bZtOnVBav4bu0uRvVO59KB3anV6VmyaT+z3v2BT+6dysCMpsK7pyutIvGu2HP23IDD+e3ZDji03x225uRyzyeLMJstTBiUSXp8FBqdnq05uRhMJpv7PDP/DyQiEVeN6ItMImHplgO89MNKZFIJlw/t1WTs/7N33mFtnWcfvrVBTLEx29gGL4z3juOVOI6duM6os5OmSZqupG2aNv3SpEm6ks6k2U3b7Dh7eMR774XxwBhswOwtkACh/f1xQIAlkISFGT73deXCnPOe9zxSxNE5v/d5fs/KWeOZOiqBhmYDP33j6z6JpzMFlXU88PLnhAT48cYPVxIZ0nHd8Oa9B2hoNvDgK59jtli5ZU4GgNvXOxBRq5RkF1aQEt1VrM0uLMdPMfivS8a2TnQKF5mFQ4kaYx0VrVX9HYaDgRaPyOBgUP2VqmTRGC0dN8MqeQzNplw0/vMAkEnUmG1an53vRE0ld6//jCbT4G2v6S9XsDA5FYA153J7HPv1uVyvhBGzzUCBfjNnG7+mrjWfxMA5TI3/IQByqT8F+i3srvwTOlMJmeH3dTn2UF2eyzlXxM/glz0IFiqpwiGMtIsd3RGmDOShEdeydNhkfpP9HgVNlY59X5YeIEQZwAOp7js/iHjGWb3w+RofkuFyf0ao8BC2tuIbzuhOX7a4fMUZfQ4AaUHpSLspeWk3lr3QUnS5wrqsWGyNSCUKpBJ1r+eQSQOZFH8Sk6WM7PLZ7g9wgdbU3MVsNcYvuNuxMX4hnKYMrakZo83isuwFYHOFUIoSIFexZNj4Hs8vQcJNiVP4/clvMNksbKk4zark6T0ec7mRSGB8RgLjMxL46aPXcmB/Ptu35nBw/zlaW82cOlHCqRNC15xXXtzEvAWjue76TMaOi3cz85XFJ3uyOXa+jJ8un839i6c5tt8+L5MVf3iHZz4SMh/f+dl3uxxntlrZm1PEF7+5G1UPmRM7TxVw9HwZK2aM5ZnbO76P5o9P5QevfkGgv8qxLatA6Gixenc2dy+YzC9WdCwK3DY3k2XP/o/nP9vOJ7+60ykWwG08WQVlLufubv7uYu8ufm+x2mw89eEm7Hb48LHbHdkoAFzX/XF+CjlvP/pdlHIhQ+umWeNZ8ru3+OrAaSehIDTAj9CAtkyMHrIrrDahC2Jv4lHIhO+LvPJaHnz5M4aFBfPqwysJDegwbvb2ve/MB4/d7nit7l7vQOTW2Rn84dOtHD1fSlpcJBKJhLyyGtYfzeXu+ZP7O7xesaFyB+srtlJvasBsE+5Zv3/4Mcf+KWHC/dAv0x52bDPZzHxdtpG9tYepMdahlvuTETKaWxOWE+3nfG/u7XiDtZUPi7/kYF0WLVYDSeo4bktc4TCQ7y3flG9id81Bygwdi53vX/ic9y987vh9Zdx1fDfxRsfvR7Un2FVzgIKmYupNDahkQgzDA5K4Of560oNHdDmH0WZibflm9tUeodZUjwQJYUohW29cSDo3xl1LuFLjMh5XsQBd4gHYUrWbzVW7KDNUopDIGRWUyi0JyxgRmHxJ74/I4GJQCSOBqnFoDR3p08GqyZTp3kXjfxVKeSzVTV+ikvmm7VVBQz13rxvcokg71yYLFxh3wsjmC+f41fS5buerN54jt/Frzus2IpOoSAtZzsJhfyJA3nWFNdJvDDH+meytesFJGMnTl3MxIYoAfpq2rMdzq2QKaEt8aV/ddUeCOoKXJj/A/Qf/RVVrR4bROwXbyAxNcZTiiFwaDWZBlAzrpkQmTNmxolpvGnxlaVpTHQC7anayq2Znj2NbrC2XI6TLTrH2aTTqpWj8fSAoXoKfSoiy60q01tT9+11nErqYySUylFLXHX9qWvVUGoSV7tEhsSg9WNnL0CQ4/n1cWzzghJHOyBUy5lyVzpyr0mltNfP5J4f46vPDaLVCJoHBYGLDumw2rMsmdWQ0d949h7nzem5HfKWwMSsPhUzGnVd3LXsbFhbMNRNHseaQIJiW1+sYFtZVoPveoqk9iiIA+84IHgq3zO4qKM9MTyIyJBCDqSPTc8PRs45/Xzw+LEhNRkos+3MvoG0yoHGRreEunvb5L567u/m7i727+L3l5IVKyuoauWVORlcRwg23z5vYRSjQBPqTEh1GaV3vuwmevCAsrPQmngA/FWfLanjgX58xMi6Clx68kQBV14dRb9/7di5+reCb13s5+cGSmQwLC+bjPdlsO3kegMSIUJ64ecGgEHZcMSZ4JKEK4XqwuWoXpxpzeTj1bvxkghjW/lDfjtVu5Q9nXiRXd47p4RNZED2bRpOOHTX7yWo4xbPjftmlra8349sXEZ7PfYUzunymhmWSFpRKtbGWv559nSD5pWU7pgWlEqWKoNxQyccl3wBwVeQMJms6Psvx/l1L8NaWb0Fn1jM1bAIRqjBHudHW6j38Ofdl/pb5tEPoAHj13Nscrj/O/KjZxPnHYrAauNAiZIHurzvKdxNu6DYed7EA/LdwNRsrdzBJM57ZEVNptRrZWbOfp0/9lSfHPMLoYPE54UphUAkj0QErKbW+hdXWgkyqJjboDir0qzlWvtwxJkXzq0s+T4vFzA82fUODsfWS5xoIzI1PBkAmkWC1d9/S8py2jlJ9I/FBzinpnfnqwr1E+Y1lVtQvSAlagFTSfapjmGoEVrtzZkdhs3N62+KYTIeXSHd03u+pMAKgUQby1LhV/OjI645tduz88+wa3pv5M4cpq8il013bVHsPnz13WO3uU5T7mna/mkR1EvH+CT2OjfJzXYYxuLGha92DRu3sp3G5CZT7kRIorIgVNtVwrP4CTZZWp9a51a06chuFVaMMTbxT+VM7NUa949/Rfj1f/9qJ7VS6U23o27a8vuDUiRI2bTzJnp256HRdS0MVCuHBymy2cj6/imd++zmTp6Twm6dWEBLa++ygoUBpbSPRoYEuBYXkqI4b9wvVWidh5OLSAFdUaIXPTmefiXaGhQVxvrJDRL5Q0yHsL3/uf93OqW1qcSmMuIunff6e5u48f0+xg3P83lLcFs/IWO9amiZGOvu+qBRyzBbLJcfSm3gamw388LUvaWxp5ec3XuUkioD37307rl4rXPrrvZxIJHDj9LHcOH1wiiCuSFTHkagWyp6yG4QM2clhGd2KEJsqd5KrO8dtiStYEbfEsX1J7Hx+fvx3vHH+fZ4b98tejT9aL3jWnNHlc3XULB5OvdsxfmpYJn/IeRG1rPdlb2lBQlZ6rv4clHS8/hnh3Xuo/Sr9R/jJnLPJUgOTeTH/LbIbclgQ1ZFRerIxl4zQMTww/A6nY+zYu3y3XxyPu1hy9efYWLmDZcMWc1fSTY7t18ZczSNZv+Xtok94PuP/uj1+KHKq8QAt1iamhTlbIQx1BpUwEqZeQJh6geN3f0UyGTHvUab7Lza7hTD/q4kJunTfgqf2bCVPW3vJ86jlCoYFBROlDiBAoUQlk7P2fM9ZG31BiEp4WMiMiuVolXOmRmd2lV7g9tGuSyHauTHpv4SrRnl0bn9ZGNfE/c1pu97s7NkyLjTR7XwqWYcwojN7tyqfqUlhSpiQPXOkXjAqK2quIktbwOSwVK/mEnGmPVNEa3JdzqY11zuNBRzmcN0JKgA6c/8/eLabxQ4PGM6dSff0czTusdtbKah7lAbDZgAkKAnxn0eS5jlk0iDHuCr9f6nSv4PJWoZKlkBM8INEBt7WZa4zVbfQYsrBZm/mXM2Dju3Dgn9MXGhHenB9i7BaVN74Mq2WIlSyOCIDVxEd/H0kuM7W6C33DBdumn534iu0pmZ+fuQjnhi3jJTASOzYyddV8dzJDk+i741w7UUEgmdJO34yz2raO49rclPW1180NrSwccMJ1q/JorSk6wNqXJyG628QbhavXSpc8zesy+bLzw9TW6Pn6JFCHv3xu7zyxn2oA3pfDjEU6O7K1NM1C0Ah9+Az3zaFxANx3mbrON+vb56PXOo66yoi2HVnI3fxtM/f09xd5vci9ktB5mUnJbUL4cGXeBvP5uP5XDc5jf25xfziP2v44LHbCQ/qKjh6/d630dev9XJT09iEn1JB0CWUYA1G9tcdRS6RszR2YZftkapwZoRPZlfNAWqMdUSqwr0en92Q49i/OLrr92BGyGg0yhCMXiw0+gJXoghAamASALXGrt9XIwKTOdWYy7qKrcyPmtVFyOluwcNT9tUeAWBRdNeM+RBFECMDUzjReAadWVg8CVYEOR0/1LBj5/PS15BJFKIwMhgJUmWSHvmST+baXy50b+ltS95wfzXXpoxk1rAEMqNiiQsKcfpz7Q9hpJ1psfFuhZHDFaVuhRFPRREAudSPaH/n+Zotztk4EarufQLaCei0ItxgbvY4jnYWRAuxtAsjAHtrz4jCiA8YEzyOPbW7OdmYzZwI55KsEw3Zjn+nB3e0rPOTCl9wPZXX5OnPdrsPQNHWJrq9lrcvGNMW8xl9Dla7FZnE+wf9yxFnO1X6t4kJfpDR0V8BYLJWUFD7KOWyf5EQ+hsAqvXvUtb4D5I0zxKgnECTKYti7VPYsRAVeJdjrrSod7DZjWSVTiQ14l+E+gsCtYSOm/LG1l0U1T8BQJLmjwSoMmg1F1BU/yvsWIgN/pFPX993EoXa89ONZXx64TAHawtYseMl/GVK7NgdgohUIuHR9GuYG9X9dStA3vE62o9zR+dxgfKBcxNvt0PW0ULWrcli7548LOaObCuZTMrM2aNYvmISkyanOHWs+O7tM1mxcgpvvraNr788QklxHR9/tJ/7vn/15X0RA4jkKA3HC8tpNVnwU3a9ZbpQ3ZFF0N3KvTtiwoQb7bK6xi6eEwAV9fouvydGCec4mFfMtJEJpMZ2NXy9VBKjQr2au6fYwTl+b4lvy0Q5V1F3SfP4gvhOWTHexjN/fCp/vmcpxwvKeeDlz/jpm1/z35/e0iULydv3fqjx8Z5s3tx4kFqdcF8XExrEw9fNHLSlNN5S1VpDuCoUpYus6WH+QgezCkOVQxjxZnxtp3urKJXzZytSFU5pi+tmCH1FRWs1myp3clZ/nnqTlpa2ZwKzXfhetdttXcY/nHoPbxV+yLtFn7K6+CumaCY4hIyxIWmXFotByGB/NKv7xh06i1CSeyUII6Ut5zFYmwmU9+47bbAz6IURX2G123lqz1avj8uIFGrVfjhxOouSUntU+vubyTFxbsccqSxzO+Zo7b+ZGH6vUwlNi6WOspZDAIwM7sGJDDDZnFM85R48aIYqOlZL6o3e33RlaoY7bTvTWOL1PCLOTNZMIdovhmPaoxyuP8jUsA7PhcL7k715AAAgAElEQVTmArZUbwJAKVUyP7JjlSPOPx65RM6F5iLO6HIY3SZA2LHzbcU6AEoNPf8/ai9dOdmYzbSwvvF6iPOPJzN0EscbjvFR8QfcmrDKybTMYrdwqvEEo4LSUcucSxA6xwn0WawAAcoM4kJ+7vjdXzGS8IAbaTIedWwr171EbPAPCA8QDI/9FMMxWkoob3ypizAimK0Kf58SiQqpxHlFurzxRaIChUya8ADB1MxPnkJk4B1U69/3uTDSzpPjb6DZYmR92QlUUjkmmwW5REqCOozJ4cmsSp7O6JCe2yR2Lp+pMDT0MLKDzuOi/d2Lun1JfV0TG9YLn6lv1x2norzra4iMCmbpskyWLsskPKLnGzuVn4Kf/OxaysrqOXKogN07z17RwsjSKekcOVfKezuO8sA1HX+v5fU6NmXlOVqodldO4o5Z6Ul8uucEn+49wdjExY7th/NLqG5s6mJeev0Uwffl0z0neHPjQf58z1IncavFaEat6l0nj+unpHeZG+hx/u5i7y5+b8lIjiU6NJAvD5zitqsySepUunS5yUgW/Bp6E4+szXw1c/gwnrvzWn79znqefH8jL9x7veP99fa9H0p8vv8kL36zh7vmTxL+nuxwsriSF77YQatZuFdcNXdCP0fZ93RXbezYfNEHwtPxnTPbJJfg7eUr8vWFPJfzDwLkapbEzCcpII5AuXBP0WjW80Luq07HaJQh/DLtYcoMleyo3sfu2oPsqxMyPaaFZfKzUQ92a4rvDlvb+3Nfyipk3cyhUfTu+j4YyW/Kdj9oCDOkhBGDuZATlbcxPeGA18euO3+WfK3nqwABCiVPzZrPrelC94LB4FCRGeXemLZE34jOZCRY2f3NTHb9O2SE3ekkjFhsBo7Wvgm4F0YC5H5OpTB6i/uWyKHKjgeyxrbjtaYmNC5a+7oiQuX8UFBh8F0noysZmUTGw6k/5m9nX+CNgtfYWLWBaFU0jeZG8prOOtIdv5/yEBGqjhptP5kfi6KvYUPlev6R/1fSgtLxl/lT2lJKrakGgDkRc9lTu9vleQFmhc9mfcVa9tfto9xQTmyb6ZjJZqLF0sJjaV29h45oD9NiaabFaqCkRTAQrGgVsqnWVazBX+aPv0zN8IDhRPt1GHXdl3w//8jXsqNmG8cajpDgn4R/m5ma1qyl3FCGwWrgz+P/6lIY6Rwn4Ii1uzgvhQCV842kTBriaJNrsdVjttYSoOya0RWonEC59Z+YrcIqikIW7dH5DOZch+hSoXO+sbHbLUgkvv/KeeH0etaXnSAzLJEXp9xBqNJ7T4wwVQCJAeEUN9dxprECo9XcpWzPFcfrO8S6DI37MkBwftC5VA4eOMf6Ncc5sC8fq7XrCptEKmHK1OEsXzGJGTNHIvUy/X/e/NEcOVRARfmVfX38zoxxbDtxjpfX7iO3tIaM5FjqdM18ffA0CrmMp1ZdWqrx1eNTmTg8ji/3n6KhycCk1DiqGppYeziH4THhVDc2OcZOHC4sbty7cApvbz1CSW0Dc8emEOinpKqhmaPnSkmPj+Tp2xZ3d7oemTg8rsvcQI/zdxc74DJ+b5HLpPzutmt45N9fc+sL77Ns6hiSo0JpMZrJK69FrRT+Rp+789pezW+2Wimq0tLUaqTJYAI71Ola2HfmAgF+SoLUKoa3+bLI28QNd/G4i2XJpDRKaht4ee0+EiND+ckyoSTQ2/d+KPH21iM8cct8lk/tyCSdOzaFxIhQ3tgg3M8PdWFkmH8MZ/XnMdpMqC5acGnPaIjp1GnGm/ERnUqXa1prCQrsurBxcdlKb/G0pGVdxRaMNhPPpT9OUkDXLmg5OtcdK9uJ84/hjqSVrEq8kQ8vfAnA2oot7Kk9zFWRXReaPI0n1i+KU425jAseRby650WUoY7NbiNff7y/w+hXhpQwYrE1YrL2zhvk9eOHPB4bHxTCO0tvIjXUvbHaQCLCX024v5o6Q8/eHLl1NUyL9b5lox07RqtnLuiBLoSROqN7HwlX5Tb5+nKmhXtW3qN2kfLurVeJSPfE+8fz9NhnWVexhuyG45S0FKOWBTApdDLXxQodh5LUSU7H3RR/CyGKEHbX7iJfn4dcKidZncK9yd8DQC0P6FEYCVGE8njab/iy7DMutBQ5MkwC5AEkqZOdxr9Z8Bq2i1I1q1qFrgNflnW0dbsp/haui7ne8XuAPIBfp/8fO2u2c7DuAOeb87G0ZT+FKEIYETiSSZrJhCpdpyB2jhNwxNpdnJeCq6yOzthsQurqxYtO7atLUok3Zmw2rDYDcSG/ACAi8GanEb4WRYqbhZu5Dwr3A/DYmOt6JYq0szQug9fztmOwmlhXdoKVid23ibTZ7XxRIqxWySUyFsaM9ugc/m0tCbWmFix2q0dZcj3xf49/7LQtVBPAkqUTWHbjJGJier/K1W662m7MeqUilUp48YEbeXvrEb45lMOOk+cJ9FMxPS2JHy2declZDFKJhJcfupF/rtnD1uxz7D1TRFpcJH/73nIO5Zfwwc4sp2N+duNcxifF8NHu47y3/Rhmi5WI4ADGJcWwfNoYF2fxnM5zAz3O313sQI/xe8Os0Um8/4vb+O/mw+w4eR5tk4FAPyUJkaHcdlXmJc19obqBm//8XpdtOSVVPPzaFwAo5TIO//2nPo/ngWumU1rbyFubDpEUpeGGtvfUm/d+KFFer2N8kvPC3bikGMq1/e8vdjmYEzGNHF0e6yq2OtrJAtQY6zhQd5QRgclEdVpQ8mZ8RqjwudlctYvNVbt4qFM26OnGs9SbGi7JfLWdzsayPYkt7Wb6YSrna+eO6v0uxtuw2a0oOpUNySQyZkYI39FrK7ZQ78Lbrj0ed8LPnMhpbK7axedl6/npyPudBJVWq7FbT5TBzhHtdgCKm89S0VpEZWsxZpvgN9NkaeDXJ5zv5QDmRa4A4LpY5/bh7bQf+72U/2NU0ETHveXxhj0crd9GlbGUFoueAHkwkao40oImclXkDV3mWFP+P/bWrnP8fl/Kb0gL6t5It53/Fv4BgDx9FhIkPJb+L8KVzt2IXDHEhJHe1bMeqyonp67ao7GR6gA+Wn4rCW46twxURodFsqfsQo9j8rV1TsKIxdZKWcthx+8lzXuRSTouFHa7hXP6jYQonR96XRHjr6Hc0PVile+ihe/FjAh0/vLcW5PrsTDS4sIk0TwAOp4MJUIVodyReBd3JN7lfnAbEiQsjr6WxdHdr7a9NeXtHudIUCfw05E/8+h8b07+r8exXYxcImdh1GIWRvVu5c6bOPsSpTwWhSycZuNxQvw6PGGaTdkoZbHIpF1FSME8VQJ2V50OpKiVozGYhdUepY/apvdE3UWldBvKThLjF0K4KrBXXaZuS57B6qKDNJha+OeZjYwNjSMt2PUX6b/ObnF0u7kxYSJRfp6V0iQFRnBWV4nNbmNLRQ5Lho33Ok5XZGQmsvxG4SZx7lVpyH0gZjTrhWtlWPiltXIcCshlUr5/zTS+f800j8b/YsVV/GJF92a/FxPor+LJWxfy5K1djRSnjIznh0tnujxmUeZIFmW6byHpbSzezA3dxw49x+8NaXGRPH+v+25YP142ix8vm+Vy3zuPftdp24jYcLJf8v5a7Gk8Pc39zO3X8Mztzm3PPX3ve3qt4Pr1+hxrFXbTfrAWga0RsCJR3w3yEV5NE6sJ5nRxZZcuTwCniyuJ1fRvmeLlYn7ULA7VH+fj4q8pai5mZOBwGs06dlTvQy6R8+DwO3s9fmqYkG2THjSCbdV70VmaGB00gjpTA7trDhDvH0u9ybMS0p6I8Ysk1k/IMN1avRu5VE6kKhyD1cDIwOGMa/MCmagZx6H64/wz702uipxBq9XIkXqhfMNga3UqiWkwN/Lz479jYug44vxjCVIEoDU1srvmIABKqYLp4RO7jcdVLIAjnvSgEdww7Bq+Kd9EVWstE0PH4S/3Q2tsIEeXR3JAIg+ldi8ADGY2VX4EgM7sm6whV+gsDZhsrbxb9DwA55pOdt1vrkdnrsdoMzgJIzPCr+kijByq2+JWGGmyNHKu6YTj95SA0R6LIjBAhZGzNb/o1XFGq/sHa1esPd+zsWM7UomElxctG7SiCEBiSCi4EUaKdc4XSKvdTFHTdsqbhVXSHRW/u2iEhGBlHHOjPWtpNSpoGMfqz3fZdkbn3t9kVLBzmtv26hP8aNRSlFL3H+d8vbPBlHqIKsEiIj0jITb4x5Q1/g2VPJ4A5QSaTcep0r9FYujTzqMlcvzkydQ2f4m/UsiQkEkCUMgE35S4kEc5V/MDAMobR6JRLwFsGMx52O0WwgNWdpnP3iaw2HspTI4LFcTb5MAIippqeb9wH+8X7usyRiqREKzwZ0RQFNcNy2Bl4uRu65BDlWp+n7mSRw5/SKPZwJ173uCG+Ewmh6egbjNnrTA0sL7sBCe0QkZSSmAkj43puWywM9cNy2BTuWDu/VT2l+Q2VjAuNA6ZREqzxUiNUU9mW1nOxDD3IvPKm6exfMUkEhJ9b9aYmBzOfd+fR0TklfFgIiIi4gG2Guw6YTXW3roRuOj6rVqEpJMwYjfugpbVIFEgCfmrsPGiMuzbrsrkj59tp0KrZ2xitOAxcqGSt7cd4dHlc/ry1QwYpBIpj6c/zDflm9hZfYAj9SdQy/wZHzKaWxOXOwSH3oxvz4D41egf8eGFLzlUn0V2w2mS1An8PO0hTjeeZX3FNh+9hh8C8N6Fz9hZvQ+D1UioMrhLtsuCqDk0WVrYUrWbN89/QJAigOlhwsPuqsQbefr0X7vMGygPYHbEVHIa8ziiPYHNbkOjDGF0sCAg3hh3rdP70zmenmJp546klYwITGFD5XbWVWzBYrcQqghhRGAy8yJnXPJ7M1B5YPjvALB1WvD6b+EfaTTXopYF8VDqMy6PC5B7fl+gM9fzUfE/HYJImDKa0cFT0CgjMdmM1BkryNUfI92F4BGpimN4gJDxVNCcwxn9UfRmLUGK7jM1sxv2YOt0XzklzFm074n+d+ERERERERERERERERERERER6SckdnsXX+OL84+78TzuW3YXeZeGdzFzk8+5H9SJmR+8QUWT+zKcVenj+fO83pl8tZP8xl/djrlp1Fj+Nt/zVUhveO34IZ4/uKvHMdcPT+OVxctd7rNj4/1z13JrymfIpZ37iEuReuEhsKkii2dOre6yTSqRsOaq33YxWHXFd3b/kerWrl4mD6Rew73D3auCf8oRvB3WlnWUBSWoI1g9+5eehi4iMuA5VXENGvVS4kIe7bK9rPGfaFvWMy52k2NbddP7VOr+jclahlIWT0zQ94gKutvlvE3GI1zQPkWr+TxyqYa40F8SEXCTY3+DQVh1qtD9ixZTTluWSSqxwQ+jUQvXtAvap6ltWo3N3lHW1u4/EqicTHq0s2+GK9rb5X5ZcowXTq938oxxxbSI4bw6TXhtCqnrcpPd1Wf5Tdbn6Mw9m0FPDEviH1NuQ+PmenUxvz3+Bd+Udu+78Muxwvt0Z0r3afIiIiIilx1LIbb6O8FW0+0QieYtJKpOpVvWCmw184R9oa8IP/2cy1BX787mzY0HqNMLnm9hQWoeWDyN2+c5l0iIiIj0HX/J/TF1pkoC5aE8OeatXs/T7jESJA9Fb2lgcbRQ3jc/6ianzF2b3YbFbkIpdW77nt2wF4CPiv8BwLUxtzM/aqXTuHb+lf84ZYYCAFQyf54c/RYKqVNlgKt6azsM0FIagPTIl9D4e5dCpzXsJrfmEa+OKdE3eiSKyKVSHpk8+G9U4wLdpz9VtXTvIi9BSphqJDKJCplE2e04d0wNH4lUIsHWSZez2e3sqz3D0mFTejx2QXQGqy90NeL8T8FmhvmHcU1s91+iO6tPsb78iNP29GDvjWZFRAYynYWPzsSFPOoklkQF3klUoGf1s4GqKYyNWd/t/lD/BV1+uiJJ8wxJGtfpmZ5yurGMXxwRamMrDI3EqTUsih1LjF8wiraSOsEM2kyFoZFtlTlUGBo5VFvApxcEo+3bU1x7H8yNSmPtgp+xuvAAO6vOUtxS5xBhNMoAxofGszQug0WxY3sV+3OZK5kZOYKvS46Rq6tAZ27FX6ZAo1STGhTttrWwiIiIyGXHbsKmfaCrKCIfhUQ1D2Sx2HXPuj5OFgvykWDJB9NOYZsLYWTV3AmsmjsBbZOBVrOFmNAgn3fxEhERufzoLQ1MDVvIwuhbuh0jlUhRSpxFEYBxIUK3oUB5CE2WRg7Xb+XqqO+47DpUYyxziCIAE0LmuBJFemTACiN+8mHIpd7VNivbat294WilZ74kC5NSiQ10bvU62Ajzd+88rW3teaX0+gTnVpzeolEGMi4kiRMNRV22ry8/6lYYuSZmopMwYrPbeebUarZUZbNs2FTSg+MJUapptZooaKpiQ8Ux1pcf6SLEtDM1vGejs5z6Fx3/Tg25E5XMu3r+utYsGow5hKrSCffrvtOFiIiIewxWEz87/CFVrUK3gukRw3lt+j3IuvEOAfjeiKtYtu0fGKwmdlULnlLdCSMAIQp/Hho1n4dGzfdt8G0sjctgaVyG+4EiIiIiAwC74ROwFgMgCXpC+BlwX8f+7oQRQKLIwG7Jx24+Lfzew3ksViuBfkpRFBERGUL0lOHhDllbRvGUsAXsqP6SelMV55tOMiLQ+R7qmHZnl9+nhnW/SNcdA1IYiQ++Hz95gtfHyaXeCxenaqs8GndtsmcO7QMdjcq9MNJgbL0MkQiZHxcLI1naAoqba0gMiHR9EJAWHMfcyDHsrslx2re35gx7a854HINGGciimAk9jslv+J/j3/GB13stjNS3ZpNT/09i1PMIjxGFERGRS+FAzXmHKAJwX+rcHkURgAhVIEmB4eQ2VtBg6ln4FRERERG5iNaNAEhUC7oIIh4ha7uft5Z2O+TjPdm8ufEgtbpmAGJCg3j4upmsmNG7zDwREZGBgUYZSZjS2RzXW6aHLWZn9VfYsXOofouTMGLHzvGGPQBE+QmVAAlq75/dB6QwkhL2RK+O81ckkxHzgVfHuOrA4oqZw7wXagYigUr35S8Gs7nX83914V4AViS97Xbs0mGTeePcBgxWk2Pb2JBEWm3uz/+jUddzqC4fAKMH47vjByOWoJIq3A+8BPzkggO23nzezUgRERF3VHYSRQAi/dwL4ha7lUqD4EsUoRr8mX/tfLL6ADu3nWH6zBHcskpIN/X3732Jo4iIiIgr7BahFTt+i7w/uH3R0ua6TPvz/Sd58Zs93DV/EuOSYoSuNMWVvPDFDlrNQreMVXN7XsASEREZmATJu+8g4w0aZRQjgzLJ02dxuvEQzRZdl+44Rc25aE3VAEzVeJ0p4ignGJDCSG+RSvwI8Zvu1TGlep3bMWF+6iFRRgOglLk2HOyMyda79pkADaYij8cGyP1YFjeVcoPQP/uOpHlM0KR4dGyCOoLnMu4A4Insd7F6YLx4MSvip7MsbqrXx3mLQhIIgNGq7fNzifgek9lClbaJqno91fV6qhua0DW1ojcY0Tcb0bcIGVb6FiP6FiNmixWzxYrFasPS/tNqQyKRoJBLkctkKORChoNcLkMplxHoryI40I9gtR/BAX6EBPgREuRPTFgQ0WFBxIQHERESKKYXA7H+Xdulb644zYig7lcjLHYrfzq5lgaTYOp3VfSoPo3vcnL4wHnO5pZTWdnAnfdcGW0tRXpPk8FIRa2OijodlXV6GpoM6JpbaWxqRdfc9l9LK2azcA0DMFutmC0d1zIkgueaTCZFJpUil0lRKeWo/ZQE+ClR+wkLDWo/JcEBfoQFqQkLUaMJUhMerCYqLIjY8CCUiiF1+zn0sbV58UnDvD+2vRWoxHWt/9tbj/DELfNZPnWMY9vcsSkkRoTyxoYDgCiMDGR0za1U1euprNdTVSd8Tur1LeibW9G1GNt+tqJrNtJqNGOx2oT7pPZri9XqeCyVy2XIZVLHfwq5DLVKQaBaRZDajyC1iiC1ipBAPyI1wnNZVGggkZpAojSBaILU4n3SAEPuRWMOd8wIv4Y8fRZWu4Wj2h1cFXmDY19WWxmNTCJjomZer88xaL+Z7HYrZls9IEEh0yDB/QO/K+paW9yOSQjyzutkIKPsphNDZ6y2riJDpeE4UomCKD8hpbGkeZ/L42x2a5de2J7w01HLkfbyKjY7cjQAz2few59zPqfW6F7kau9EcX/qNdyVfHWvzustNoT3xGoTU/gHIiaLlZIqLUUVgkBXWFHPhYp6iirqqajT0djko9Iyux2ryQZ49zfSjkIuI0ojiGyJ0RqGx4UzfFi446fa78rIFJgZOYJh6lDKW4Rsv9fztlPUVMvC2DHEqTUoJDJarWaqWnXkNJSxoeKkY2xacCzfSRg65WwlJXUATJ8xAqlUvBu80rHbobSmgXMlNeSX1nKutJbS6gYq64TvRn2L0c0MnpykbfHE0vsFFIkEwoMDiI0IJi4yhORYoTw1NS6c1Lhw4iJDxc/zQEOqEYxXbb1Y4GnzJkHq2gewvF7H+KRYp+3jkmIo17q/rxPpe1qMZorK6ygor6ewvI7C8jpKqhuoqtdjMPY+a/tiTGYLpkuYTiGXERcZQlKMhqSYMMfP4XHhBKm9M+EUGXikB00mRBFBo7mWQ/VbHMKI1W7hZON+YUzwFALlIT1N0yODThhpMp3mgvafNLTux2YXHlikEj9C/WaSpHmUQKV39YgtHpSNRAV4145xIOPKfPRiFBdlleyq/D0At6YIrW43lz3us3h6K4p0ZmZEOh/M+gWfFu9lW9UJCpoqncYkqCOYFZHOqqS5AET5hV7yeT2lwXgKAIXM91lHr5/dw+qCI9Qa2+py/YNZs/AH+Ms7yoNarRau2/wKL0xZwdSIJJ/HMJgwW6ycK63ldEElpwsrOF1QyYUqLTZbv3Qm9wqzxUpZjVAOUlbTyP5TRV32x0YEM254LBkjhpGRGsuoxCjksp69NwYjKqmcl6beyU8OvQ9AhaGBDeUn2VB+ssfjFsSM5pkJ3+m2Te9gpKFBEPbj4nuxiisy6KnXtZCVV0pWXhmnCyo5X1br04eUvsJuh9rGZmobmzl5vsJpv1IhJzUunLHDYxibEsu44TEkxYSJK8H9iESRht1YA8Zd4H+T+wMcWLEbhTbuEuUklyNiNcGcLq4kOapryv3p4kpiNUNnYXIwYDJbyL1QzamCCsff5unCSirrdHjw+NDvmC1WitoWtqCjfF0igfjIUEanRDM6ScgwHZ0czeiUGNSqvi2nF/EdUomUaWEL2Vz1MbXGcoqac0kOSOeM7igGq/AcNMX7MpouDCphRGc8xsnKu7DZjQQqx+InT8COjVZLCfWG7TS07mN8zHsEq1xffF1hsLi/ifCTD50/mlar+9Vq/4te703JH2Cn8xVRwt0jNiNx6kNt4b1z1/giTK8JlPtx3/CF3Dd8IXqzgTqTDr25lUC5H2GqIEIU6ssaj81uoaJ5CwAFjUJb0RBluk/Pcbj2Av88vY2/T7uJsaHCakudsdnp/1/7/7uh9EDoKSazhez8cg7lFHP0bAlnL1RjuoSVzoFMRa2Oilodmw8JXVeUCjljkqOZMlrwR5o1PoWxKTFDYiV2ZFA0X1/9UwC+KT3Ozqpc8vVVaI3NmO1W/GQKQhRqkgLCydAksCh2LGnBMf0cte8JDvanvq4JP/+h8x0l4hpdcyv7ThYBcORMMVn5ZRRXDs3yTJPZwpmiKs4UVfEZ2QAEqVVMSotn2pgkpo5JJCVWFANP1lYxPuLSTQ09QrUEjHuwt26EdqFD5f4BxK7/O1jbxC//5S7H3HZVJn/8bDsVWj1jE6MFj5ELlby97QiPLhdLBPsSk9nCsbwyDp4q4lheGXnF1ULJ3BDDboeS6gZKqhvYdPCsY7tMKmVMSjST0xOYkp7AhJFx+CkH1aPxFcfUsIVsrf4Mm93KMe0OkgPSyW4zXQ1SaEgLmnhJ8w+q//tF2r8glSjJiPmIIFVXN1q9MZtTVfdRpP0LGTEfeTynqz7IFyN30/FgMKE3uU+l9Zd3/VjILqoLVckCkUud+03LJEqnsf1BkMKfIIX77juuuKD/gjP1r3S7f2/F/Ug8+LMxWbXY6frlkhi0olcxdUd2fRlJgeEsje/IkkoKdL5Z9Jcp2L7kEZ+ee6CSX1LD3hOFHDojpO5m55djMveudGWwYzJbOJ5fxvH8MgDe+uYAwQF+TBuTyIxxyczJSCE8ZPBmw6lkghhwS9JUbknqe6+ggUhScgT1dU1UVTT2dygifUBZTSO7jp9nV9Z5svLKnMpcryT0LUZ2Zp1nZ5awChwZGsjsCYIn2fxJI5g6OhGF/MoS/5d/8S6jNBHcNGos3xkp3AdEqfvmmi5Rr8Te8h+wFGLX/kjYqF6FxP8mUFy86GMF03Hszf/BbhQWiCTKGUiUs13Ofce8icikUt7ceIA6vZAFFxak5sdLZ3HrHNFbxNcUlNWx72QhB05fICuv7Iq9RwLBOuDkeSE75u11h5DLpEwYGce8ianMm5jKsIjel2QMVpRtz3ctVh1WuxWZZGBdV4MVYYwJnsKpxoOcajzIsmH3cVZ/DIBJofOQXuIz+6ASRvTGkwwLvstJFAEIUk0gJmgV5bp3vJpTrVDQaOx5BdmTrJLBQkWT3u2YML+esyvuSP22233jNKu8jmkgoZAGY7ObMdtc17WarL17AEkIWk584HWXEpoTWlMLAfIrw1eiO+x2OF1Ywfaj59h2NJ/Sas+6TF2p6Jpb2XI4jy2H85BKJExKi2fxtDQWTBlJaGDvxESR/mPJ0glkHS1i/748fvBjoVtEf2QETf3e3y/7OV3xxq9uZVJafH+HcUlo9Qa+3Z/D2r055JfU9Hc4A5aahia+2imUz3218yQB/kpmjU/h2unpzM5IGZJlhBfz7U338GneKd48cZgXDu0CYG58MjePGsfi5BGoZL68xZcjDX0DW/0qsAl+XPaWD7C3fACdPGzV3e0AACAASURBVP7sjb/Abm8Be6f7ZlkcktC/9Tj7qrkTWDV3AtomA61mCzGhQWLplI84V1oLwNbDeWw5kufwUxNxxmK1cTS3hKO5Jfz9ox2MTIhkXmYqi6YJpu2pcRH9HGHfE+k3jIrWImx2G6caDzAh1LWg2Z9MD7+GU40HabHq2VO7FpNNWPSfGnZpZTQwyIQRmcQPhbT7tj9yaTBSiXMmQ08IwkjP5oqNRh8Ylg0QSvTuH+zjLsFsdnLEA70+diAwLGARsQELaDDmUGM4QHXLPupajzn2+8tjkErcp63LJf4EKpIBiAu8jtiA+T6L8f69H3C8vpQms/C5TPviWce+5Qnj+evU7zh+n7rmBfTmVuzA67NWMT+ma0eOZVteA+B7I2dxoKaQLeW5KKQy5kaP4OnMpQQpOjKA1pac4vWzu7nQJHypxqpDuDV5EveNnInsMt/BnCutZc2e02w5nEe11r3YJ+KMzW7nSG4JR3JLeP79rUwdnch1M0ezeOoosWPEIGHBwrFsWJ9N1tEiPnhXSCW96965/RxV/5FXXD0ohRGrzcbeE4Ws2XOaPdkFQzKVva9pNpjYfOgsmw+dRRPkz7UzRrN89lhGJUb2d2h9xujwKJ6auYDfTL+a7SUFAHyRd5qf71iPn0zOstR0bh41jknRw3xzQnky0vDPsTf+GgC76WDbjk6Li7au95gS5WwkoX8Fabhjm8Fkxl/p+j5KIwr0PqG8tpE1u0+z+fBZLgzRkrvLQX5JDfklNby1RuiOlJYYxfWzx3Dt9HTCgi9vif7lYkLoHE40CE02Pit9hXJDIQnqEUglMlqtLegtWpLUQpZYcoBvLQI8ZURgBuHKGOpMleyr/dYRS4Tq0q91Q19SFxEREREREREREREREREREemGQbUsGK5eTEPrAeJDHnSx106DYQ/h6kXezemndlteUtE8dNqFnaqtdjtmKLUn7g0SpGhU49CoxjEy9HusK5yJ1S5kZ8yIeZlg5Yh+je/lGbdit9t56cwODtYU8cFV9zr2yS8yWD28/HEMFjOZ3/ypxzmfzV7PfSNm8snV91Np0PHY4S95LXcXj49fDMCeqvM8lbWWZyYuI0MjKLIFTbU8eXQNFruNH6T1vUFak8HIxoNn+XrXSc4UVfX5+a4kbDY7B09f4ODpC/z9ox0snTmalVcLJYspw8LdHC3SX0ikEp794y388dmveOe/Qip9dZWO2++aTeywy9d5a6CQN4hKT5oMwnfKFztOsHpzFjUNTf0c0dBBqzewevMxVm8+xvjUWG5bPIkFU0Yikw7NtUC5VMriJOG+ZHHSCA5XlvLsvm18eCabD89kM1ITzk8mzuSGEaMv/WSyOCRh7wEgMR3D3roWu/m4YLBqbwKJP0ijkCinIPG7HpTO/k83//k9/nDnEjKHC/cSv3nvW3532zUorzCPGF9jsdrYmXWOL3ee5FDOhUHRRWawcba4mrPF1bz48S5mjU/m5gUTmDkuZUiVfY0NnsZkzdUc1e7AbDOxs+YrpzHLht0L9F/GiAQJ08MXs77iPZosQgn9lLCFPpl7UAkjKWG/5mTlPeTWPEpU4I2oZMJF1Wgpo6r5C4zWKlLCnsBgFlIKu3ZSAbUi1WnOpOBQTtX2/JBVomuk1WLBTz6o3i6XHK92bo13MSkhPbu9H639NxPD73UqKWmx1FHWcgiAkcG+9dPoLyRICVaORNvWcncg4N9mOimXyJAgQe3GZ8STlsjjQofxyJirARgRHMnyhHEcqy917H85dxd3pk5jecI4x7akwDC+O3wyqwuO9JkwklcsPOh8uOkoW47kYTRduSZhlwtdcyurt2SxeksWABNGDmPVokksmDxySHS0GUocPnieurom0kfHcfaMcG3/dt1xvl13nOiYEMLDA5ErPHvY+PtLd/VlqJeF9uvFQKZaq+ejTcf4os0fo6XV1M8RDW0EY8V1RGmC+O6iTG5ekAkwpFp0NptNfHM+F4APc46TU1fNoqQRPDHjagLkCr4+f4bHd22gUKflkUmzfHdi5SQkykketDDoSlVDE2FBHWUI647k8uSti0RhpJfUaJv4eGsWa/acpl7X0t/hXBFYbTZ2ZxewO7uAxBgN3104kWVzxg6Z68otCT9mZNAEjtRvp9xQSKutGYVERYA8mGi/BOL8h/d3iEzWLGBT5WosdjNKqR8ZIb65tg2qJ/2jZUswWWtoMp2ipnmtyzFZ5Td2e/zc5HNO25JC3K+qWe12TtZWMTUmzvNgByDFukbOaevcjsuMiu1xf3b9O2SE3ekkjFhsBo7WvgkMHWEEIFg5akAJI33BeE3XurxgpT9N5g7vnbzGKrLqSnjj7B6Xx1tsNuQ+Wo2z22H/qULe33iUwznFPplTpPdk55eTnV9OQlQody6ZwrI5Y8Ub2AHCE79c3e2+qspGqiqvrG41heV1WKy2AWm8WdvYzL+/3s83u0+JHiL9QLVWz78+3c273x4G4K4lU7l1YSb+g/hB5kxdNR+cyebL/BzHwt2q9AzevPY7xAYEOcZNiIplemwCT+za5FthpJeEB6k5U1pFYuSVl9XmSwor6nnv28NsOJCL2dJzEwmRvqO4UstfPtjGq1/s4TvzMrhryZQh4T+SGTqXzNDee5b9OeMzH0bTMxmhs1BKfdMVtU+EkXpTA6caz1JuqKLZ0oLVbmNprGA+Ga/u+aG7J6ICV/oqRAejwzwz5tpRXDDohZH1BWfdjvGTyxkd3juzMjt2jL3s2tITRc3VFDfXoDO30GhuodXadYXtxvjpRKj6rvwnzG8CVQZBEJBKBpWW6DE9ZZ3Y7HYMVjOPjJnPyiTXrfN8IYrYbHbW7z/Du98eprDcvYAncnkpqW7gT+9u4c2v93P7NZO4ZcHgfqgQGXqYLFaKKuoZET9wOge0tJp479sjfLDpKAbj0OlwN1hpbBIE/5c/280HG4/wveUzuGXBhEFZZnPd5+8wMWoYv5+zmGWpaQAopK5F69FhkRitAyPj8pY5GfzqnfW8sn4/ASrh3uO+lz7pMbv1o8duv1zhDWhOnhcyA99ed4jd2efFcpkBRLPBxPsbjvDZtuPcNH8Cdy2ZQnhI37TPFoEj2q1Y2rpfTfVRGQ34WBhpMOv4X+GnHKg7hs3edUVkWrjwQNVZGMnSnmZz1W7kEhk/HXUfcjcPnSmaX/oyXCGuWM8c7NcX5PHYtLlepwwOBGxtV873c7Ldjp0UPczlQ67F1kpZy2HH7yXNe5FJOtQ5u93COf1GQpRJPogYjtWf58vSA2RpC9Caeq69nh05uk+FkcSgG0kM6j4TaagjlUhID4nmnK6aGH/fv892O2w9ksfrX+4V3dMHAXWNzfzr0918sPEoD9wwkxXzxg/IFforgS27/q+/Qxhw5BVXDwhhxGa388WOE/z76/1ievsARas38LcPt/PF9mx+fvt8Zoz1zf3L5WLtyrsZFxHt0dgIdQBvX3dTH0fkGd9fPI2Jw+M4WVSBttlATkkVU0cmoBC/R7qloKyOVz7fw67j5/s7FBE3tJosfLDxKJ9tz2blPMGr7f7lMwgJ9K5rqkj3mG1G9tauB2CYfzJJ6jSfze0zYaTcUMXTp/5Og9lzo9JE9TAO1wsP63O0U5kWlumrcDwmOiCQlBANhY09P5AVNmrZUVzA/MT+r6vyli/zcwAo9aBV77XJI11ut9rNFDVtp7z5CAA7Kn530QgJwco45kZf2o36iYYiXjq7hjO6UveDvWBn9Sn+fX5Tl20ypLw85SGCFEO7PZylTaS02nqfvv2T0fP48YFPGJEbyeJhgoGbHTt5jdVY7TZuTMzo1by7swt47Yu95A8i00QRgXpdC8+/v5UPNx3l4ZWzWTQ1bUgZkIkMTgbCteR8WS1/eHuzY3VXZGBTWFHPT/72OVdlpvLruxYSqQns75A8wlNRBEAtVzA15lJaWdvBh0uDk1PjmJwqZGF/uvcEP7xu5pDxZ/AllXV63vhqH+v35TgWOUUGB0aThY82HwNg3b4cvn/DDG5ZkCkuJPmA9RXvoTPXA7Ag6mafzu0TYcRss/DHM684RJFEdRwTNWOJUGr4T+HH3R4XrtKQoI6lpKWCLO3pfhFGABYnj+DN7MNux/3l0B6uThw+qLJGms0mXji026OxEmBJimthRCULYl7MU9ix8f65a7k15TPkUv9Ox0p7XWbSbpL7ftFO/n1uI1a77+uvJ2qGU9pSi9nWtQ5zU2UWNyX0f81tX/DPnO38L38/rW3psz868AlyqZQRQZF8vfAhr+ZaEJvGqzNX8Vrubl5v8xmRS6SkBEXw4KjZXsdWUFbHCx9s42huidfHigwsSqob+M3r63h/41F+fZeQzjg62fMbdhERX3K2H4URk8XK/9Yc5O31h0QfkUHIruPnycor5Werrmb5nLH9HY5b/np4N49MnuWyfKa6pZndpYXcNGqciyO9x246iF33eyTqW5H4tz2ISDzwUbDkYdM9BYA0+M/CNnlylyEZybEemcRfSbSaLPznmwN8uOkoJtE/ZNCja27l7x/t4PPt2Tzy3XnMnTD4Ftn7g9KWc1QbywDwk6lptug42bifPP1xAEYGTmBcyAyfntMnwsjWqj1UtQo3I/ck38yyYR21Pj0JIwAjApMpaamgoKn/TBZXjhzjkTCSU1fNm9mHeWiCc/uxgcoTuzZR1exZG8BZcYlEB/S8UiJBSphqJDKJCpmk524onvL33K8B+KJkv0/mc0WwQs2siNHsrO5qorqu/MigFUYeG7cQ6L6u7tEx83l0zPwe51i76GGX238yeh4/GT2vy7arY0ZydYxr4cwTmg2CN8wbX+3jk63HLymDRWTgkVNYyb3PfQjAyvkZ/HDlHILUvjHDEhHxlPx+6kxztriaJ99YT1FFfb+cX8Q36FuMPPvfjWw+fJbf3b9kQJsovpx1gIczp7sURprNJv5yeLfPhBGMe8CSh133ByR+beb6nggjshQwnwG7Abtxo3CYvOvCzOsP+94/cDCzM+s8f/1wG5V1+v4ORcTHXKjU8vMXv2LexFR+dddCIkMHR3Zaf5HXdJxNla5N5iNVcaxKfMTn5/SJMHKgXmjrOCUso4so4gnRfoLRZ5Wx1heh9Ir08EjGhEeRU1ftduxfD+0hMyqG6bEJlyGyS+PVrIN8cy7X4/HfGz/Zo3HXJ7za25Cc+LBoZ58KIp2ZGZHmJIzk6cppMDUTquxbg6T61uNY7UYi/af36XkGKuv35fDiJ7sAxHr7IUx7qu9n27LZdiSfR787j+tmju7nqESuJBqaDNRohcWAy1ES8dk2oRz4H6t3iCu7Q4j9J4u4/en3+P1DS5mSPvDv91yhbW11P8hD7CahjBrFeJB6YdAvUSBRTsdu3AHGvcK2AO8yVq8UKmp1/OXDbew+XtDfoYj0MTuzznM0t5Sf3DKX78zLEMuQuyFEEU6ESuiaqTdrsdothCmjGRcynXmRK1DJfG+F4BNhpLilHICpYa47VvSEWiaY0bRafXcB7w0/nDidH29Z43ac2Wbl+xu+4n/XrWTKAO5S89rxQx6X0ACkhGhYkJTahxE5U9RczWvnNrjcJ5VImBY2iqujx5EWHE+0XyiBcj+u2vJEr883JWyE0zY7do7Wn2NhjPefXW84VPUzjFYtNw4/3qfnGWjUNDTxh7c3s/dEYX+HInKZqde18NS/v+XbA2f47X3XiCsjIpeNsyXCIkdfCiPNBhO/f3sTWw7n9dk5RPqXusZmfvSXz3jgxpncv1xI1+7vB5gWi5k9pUWO37cVF6CSdc0YsdhsfJmfQ2pomO9ObBP+piSKXtwryZPBCHar4LkjPgM689m2bF78ZCetpoHROUik72kyGPnTu1vYcCCXp++/lrjIkP4OacAxWTOfyZqeM999jU+EkRaLAYBgufc3Ie1+Egpp/5ouXZ+axktHhcyFPG3P2St6k5E71n7K7+cu4pY0H6Up+ohms5mn9mzh87zTXh33i6mzPf6yMtmayK57h6rWU5itrst0vpP8ntt5Xsv/1ql7EUBacBxPjr2V4YExHkbkGbH+YYQphc9ofadONzm6kj4XRsw2z8qZhhIbDpzhLx9sR9fcv6KnSP+y/2QRq377Lk/cvYhFU0f1dzginTh9UjC5NhrNTJqS0s/R+I68tnKaORl9U8ddWF7Hz178irIa37enFxlY2Ox23vhqn8PU99kHrkOl9GlDR68wW62sL8hjT9kFAH6y1XlBTwIkh2j4y7zrfHdiW53wUxbb8zhXtGeYtM8h4qCmoYnn/ruJ/aeK+jsUkX4iK6+U259+jyfuXsSSGen9Hc4Vj0+u7kHyABrMOvSWZq+Pbfcm0Sj6VymTAP83U/BUuGf9527HG60WfrljAxsK8wF4cubVpIRo+jLEHrEDGwryeHb/diqavKtLnBYbz7JUz/8Y91f/nbLmgwwPugaVLMjLSAVKW+rYU5PjtD09OJ6XpzyEv8w3/iUXkxQQBXQVRoqb+7Ym3WY3YWvrtX0loNUb+OM7m9lx7Fx/hyIyQNA1t/LEa2vZmZXO43cuFL1HBghP/d+nADQ2tAyp1r992Znm8JlifvXKGvQtxj47h8jAY9tR4V6vql7P3x9Z0W/eIyEqP/654Hpsdjvj336JPbc9iFrRdWFRJpEil/q680V7R5RezNvuR2cXF0naac80+9O7W8TFIxFaWk389s31HDhVxONtJvZil6b+wSfCSFJAHA0NOrK0p5gfNdPj46x2G4e1JwBIC768ZRyumJcgrJjdNGqsxxkXWy8IPcV3lhRy/fA07hk3kUnRw/osxotpsZj5tiCPt04c4Uyd9zeDCqmMZ2Z75wtT2nyQq2OeIi6g934Z+2udvU+kEim/HffdPhNFABIDhJWLLG1HDWdJS9/625ht3guGg5Xs/HKeeH2to8ZfRKQzGw7kkpVXxvM/Ws7YFN9mhIl4T3Pz0Hy4P9tHBqxr957mD29vFjvOXMGcLqzk3t9/yKuP3Ux8VGi/xSGVSBgTHoVKLkcluwwZLNJQsFaCtcz7Y62VHXNc4ZjMFp5/fxvf7D7lfrDIFce6fTmcaGvz/vwPlzEywQs/HxGfIDZTFhERERERERERERERERERuWLxicw8I3wS2Q1nOFCXxZH6E0wJy/DouI+Kv6bOqAVgbsTAaYH721nz2V9eQnmTzuNjLDYbX587w9fnzhAXFMyipFRmDktkQlQMsQG9Kze5mPaODxd0DRysKGV3SRE7SgpoNve+TONX0+cyOtw7RdJmNxOgiO71OQEO1Tkb1s2KSCe5rdSlrwhVOHef0VsM2OwWDJZy1Ip4JD7WCy1XiL/I+xuO8PJne8Q2vCI9UlWv54E/fczPb7uam+f3rbePSPeYzVYs5qHZRaWsugEAg9GMv4/Skd/8ej///vrydFATGdhU1Op48M+f8Nrjt5AU038l1J/ecNtlO5dEnobdWonduAsJ7d/xnt0r2Y17hH/I+8bzZ7BQUavj8Ve+IfeC+w6YIlcuJVXCc/H9f1zN776/hAWTR/ZzRFcWPhFG5kfNZE35FsoNVfzl7Bssjp7L/KiZJAfEO4212m3k6wv4pnwLh+uFNnfjQkaRETpwWjqGqvx4a8kKbv7qI1os3osOZXod75zK4p1TQhvjEJUfScGhxAZ6JpAUNmr536ljNJtMNBhbqWjSU9qkI79eKPnoTUyuWJA4nPszpnh9XFLgXAr0W5gU/v1en7uiVeu0bVp43//xq+XO3gYtFiP7Kx+m1nCYGPU8pse82GX/+qI5l3ROu6M2d2iibzHyzH82sDPrfH+HIjJIMFusPP/eVk6er+A3dy/qVzPDK5WWIVpGAx2LCOdKaxmf2guzyIv416e7effbw5c8j8jQoaahiQf//DGv/vJmUuMi+jucvkc5G4w7wXoBe8tHAEjUd7g9zG74BixnhfHKWX0a4kBm/6kinnxjvegnIuIxBqOZX7+6hvuXzeDBFbP+n72zDozi2v74Z9ay2bg7CYQgAYI7FCjFpViFUqXtayl176u8yqu791d9FSilpVDc3SkOSfAQIe7JJqvz+2MgkMY2m93sJuyHP0hm7tx7drM7c++553yPwytiXS3YZDYqF+Q822kOLxx7jxJDGWuytrAmawsy4bI3+aOT3wOgM+kxipfLUQW5+fNIh7ttYYZNiQ8I5oNrxzN33VJMYtMWtsW6So7kZnEkN8ui9geyL3Ag+0KTxmyIroEhfHrdRKvKpoVperMr5wOytIcIVHdCKaspQtYzYHa9fRToakZRhLvbsLRcHahkNT/yRtFEQaWkdZNTsbvG+auxooylpOUU8ehHi0nNqunocuGiIVbuTORUWi4fPDwFgNAA20TXtSaMRjPZWUWEhfshk9luZtRa9UWu5ERqTpMdIy6niIu6KCjR8sC7f/Ddv292qN5IXYxb9COrpt9hk74EzQzEsk9BLEUs+a90UNQiaO64LK5aDROi9jfE0jcvdqBG0NxoE1taGv9bsZcv/9xR5bB14cJSRBG+XbabU+m5/Pe+Cahdm0h2x2bvcJh7CG8lPMfnp3/keLGUJnFlKdZyo7bGNQm+nXk47i58lM45GR7bNo6PR07k0Y0rMLai9IC2Pn78OH46HkrrRE6PFfyKlyIMnamYjPI9tbZpyDFSdrHE85V4Kd2tsqcxlBpqjusmUxLpOYa00uVEeo6p93pPZVvkQuNCs02igTLDuUZd0xI4eDKDpz77i+Iy1w6IC+s5lZbLnf+dD8CHj0yhc0zT0vRaG88+MZ9DB88zcHAcr71ZfWFx/bj3rO5XvAom6U2tTvPJwq38vPpvG1njojVSUKLlwfcX8d2/bybAp2aqriM5VWhDYXnBE8H7P4jFTwJSCp5Y+i5i+TcIqoGgiAHBQ6o8YzyPqN8N5svfP8HrSZBdBZE1V2Aym3nrpw0s2XrU0aa4aOFsOXiGB979nY8enYq3h9rR5rRqbOp6CnLz5+Uuj5FceoYdeX9zsvQs+bpCtKZK1DJpEe6n8qWTdyyDA/sQ71176sSu1J5NsmNgm4NNuv5KJsZ2xE0u56ENy6k0Ghu+wMnpHBDE/8ZNJ8Dd+lJzU2N+brIdbnIlWmP1Hctyo/13MAv0NUsZ+6k86Rn0DD2DXoEGYmgGhn2BRtG4HUitMYN1qRMadY0zs2pXEgCv/bAWg7F1ahS4aF7yi6XKTfe9vZD/3jeea3o4vkqZs5B4XKoCsX9fTefq1RD10RRONqE6zf8t3ulyiriwiIzcYh7+8E++fuYmPNztV1Vvb2Y6SrmMnsFS5cMNqXWnr5rMZptv6Anuk0EsRix549IoYC5CrFxV31UIng8iaG6vs0ViWjbxUa3LIa69mAax62iKo01x0Uo4eiaTe95YwKdPTCfE3zkDCloDdonJ6eQVSycv6ye2Hqra9EYEZIKaCsMZKo3pqOTBqBURAFQaL6A3ZaNRtifQY5zV49bFqJj2LJ4yi/vWLiG1pNjm/TcXQyKi+Wr09Xiq7PfgtpQAlVcNx0hOZZHdxz1UmFLjWKTm0i5Gw2HqbvLGh8sqBM9GX+OsfLtsN/+3eKejzXDRSqnQGXjq06U8NnM4N1/XNAd5a2HEyHjWrTnKiJHxdbaJahOAqpEhtnq9kbTU/Kaa59ScTs/FLIrIGpmcvXTbMb5dVjOt0oWLujiZmsuL36zk/Yem2E0L4LFNKwDYcct9ANy9+k/7DFQPguY2BJVULEEs+wpRt1GKEqmBAsFtCILH/aDqVW+fM9+bT2xoAJP7xTOxb2cCvZ0r8qax5BWX8+iHizmR6hJZdWFbzmUWMPv1BXz2xDTahgc42pxWiVMmKyWEzq/1eFHlThJz5tA15H/4uQ/5x7ndJOc8iK96gF1s6hwQxLJpt/HvretYcfaEXcawBwqZjAd7Se/Jgz0HoJDZpuJKevlu8nUnMJr1tZ7vHXhvvdfHeASTpq0e5nmg8CyTIvrZxL7ayKjIJ6U8u8bxzt41RYL/iUyQRFvlQuPTfZSy1uEY+XjhVn5x7aC6sDNmUeT9+ZsoLNEyZ9pgR5vjcJ56bhJPPjup3sXWW+/NJCTUp1H9ZmUWcetNnzfROuemUm8kLbvI4sohe46fB+CNH9fb0ywXrZRth87y9V87uW+KfURGN9x4dzUxdwE4PvtR5LXcHIxmM11++LjGcZug6CSN7/sRgmgAYxKiKRvEMhDcEWSBoOwCFs6XFj59K0v3JvLjpv18vHw7gzpFM7lfPMO7xuKmdMplSp1k5pdw/9u/cyGv5W6iunBucgpLue9tqSrWVSH83My0qDtOSuH7BHtMqeEUAfBVDyDYcyrnCt+hR9giu4zv46bm81GTmJ7ahRe3ryej1PJyvo4gzi+A94aPpXtw01X5r+Rwwc8cyPsGP7dYCnVn8HdrT6nhAmbRSEffSRb10dM/lm25idWObcs5TrGhHJ9aSuragu/OrKv1+IDAjvVep1GE4Sa3/uYjCHLkghpTrbsqzo8owju/bOCPTYcdbYqLq4jvl+9BZzDy6E3DHG2Kw2loB9rHt/GpkRqPmhW6WiMnU3MscoycTs/jmS+WAbhKjruwmu+W7aZTdAjDeto+HVCtqD5l93ZTo1HUrnnmJq/Z3i4ISlAm0EjptWp0jAjiqanDePz6oWxLPMeyvUm88Msa3JQKxvSS5meT+8XTPca2c1lbk55TxJx3fycrv2bKtgsXtqSwtIIH3v2Dr56+wRU5YmNsEz7QTJTrk1Erouo8r1KEUq5Psrsd17Zpx4YbZ/PSoBGEeHgS4uFcEQFBGg/euGY0q2+40+ZOEYCTxUsZEvosU6J/QCX35Pro75kZu4woz0F4KcPxUoY32MeI4K41wpsrTHq+OFVfrqr1bMk5xtrMQzWOh7n70803ut5rR7VZxTURP3NNhPXaKooWGjViNou88t1ql1PEhUOYt2Y/b/20nqtAJ9RqVCoFanXjbyVTOQAAIABJREFUVyUeV4tjxAIB1pLySh7/eAnlFXrKK2qPgnThwhJEEV79fg05hfZfHB++46F6z9/TrY/dbbAlcpmM4V1jeX/2RL6eO52oQF/+2HGEP3Yc4fYPFzD1zZ9Ytd/5IrbTsgtJyy7kX28vdDlFXDQbBSVa7n/nd85lFjjalFZFi4oYUci8KNHtB+6p9XxJ5T7ksuYRpFErFMzu1ptb43sA8MfJ4/yWfJTDOZnNMn5tdAoI4rb4HkzrEI97HbsItkBrzCPEPQEAARkmUYdccKNXwD2sTn8UgHjfG+rtI1jty7DgrmzKrq7WvTxjH6FqP+5qN9Jm9m7OOcrLRxdUC0G9xMzooQhWFS1uHGOi19LSVndmUeSlb1axZk+yo01xcRWzaPMRKvVGXrp7TKO1Ilo7IaE++Ptb53SVy2W4XXSo6CoNtjTLqWhIgFUU4eVvV5OZ79wRoC5aDiXllfznm9V88ZQ0D3LUbevJvkMdM7CVaHUGVh1I5o8dR0nOyGF411gemyy9Bo2bklUHTvCfX9eSmlvIfWPtkzbfWFIyC5jzzu+ApC3iwkVzUlCiZc47v/PNszcSFWJZyqiL+rnSMWL1rXve+cUATAwfiY/Su1HXJpec5kx5Km09ouqsUnOJAM0YMkvncTLvWcK8ZkrRI4IMnSGNzNL55GvXE+Z1i7UvwypUcjkAt3RO4JbOCZwpKuCvU0lsSTvH0bxsu9ctj/b2ZWR0LBNiO9I7pOFIDVuglvtRYczHWxmJpzKUvMoThLgnoJRpqDQVWtzPfe3HsiM3Cb25erWfb8+s5Vjxeea0H0d7L+sjXlLKs/nh7AbWZ9Ue7RDtEcT1kf2t7r8xCMia8A1zDG/+tN7lFHHhFKzYmYhCLuP5O0c7bJHhjMxb+GCTrvfQSFEjrdsxUr8A4k+r9rHt8NlmssbF1cLfyWnMWyNpct06tmVFbjQ3JzJy+WPnUVbsS8JNpWDagK58dM9kQnyrO327RofSOzaCV39b7xSOkcy8Eh549w+XQ8SFQ8kvLuehD/7k++dnAuDvbX3VURc2ihhZkrEWgKFB/RvtGDlRepZfzi+mj39Cg46Rtn5PoTWcJLvsD7LL/qhx3lvdhxi/pxo1vq2J9fXn8b6DebzvYIp0ley+kMbxvGyS8nNJKsgls6zUKmeJh1JFe19/ALoGhZAQFErvkHDa+zV/blmopgep5TsJce9OG4/BbM9+m86+U8ko34uvqq3F/URpAnmww0Q+SF5S49zuvBPszjtBV59oBgZ2pJNPJBHutb9WESgzVlJi0JJSnkNicRr78k9xrPh8nWMrZXJe6nozCkFusb1XE58s3MqSLUcbbujCRTPx17ZjeLi78djNLs0RW7Hgz4cBEFtYNFtjyCsup7C0Aj+vmkKQh05l8OWfOxxglYurgUufrWt6xNLGQgFgW3LTsgX8NunmZh+3VvQHEJF01gRVdXHaG9/5hYSYMJ6/8VpG9+yAUl73vKxDRBA6g7HO881FQYmWue8vIreozNGmuHBBRm4xj34kBSn83zM34u5mv6yB1k6L0hhx4cKFCxcuXLhw4cKFCxcuXLiwJQ7XGPFTSSUG07QXGmwrl3mSEDqPfO1GCiu2oTNeAETcFOH4uQ8hQHMdzuTr8XVTM7ZtHGPbXo6EMYkiOdoycsolL3N+ZQUVRgM6owm92YSApF+ilivQKJUEaTyJ8PTCS+U8Qnk9/WejlEmhWl38bqZAd5p9uV/irQxnaOi/G9XX9KiBZFTkA/Db+W01zh8rPl9v5AfAvXs+q1U/pDYuaRT8u8uNdLKgTO/VyHfL9vCzqyyvCydk/tr9eLir+Nf1Ax1mw/u7tjO5Q2fiAmqPYNuVnkqeVsukDp2a2bLGI5Ndyktq3flJJ1Nz6N+lush2WYWO579a6apA48Ju6I0mAN76ZQNfPDmj2cffn53R7GPWhbnoATBLIpFC6Mlq5xY8NYvOkcEW9RPgpeGL+6fa3L7GUF6h55EP/yQt2/LUcRcu7E1SSjYAz325nPcfvh65zHnWwy0JhztG3OVqAEoMloajyQjQXHfRCdLykAsCYR5ehHk0j0isPfBWXXYoKGXuXBv+epP6e7jDRKlfhTvfnV2PWWzcRNVSp4hSpuD5LpIY2qjQHo0z8iph8ZYjfLXYFVpeFyH+XoQH+hDi70Wovxch/l74XgzR99K44e2hxkvjhptSgUIhRyGXoVTIMYsiRqMJo8mM0WSiUieFApdoKykt11GiraSwREt2QSlZBaXkFJaRnlNEQYnWkS/XKfnmr114qFXMGtPbIeN/vm8P8UHBdTpGDmZmMv/YkRbhGLlaOJmWW8Mx8uGCLc1SOcQRCAKE+nsTEeRDsL8XwX6SVkOIvxe+nu7136vMZir1xqp0Bd3Fn3V6I+UVerILSqvuU9mFF3/OK6lyArioyb7EVFbvTmLsgM5N6ycr3eK2JrOI0ZmcfmLd3zVLnSIA7iolPdtF2MIiq9AbTTzx6V8kn69fu+hqQyYTCPH3IjLIF4DwQG8CfDwI8PEg0NcDL40bnu5uaNQqNGolSoUcuUyGQi5DJggYTdJn9dIcqUJnoLxSqhJWqtWRX1xOXnE5+cXlZOaVkJZTRGaeJJjtcm5XZ8eRc7z7y0aevb1lrpMdjcMdI6aLi2CduXEl8gymAgzmAlTyIBQyH3uY5qKZubPdSPoHduS/xxaSUp5t075jPEJ4qetNdPR23APV2dmXmMrbP290tBlOgUIuIy4qiG6xYXSKDqFtuD/twgPQqFXWd2pFzmdJeSVnL+STcqGAxJRsjp2Vql6dycjDbG69uhAN8fHCLYT4S87l6/p2cLA11fFUqcjVusT4nIl/VqbZffw8S7cdc5A1tkWtUtApOoQu7UKr7lXRof6oVdZP7xp7nzOazJxOzyM5JZvEi7uWSSlZnMnIx+BymACSI+6aHrFNeobcsPRXG1rUjIh6EOsWeP5sxU7uG9u/hrZIXkk5O5OliOHJ/eLtaqKlvPrdGvYnpznaDIfi7aGma7swOrQJIi4yiLg2QUQF+6KQWx+hYE1M/KU5UFpOEafScjmZlktySjZHz2RSVqGz2pbWwKLNR+gUHcKUYd0cbUqLw+GOkdNlKQB4yGsKo9VGceU+zhS8Srk+CYD2Aa8S5nULJrOWs4X/JdhjKj7qvvYy1wWwOOW2BttMjfnZqr47e0fyvwEPs/LCfhan7+ZUacMpVvUR5u7HLdHDmBzZr0lCq5WmPADU8sB625UZUsjSbsVkrsBLFQtAqGYoMsF5UqFq43xWIc98seyq9LzLBIFOMSEM6hoDQL8u0cTHhODWhIWFrfD2UNMjLoIecRHVHnAVOgPHz2Wx5/h5dh9L4URqTkurBt0kRBH+8+1qAEIDvOjazvrqVbYmvbQET2UTHGgubM7JtMu7u1qdgTf+t86B1liPSiE9w7p3iKB/fDT94tvQoU2Qw0OmFXIZnaKD6RQdXO0+pTcY2ZuUypaDZ9h+6OxVXb2joETLz6v+5r6pgxpuXA87brnPorLlRrOZob9+3aSxbIZYf0T4N2v3MPu6vjUcI1qdgU+XSxGszuAY+X75nquyUp+3h5q+ndswoEs03ePCiQkLcIrqcJdSQaND/YgO9avaJDGLImfS8zhwIp2dR1PYfyINnd7xgr3NzTvzNhIbGUi3WOeZH7UEHDbzN4kmducfZFXmJgDaekQ1eE2p7jBHs29HJqjwcx9CYcX2qnNymYYyXSImc5nLMWJnYrxGVPvdYNZSqDtLTuVRBgY/0eT+lTIF10f25/rI/hwvTmVX3gmOF6eSVJJGqaGi3mvlgoy2niH08G3HkODO9PZrb9Ekoj7KDOfYmDYdgGDNILoFPIOHsubn9UzxPI7nv49IdeeCh7INA0M/w0PZpkl22IPiMkkl/tGPFlOqvXo87HKZjH5d2jC6XyeGdm+Hj6fa0SY1Cnc3JX06RdGnUxRzpw+hsLSCbYfOsG7vCfYlpV0VDi79xVD/Jz75i/+9eAthAY2riGYpq0+fIq2kuNqxDefOkF5SUqPthdISfj12hMFR0TXONRdGo5nTp7I4eyaH4iItlZV63N1V+Pp60K59MLHtQ5A3YWevJXI+s5B9SanIBIHlO46TmV/zb+esaNQqrunRjpF9OjDwovPWGZy2lqBSKhiS0I4hCe0Qb4fj5zLZeugsy7cfvyqrecxbu58Z13YnwMfDquu9VG5EeFp+n3OTN/ZzYgRTOsijABtW7GvAMVLnZaJIsbbSdnY0gc0HTl81acZhAd5c2yeOa3tL+ohd24VdoUfl/MgEgbioIOKigrjpup7o9JKDdu2eE2w9dAZtZeMyFFoqBqOJpz9bys8v30qglfecqxFBvFynr7ZPfbU9yPXZ21mQuqxGo2KDNMnwUnggs3BXvtRYVk1L4pEOsxkSWL9D41j23WgNp+gZthilPIBtKe2rIkYAzha8Qb52LX0jN1tkgwvbcqRgHoW60wAMC/uPzfsXESnUl1NqqKDMWEGZ8WLpN0AtVxHg5kWwmy9KmW1L8J4s+pakgs+ksQQ5Y9qsw03uX61NXsVedmTeB3XonXgq2zIi8ndkgvNMaE1mMw+8K5W9PnDC8tzllkxcVBDThicwqm/HFucMsZSisgrW7zvJn5uPcCott+ELWgGxEYF89++b8XC3faTG94f2M+/IYQDOFTUsttfW149vJk2hnZ9/g21thbZcxy8/SRsFa1Yeobi4bm0aPz8Pxk3swcxbB+Fuo/er7+wPbNKPCwlBgP7x0UwdnsCQ7u2qIkVaC0aTmQ1/n+S39Qc5eibT0eY0K9OGJ/Cclbn/ZXo9nirLv7P/2bGBVwaPtLi9WHA7on43gtu1CH5fVTtnzm6KppMZxMvRQrLQk1ToDew6kQrAY98u5e07xqNSXp4fmUxmlu9LIrNQWl8sfPrWJozfNE6l5XLPGwvQ6upOB2rpaNQqRvfvyOQhXVt1hIHeYGTTAWmdsmjTEQ6ebP1z354dIvjq6RtblHOrGfjnm1G1eGuUY2R3/kG+OvML5UbbCgIODx7A3PZ3NNhuV2pPwr3vINr3UYAajpGMku9JKXyPwdGJNrXPhWUU68+zNPUeAG5r3zJDlWtjV9ZccrTSTkGAuhdDwr+v0WZz+o0U608iExR09n+YIHVf0sukUP/TxT8C0DPoVdp4TW4+wxvgk4Vbr4rqM3KZjFH9OjBjRA+6x4U72pxm5eiZTBZtkhb1a/YkVwmctUaGJLTjg0em2DXEN72khBE/fccj/QcyIKJ61JgggJ/anWhfP+TNGGd8PiWPZ56YT15u44REQ0J9ePt96dkZGdU0J47LMWIbPN3dmD4igenDuxMWaJ8IKGcjKSWbX9ZIz6F1e0+0+pRAhVzGkrfvrtJIcibM2d1A1IHghizkaPVzWbbTcpKFnqREW8lbizax+0Qq+aU11xSCAFGBvrx2yxgAerRzzLO7pLySW1/5pUros7XRNjyAW0b3Ykz/TrhboYPW0jl3IZ95a/azcldSq9ZDum/qIO6ZNMDRZjgTdTpGGrV9PSCgJ/0DenCmTBJDOlKUxKGiRJJKJO9bgJsfCgt2xKUdfjfC3UMYHNiXfv7dLRrfLOqRC3WHAxnNZQiCK7fbUZQZc5C1wve/TH+u6udA9z41zudU7KJYL5Wfi/O9h/Y+twPg4yYp0BfpE8mr2Edm+UancYxsO3y2ajLaGlFe3GGdMDieuyb0Izzw6hRo7hYbVrX7M2faYH5cuY+/th2rSkNpTWw/cpb/rdjDXRP7222MSG9v2vv5E+vnT59wxws5l5frePrx+eTnXXaKuLur6Ns/lg4dQ/EP8ESlUqDTGcnLLeHUySz27T2LrtJAdlYxTz02D4DvfvwXGg/n1kFqzQT4eDBzVC9mjOhul6gnZ6ZzTAiv3zcBgJuv68X78zdx/FyWg62yH0aTmV/W7OeJmcMdbUoNBPUExIq/ENQT6m6kaAc09jOqB+PZake8NWreuG0cZlFk8DOfs+o/9+B+RYrYpYoljua1H9a2SqdI97hw7pzQj8Hd2jmFXoijaBsewAt3jeZfUwby86q/WbT5SKt0kHz71276x0e36mggW9HouH4BgfaeMQC094xhSsQYbtvzKHqzgX93fpA2Gvt5dTXKWIp1+4jk3lrOihRWbMZT1cVu47uQOJhfM2JCby7lTMlaIj1an0dSZyqo+tlT2bbG+fMliwBQyDTE+tQM9wzVDCevYh8l+hP2M7IRZOWX8vK3q1vlzpwgwLiB8cydPhiAYD/n25VzFCH+Xjx967XcPak/X/+1iyVbj7a6yjZfLdlJt/bh9OnUsGaVtUzpFE+wh3Pk6/6+YHeVU+Ta66Rn30OPjsHLu24x8+JiLZ9+uIbNGxPJzZEm/H8s3MPtd11jf4NdVHGpOsnt4/oya0zvJlWRaS10iw3jhxduYdWuRD5btJ3cwtapQ7JkyxHuntQfX0/Lig7Ux+a0cxzLy6bSWHuax5N9h1rcl+DzFoLPm9QeQC4h8/sO5I10CpvSMedeW3t/gkDHiGDclHLclM71HViw/iCbL6ZdtBY6tglmzrTBDE6oOZe9mgn28+KJW0Zw86hefL5oO+v2Osd83VaYzGZe/Hol816+za7O9wde+41T53NZ9+2DdhvD3jT5LiQTZLTRRFRVl7EnYV63cCr/Bc4VvEmo10wARNGE1nCK1KLPKdUdoXPwZ3a342onpXRTjWNKmQdx3uPpEXBn8xtkZ8xcnnAoZNUXRHpzMVnaLQBEeIxFKfOscb1GITkLr3SwOAqjycxzXy6npNw5BM1sSfe4cJ6YOYLOMSGONsWpCfDx4Lnbr+PGkT34+Let7DqW4miTbIbZLPL8VyuY98ptdhMbu6+384h779gmRap17BTOcy9cD4DQQB6xj4+G51+aQlZmEclJUtWvbVtOuBwjzYQgwNRhCdw3RapO4u+tcbBFzoUgwPhB8Qzv1Z7Xf1zH2j2ta4ECUKk38tv6g1WfAWv54tBu3t+3nY7+QZwokPSkOgUEkVpSjNFsZmanBCt6bSB8QGZF2p1Qc150Jf975MbG92lnks/n8MnCrY42wyZcusfMnT6ESUO6XtURIg0REeTDG/dPYPrwBN78aT3nsxrWFWspZOQW8/6vm3hp9hhHm+LU2MQ9G+MR2SyOkVCvmynXJ5Ne8h3pJd8BcKbglarzkT73EqgZa3c7rnasLcXbUlEIHhhEaWfVYK4eUpleugKzKDlO2nhdX+v1lwRXL7VzJN/8tYtjZ1uX2J1GreLhG69h2rAE1wO/EcRGBPLJ49NYt/cE787bSGFp/RWfWgoFJVr+/eXyq0JsLCuzCICx4xMadIhciSATGDuhe5VjJPNC65n8OTPtIgJ4/o5RJLS/urSOrEGjVvH6fRPo3TGK93/d3OrS/xZvOcrdkwY0KV3k16QjvD1sLDM6dKXHj58CsGLaHehNJh7ftIIob19bmSshuIFgRZSLrGVFbmor9fz7y+UtPqVCEGD6iO7MnT4EkDSMXFhG705RzH/1dr5dupsfV+zF3EpCrJdtP864AZ3pG+98VTIdjMBFnRGbOEY6eLXjQOExFBZWpGkKsQEvE+Qxkdzy5VQYUxBFM+7KGII9JuOtrqn/4MJFU/FQRlKkkwR9i3VJRHlOBEDEzNmSXwHwUrXDX127Vo7BLIUDO1p/JfFcFj+u3OdQG2zNwK4xPH/nKKcUsmspjOrXkb7xbXh//iZW7052tDk24eDJDP63ci+z7aA3IgKLEo+xMPEYacXF6E21T573/+sBm4/9Ty45AgODGi/UGRBw+TsjuDyKdkUmCNw5oR/3TB5QpX/kwjKmDU+gW2wYz365nNRWtHubX1zO5gOnua6v9aKm2doy+oRKaS0yQXKwVBqNqBUKHu8zhFkrF3JX1142sRd5BMgCrb1YcqiItTvfz2UXEOzriYebNEfKL9WyfF8SbYJ8GdEt1soxrefDBVtIyylq9nFtSVigNy/eNZq+nV0LYGtRKeQ8MG0wA7pE8+LXqwDIKWycyLkz8vqP6/jttTtaTNn35sYm78qI4IGMCB5oi64swlvdx+UEcSCLUm5p9DXTY+bbwZLmIci9X5VjJLV0KZGe4/FStSep4FPKDWkAtWqLXKLMIIkVu8n97G9sHeiNJl7+djUmc+uoSiKXyZgzbTC3j+vrihKxAb6e7rz2r/EM6BrD2z9voKIVlCX85q9dDEloR4c2QTbtd/7Rw7y4aT3uCiWx/v64yR03uQiL8OPMqWyKixpfKa6w8HL5zPBIx92bWjtBfp68du84ettR96a1ExcVxA/Pz+TB9xeRlJLtaHNsxp+bjzTJMRKg1pCjLSfG249IL8k5ejQvi76hkXioVORX2K6CpCyoZgp1oxA863SMvLVoE33aR3Lv6P7oDEbu/Og3dEYjxdpKHp4oRTvMGtazaeNbwN5EqXzwkq1HG2jp3FzXtwMv3jW6SsfIRdPo1TGS+a/cBsCzXyzj7+Q0B1vUNDJyi/lqyU4eudH26bOtYZPF8ZLPLly4cOHChQsXLly4cOHChQsXDsIVR+Oi0ST438bunA8Jde+Br1tb5Cgo0qdwQbufeL8ZAMgFJQ1l5O3ITaKjdwSBbo0PA29Oor2mc6b4FwAM5lK2ZMxCQIaIFH3hqYwmynNSndcXVh4BwEPpuJDGL//cwblMx4u/2oIgX0/emDOBHnGOL5fa2pgwKJ74tqE8+8UyzmbkO9qcJmE0mfnPt6v46aVZNk1f+PnIIWL9/Pltxs34uze9qkRTuGZYZ86cymbP7tOMnWBZ2ftL7Nx+surnYcM729o0F0Df+Da8ef9EfDzVjjalxePtoeaLp2bwyIeLOXL6gqPNsQn7klJJyykiKtg6LZD+YVFsPH+GfqGRjIyWUk6e3bqG2+J7si09hQ5+1qa+2B5ZcN1CpsnpuTwwXhKiXfF3MpUGI0tfuJNtief4YuUuwP4RI1qdgf/+sNauY9gbhVzGozcN46br7B9dc7Vx6R7+2ZPTeW/+Jv7YeNjBFjWN+Wv3M25AZ6siassr9Hy5YBsAm/aepEyrp32bQObcNLTW9JztB86walsiyWelaL/cwjLUbko6tQ1h9rQB9OgUCUCZVsekuf9H7/go3ntqaq1jb9l3imc/XMqjt4/gprE2ShP8By3KMZJS+AHBnpPQKONqPV9UuQuDKY8gj7oXqS6azgXtPnoH3ku87w3Vjp8oXkqW9iAAw8L+U28fxQYtzx7+CVEU6eAtCdENCuzE0KAudPR2rgWvhzKKbgHPAnAk7w1EzFVOEaXMk17BryMTlDWuM5qlMNb8yv0ABKgd87A6eiaT+Wv2O2RsW9OxTTAfPjqFIN/6Ve5dWE/bMH9+eH4m//5qBQA7jpxzsEXWczo9j68W7+ShGywvWdkQacXFzO3b3+FOEYDpN/Zj7arDbN+azIZ1xwAYOaprg9ctXbyf3TtPER4hpdBMu6GfXe28GpkxojtPzhqBXOYKzLUVnu5ufPrEdB7/eAn7W3g4+yXW7E7mnskDrLr2kd6D8FRK6RL3dJPSy5Pyc3lr7xbaePny7vBxNrOz6dTtnNbq9AR4SZVTluw+xg2DE3BXKYmPCuFCQUmd19mST37bQmZ+84xlD7w91Lwzd5IrZc/OyGUynrl1JEG+nnz55w5Hm2M1ZrPIBws289XTNzTc+MrrRJEn313MoeR0AK7p056EDhFk5hbzzAd/4etVc140f8XfFJVUcE3f9gCEBniRnV/K0k1HefLdxcx7505CArzw1LgxZnBnlm06SmZuCWG1aKet2HochVzGmMH228xpUY6RtOIv8FTF1+kYKdUdIrP0V5djxM6cL9tKD/87ahwPde/BnpxPLOpjT94JzKLkXDhRklH1f2ZFIS92vcl2xtqIGG8pEsbHrSNppSswmIvxUrYj2ntGndoh2VrJoyqXqZHjTqTnhGaz9xJms8ibP61vFYraQxLa8fqcCWjcajqhXNgWjVrFBw9PAeC9+Zv4feMhB1tkPb+s/pvhvdrTLTbMJv15qJQYzM1XrSAjo6bgpADIZAIKhZyXXpvOf19ezJuv/QXAquWHGDy0IzHtgvD11aBUKtDrjRQWlnPmdDbbNieTlJhBeIQf73w4CwC12vWdshWCAI/fPJybR9lnN+tqR+Om5ONHpzLn3d85eqblV1hbvTvJasdIW5/Lcw+Piw6Sr0bVXh3PmQn39+ZMZj7F5ZUcS83mnbukuVJ5pR5FMzgW9yen8eeWI3Yfx15EBPnw8WPTiA51aUU1F7Mn9sdbo+adeRtoqdPr/clpbD5wGoDhvdpbdM32A2c4lJzOxGHSBszz910u/XtNn/Y88uYfeGqqVz96/6lpuNcyx+gcG8pLn65g79EUJg3vBsANY3ry18YjLNlwmDk3V9/QKizRsvPQOYb0iq3VAWMrWpRjpCHkgid6U66jzWj1KAQ12RXH8FFFVzueU3kMhcyycmCHi2rfhR4X3rvJ9tkTP7du+Ll1s6hthOeYav87gt83HuJUWsv/Towd0JlX7hnb6suvOhOX3uunb72WAB8PvlrcMndHzKLkHPzlP7fa5PMzJjaONWdOM6dPf1Ry+1cYuWPmF41qf+jgeQ4dPN9gu7zcUt55fSkAXROimH3vcGvMc3EFMpnAi3eNYeLgeEeb0qpxUyl4e+4kbn9lHgB5xeUNXOG8nM8qJPl8Dp2igx1tisO4eWgPnvxhOYIgMGNQN0J9pYpZSWk5RAb62HVsk9nM279sbLGL27Zh/nz+1AxXFK0DmHFtd4xmM+/Pb6IwsQP5eKGU4jY4oa1FKcd7DqcAMPW6mqm7/bpFE+jnSeU/xPtrc4oAxLcLBSAr93KkVmxUID06RbJ081HumTGomk2rtiViMpmZcE2XBu1sCjZzjBTqi/FTNXwDu1CRzf7Co+hMOiI14fT264pqcusnAAAgAElEQVRSZpvdKp0xHYXgYfX1f56UKo90DQp2qtxMZ6Oz7zR25bxHdsUh/N3iAIEC3WnOlq6lq99Mi/o4U5ZV45hG4UYPv7Y2tvbqpaBEy/8t2eloM5rEhEHSAuOlu8cgawVq1y2Vuyf1R6WU88nCuvPEnZlTabksWH+AW0Y33fH69OCh3Prn79z4xwLu6N6TGF8/PJQ1n2EdApz7GaLXGzlyWKrCcORwqssx0kTkMhmv3z+ekX2srzLiwnKCfD1558HJANz39kIMxuaL4rI16/aesMoxMvr3Hxpss/aGu6wxqSam8yCPbridFcy8pgdx4YFU6AwMjo+pOu7prmLuRe0Re7FwwyHOXWiZelpxUUF8/uQM/Oy4e+6ifm6+rifaSn2LTatJv1iW+rcNh7h1TMPzo+x8qVxxeFDt6/3QQG9S/qFPl5ZVyKJ1hzlyUsoOyM0vpbxCj85gBKgR0X7DmJ48//EyNu45WS1lZsXW4/h5axjUw77rRJs4RjIqsnjs4Kv09OvC7LY3EqKuKeayInMjAD+e+wPxClnOMHUwz8XPJUxd86GQp11NpSG92rH8ig1UGtNrtNWZLpBVugBf9WCrXoPeZOLF7esAKDcY6BUSzszOCUyI7YhG0XLDjLeknWP3hYZzcROCQhnXzrIJXc+Au/BUhpJUtJjzZVK6iLcqgoHBjxPnY1m6yAVtTSHQrj7RKAT778BeLXz6+1ZKtTpHm2E1EwbF89LdUrSNyynieG4b2weZIPDRb1scbYpV/N+SXYzq25Egv6btrA3/8TsKK6Syk0+sXVVnu7MPP9GkcS4xbkIPm/Tjwj5cujW9fM9Yl1OkmbmUHvf0rGt5/cd1DrbGerYdOmOVDtL4WuZs5QYDyQW5HMi+wKuDr7OFeQCYc0eBsheC+1QE9UXtEpnthPP7tI+scey67rWnzduKghItXy/ZZdcx7EVUiB+fPTHd5RRxAmZP7E9GbjFLtx1ztClW878Ve5g2rFuDJZ7Fi04MwcIMt2OnM3no9d/x8nDjhjGSzmL7qCC8PdUUlmh56r0lNa4Z1qc9wf5e/LnuMGMGdybpomjr2bQ8Zo7vjVxu3/S6S46RJq069uQfQkTkcFEianlN9fVjxSf48dwfANWcIgCZlTm8nfQl7/d4Afk/FsU6YyZZZb8BUGGQUi9yyhbXaYe7si3t/J+z6jVsTU+h3HA5/OdA9gUOZF/glZ0bmdy+MzM7JdAtKMSqvh2JgMCXh/Y22C7Uw5MxbeMsXIAKxHmPJ857vNV2lRpr1rOP9Qy1uj8X1Tl6JpMVOxMdbYbVDOrWlhdnj3Y5RJyMWWN6U1iq5ceV+xxtSqPRVup5/9fNvPXAxCb1c0vXBBtZZBlPPNP82kQuLOfpWSMBGDugk4MtuXqZMqwbexLPs37fyYYbOyHnMgvIyC0moo5d2Lp4tHfdG4FfHtrD1vRzTO9gw7BzwwFEwwHE0v8CILiNBPepCG5DqE9c1Vn57I9tlFW0rM2jYD8pzejzJ6fj761xsDUuLvHsbSNJyy7i4MmaG/ctgeKySn5bf5C7Jvavt11IoOQMvZAjpb/4eFZ3zGX/Q8B4wcr9VOoMfP3yTOKiqwdNHEyq/b2Sy2VMGZnA17/v4Gx6Pqu3X17LTBjWsLh8U7nkGBFpgnMkqUQSb+ng1Q4fpVeN8z+mXI4SkQtyZkVPoYtPB3bk/s3SC+vIqMhiW+5ehgcPrHZdhPddRHhLYYCVxnT+zhhJG5+H8VX/4w8nCChlfqiV0QhW3pxXna39gVqm1zM/8TDzEw8THxDMzM4JTI2Lx1NVv1fNWRgU0QZfN8lZVaSrrLNdVnkZ29JTGBbVPKkstYmB+qlcOZK24rM/trXYnNn4tqG89cBEVzUHJ+XBGUPJL9ayfMdxR5vSaDb8fZJ9iVL6SN9468pnPzFwiC1NctGCuWtif2Zc27gyyS7swxO3jGDXsRTKK/SONsUqth8+a9Myq6Nj4vjs4G6b9Se4XYOo2wGYQJScCWLlSqhciSgLQnCfhOA+DRTWRU1tT0whKT0bnaH2lKgHJ9g2pSYpJbvFPcPc3ZR89Kgkih4WYLtoHRdNR6mQ89YDE5n50k8UlGgdbY5V/LJmPzdd17PeqJH+3aJZvP4wi9dL5Yo7/2t01bn9iWnkFpRVE181mqQiG8EBNdd3y7fUHWEzZWQCPyzZzZodSWzcI63PO7UNITbK/inKNkulAejiXfOGeLgoiZTyy16haZFjmRQuhfe182jD2fLzHCs+yZ6CQzUcI1eiVkSiUbZHo4zFW93HFmZXYTSb2XD+TIPtEvNzeHH7ehKCQugebJsKB/ZGIZMxpq0Ujvhb8tF62/5+4lizOUY0CjdKDNVvHkIrjg4oqDyESdQR5F6/N9YW7Dx6jgMnWqbXOsjXkw8fmYK7q/KMU/PCXaO4kFfcIj9nn/wu6aT89NKtNPWWU1BRQX6FlmAPD3zcakZLumi9XNMjljlTrUvddWF7An08mDt9CO/8stHRpljFjiPnbOoYuVBWYlNxaMHvWwRzPmLlSsQKqQIWhouVXMy5iOXfI5Z/D8r4i+k2E0EWYFHf363by2crdxIXFsipzDw6hAeRnl+M0WRi+kDLxO4bS0vbPBIEePXeccRF1ZQqcOEc+HtreOXecTz8waIW9dm6REl5JQvWH2R2PVEjQ/u0p3vHCJZtltaTxaUVdO8UQU5BGau3JdI2IoDcwrKq9oN6tGXLvlO88PFyxg2VNAO1lQa27T+NtkJfpyC+n7eGkf07sHzzUQqKpbXiHdf3s9VLrRebOEZKDJIYS4SmZirE+mxJg0ItlzxIE8NHVjvfx787x4pPcr684Ql2sMf1qBS2vykcy8uuN5riSqK9fVuMU+QSE9p1BBp2jKxNOU25QV9V9s2ehLn71XCMFOtbrrJ8Q+zNfgydqZDr29m37KkowueLttt1DHuhVMh5e+4kV3hoC0Auk/HmnInc/uo8sgtKHW1Oo0g+nwPAmj3JVqc/7M1I59Wtm0jMlfp6bcR1zOrWHa3BwGtbNzGtczx9w2vmzLtoHbQND+C1f41rsmPNhW2ZPqI7K3cmcexsyyvje+hUBkaTGUUj8uc/2l+74GOJTseS04kMt/VGlywAQXMbguY26XfTecSKpYgVy8CUIh0zJCIaEhFL3kJwG3Yx1eZaEOre7Fi06xgv3zyK6/t34ZrnvuS3p2ahN5p4/pfVRAbYvirN/uQ09l6MHGwp3D1pgMUlVZsLfaWBe0e8yVMfzaJr/1hHm+MUDOgSzcxRvZm/dr+jTbGKeWv2M3NUrzo3J2WCwHtPTeWLBdLafvPeU+w6co4O0cG88egk9iemsXD1gar2k0d0o7S8ksUbjvDWt5IOlI+XOyP6xXH/TUO4/5UFddpyw5herN6eVFWZZvSgznW2tSU2cYwYRUlZ1v0f+iJlxnL+LpAW44MDpSgPjbx6PlKQm+RRLjY0PLmO9PlXk22tjQPZFyxuO7l9y8sjHhQhhYy7K5RUGA11ttObTOzLyrD9w7QWOnpFcKIko9qxzMpCu4/rKAzmsoYb2YA1e5I5mdoyy/M+ccuIKjE9uyNWYs4bh8znHVD1bZ4xWxn+3hrefXAy97yxAH0LrAjx5Z87GNknzqISdVdyODuL25b8gUouZ0ibaLanXi6Nq1EqOZ6bQ5le73KMtFLcVArefmBigyJ1LpofmSDw9K3Xcvur8xxtSqOp0BlISslu1DNwZR0p4J4qFTM6dOXhXvat6II8GsHzIQTPh8BwWHKSVK4Ecz5gQtRtBN1GRJkPgnoigruUBoKyevpZbnEZPWMjAKnktc5gxE2pYO74Qdz3+SIAbhlmu2ialrZ51KtjJPdOrjui3taUFWtRKBWoNZYJcSqULU9fxp7MmTaYLQdPk5Fb7GhTGk1JeSUrdiTWmyLqqXHj6dlS5sel/y/RKz6Ke2dUv+/MmtiXWRNrn2f/9ObtdY5z6Rk7tLfkdPP2bJ6oXJs4RtRyNeVGLeXG6hEAW3P3VjlNRgTXfoO+VIXEYDbawhSraJxjpHk8VrZEcVGroWdIGDsz6veS77mQ3iyOkaHBXViaUV0Udn/BaUREhKZpATsdZlGPWazbIWWTMczSA+rrFlqed3iv9kwf3pyilhfjHOvZxQLAXAyCCgSX8nttdI4JYe6MIXy4oOVVqrmQV8wfmw4zc1SvRl338e6dBGk8+OvmWQS4a2j3yfvVzvePiGTNmVO2NNWFE/HEzOG0DbcsRcBF89M5JoSBXWPYdSzF0aY0mv0n0hrlGLFZKV5boOyOoOyO4P1vRN0u0K1BrNwI5lwwFyNq5yFqJYeVLLS6Q8fP05284nLaBPoS7u9NYlo2PdtF4OGmpKDMtnoN2w6d5eiZlhNR5OOp5r//Gl9nyoE9+OKlRQwd34OBY+pPY3JzV/HjrpeayaqWg1ql4Pk7RvHAe3842hSrWLD+ANNHdHd4ROT63clA8wiuXolL3dCFCxcuXLhw4cKFCxcuXLhwcdVik4iRUHUQZ8rOc7YslWuCJNEWs2hmVeYmACI1YXT0alfrtVqTVLZVJWu62KLWcIaDFyYxOLpxZUr3Wxgx0tbHjzi/lrtT1C80ssGIkb2Zac1iy4CADkRpAknT5lUdK9KXszf/FP0DrFM1d1YMZvtrp1wqU5iWU2T3sWxNgI8Hz985qnkHFdyRBW1qsJlY+hq4jUVQX9dg26uVmaN6s+PIuRaXsw3w/bI9TLmmW6PEfvdnXuDOHj0JcK9dCyfU04uc8tarl3Q1M7xXe6YOa95yzY3hyc2rWXY6mV4h4fw8YUZVtKilxPzfe3We6+AXyNob72y0TXX1aW1/lnDXxP4tMmLkQHI6d45vHoFB+yGXyve6DUHwfkVKsdH+jlixGKg95bJP+0i2Hj9Lr9gIhnVpxysL1nPTkO7sTD5PbKjt5tyiCF8url2XxVl5ata1BPk1X8VG0SxyaNtJho7v0Wxjtkb6xrdheK/2bD5w2tGmNJrzWYXsPHqOwQnNU4yjNsor9CzZcISYCH8Gdm9eO2ziGOnq05EzZefZnLuLIUH9aKMJ59fUv8iqlLQOJoRdW+e1FyqyAfBWNv2LbzSXYBYbV6otq7yMzDLLxAMHR0RbY5bT0C+s4Zz3I7nZ6ExG3OQ2+WjUiUyQ8XDHSTx18Idqx785vYa+/nHImjmGyywaqTBeQKOMRLBxIJWxGfRFfly1t+FGTsqLd43G19MZU1XMiLqdCG5jHW2IUyMI8PLdY7n5pZ8oKbdMxNpZKCqr4M/NR5g1prfF1+hNJjzqKddeptfZtBqEC+fAS+PGs7eNbLihgxCBxSePYxJFdl1IJa20mLY+fo3qI1jjQWFlJQaz7TSD7NFnQ/TsEEGPuAgOncpouLETcfRMJqKIxSHs1y78rtFjbLzx7kZfYxWGY4iVqxF1G8BYf9XH+8cORHPROX3biN6cuJDLh0u3ERngw2uzxtjMpB1Hz3IqreVosA3rGcuY/vXrGpaXVDCj63P8tPtlfvlgFdtXHkZEZMrsYdz+5HgAMs5Jr3neR6s5uvsMxfllBIT4MPaWgdw09/Kmz5PTP+FsYgYV5Tpevbf6Z+vmh0Zxx1MTqn6/odu/KS+pQBRFXv7hXvqP7FLDtvuve4vp913L4R2n2Ln2CEqlgt7DOzH3vzfg4XVZL+LXT9ay+leptHRBTjHGiyWbPbzdef2XOXTs0aYxb5vT8OhNw9h55BxAi9Nhm792f7M7RnR6I3+sPYQgwJodSRQUl/Pi/WObPaXHJqvfUSFDWH5hA+XGCp478hYCAuLFHP4w9xCGBw+o89pTpdKHJkwd3GQ7TFYsQM8WFVjcdkhky3aM9AwJQyGTYTSb62xjMJs4WZBPt6AQu9szKLATt8UM5+eUzVXHkkrS+ezkch7uOMnu41/Jrqw55FXsI1QzjP6hH1c7tzJlSJP6vvRdsBe7jqa0WMHVMf07NXDzld47sewzKT9ZrEBQjwLVYMTyr5AFrgHAnDcBQT1WEoG78uqyTxErVyMLXFF1zJzTF8wlgIjg938IbiNqjGoumAmGJBC1iEUPVP0FBc85CJ6PXe6/cjli2ZfSL6bzIAtH0NyI4HEXcPUsjoP8PHloxlBe/3Gdo01pNL+s/psbRvZAZaEIa3t/f/ZmpPOvXjXFxERgU8o5ugbb//7ponl55KZhBPh4ONqMOhGAqR26sOx0MkMjo2nj7dvoPvbeNgeAMr2egkopmnf07z9QabReA+6ffTa1P0uZPbE/D3/4p93HsSVlFTrScwqJCrHMoTW3R39e2rGB/mGRdPALBEApl3OqMJ8dGee5q2svVHJFlUim3TGlXFGl5nz1c4IbglvtkZdtgi5/VjVuSj6YbZ/538+r/rZLv/ZA46bkmUY4Yt944H+MmNKbGXOupTivDJni8gafxlOqChoY6sszn96Of7A3x/ed5aOnFxAbH0GfEZJ24n9/vh+9zsBN3Z/n2c9up98Vzg6lqvpy8fejb1Cp1TO109P12vXFi38w7d4RfPTXY+ReKOKdR37m10/Wcs/zkwHY+Off/PnNZj5Y8ggAkW2DWTlvJ1+/toTvt72At5/z3nMbIiLIh+kjJBHTX9cdaKC1c7E3MZW0bMvvRbbAYDTx68q/KS3XERnqy+uPTKZ/QkyzjX8JmzhGQtRB3N3uJr458yvixX8gVaB5OO5OFELtw1SadCSWSCJ1nbwvl6E6mfccYKJD4DvV2h/PvrdeO/Smxi8O00otUw2WCQIDw6Ma3b8z4a5QEuXlw7ni+qu/pJYWNYtjBOD+uHHoLgrvLkyVlMJ/S92OUTTxYIeJqGT2jVy5REHlEQByKnbXONdcFWWs5cdV+xxtglV4urvx2M3D6m0jhd+CWP5/CN4vIyh7Ieq3I5a8CnLrnKmy4H0gVmDOrlt1W+b3PYg6zDn9EHw/vMJ5cjnlQtRtQyx+EcHnVQAEZTdE4znE4ucBI4LH/VbZ11K5/ppuLN95HIDDpywXtHY0ecXlLNt+3GLx31u6def5jet4Y/sWbukqXWMymzmVn89n+3ZzJDuLL8ZPtqfJLpqZnh0imTykeQXgrOG94WN5b3jTI9w8VSo8L0ZFyWwkhn6pT1v11xADu8UQEeTT4ipDJKXkWLwY2ZZ+nif7DuWurjUFpH9NPsLuC6l8fO1EW5tYHXMBYuUKxIq/wHCk5nlVLwT1NAT3cSB42deWekg8l8WBE+kOG7+x3D15AEG+lkfS9xgUx+Q7hwIQFVt9/u4X5A3A7OcuO5zCYwJZ8v0WTh9Lr3KMqDUqZHLp+6lyU+Lu4VbvmJfa1kf7blHc9sQ4ANrEhTLi+t4k/X2u6nzSgRQ6dG9TzeYRU3vz2fO/k3oqm679apdhaCncMV7aQPlzyxF0escVGbGGpduPM3d60zaGG4Onxo3lXzh+3myzVeeokKHEaCLZmreXMkM5kZowRoUMrTdF5kDhUdxkKtzkbgwNupxXWaKr3atbULEJ6TFd+5fRmp15Sx0j7Xz98XFrnlJB9qStj1/DjpGS5p1IPHIxOqSNRxAfn1iGwWxkUdou9hWcZmb0NYwJ64mbDTRo6iPScwxppcuJ9Kw/bNNT2RZ5Q5VM/oFJNFBmONdwQytIPJfF/uTm0YWxNQ9MH9zgDuwlFXtBPQHBfYb0s6Id6LYj/nNHqlE0kC4luF/Rxg2EmnoSYtnnCJpbEdSXJxuCPAY0NyNqf73qHCOCAM/dLu0IzvrPL5jqiUxzNn5cuZcp13RFboEmw8yuCSTn5fLtgb/59oD0rHp5y8aq8//q1Zex7ePsZquL5kUmCDx5ywiHK/S7aDzjBnTm22U1NzucmaSULEb372hR27Upp3ioV+1lXPuHRvLqzo21nmsSYoWUHgNQ8Reibjs1tEPkEQjuUxDcp4K84TSIz1bs5L6x/VH+IwUxr6ScncnSc35yv/gmmf1TC4oWaRPq1+hqaZ16xdR5rqJcB8Dibzaze/0xcjIKMZvMlJdW0u/apr2vDdGxe/W/v6evhvLSiqrf28SFsm3FIXIypHVJcIQfu9YeRaVWEhXb9EwCR3Npjjt1WAILWljUyIqdicyZOrhZKyI5Azbdjo/zakucl+U5SYMC+zAosE+N473DV0EdTo4uIV/j7z681nMFFZsajCr5J6kllolVdmjBoqtXEmNBznHaP96TRSm3NHqc6THzG33N1MgBdPeN4YmDP5BTWURqeS5vJy7iw+S/6OgdQUevSHxVHngp1VVlnm3BlMgB9Ax6lZ5Br0ADu1kDw75Ao7C8nB6A1pjButQJDTe0goUbDtmlX3sTE+bP9OF1R2xUYUyR/lf/I7RWEVczVLe5MZ5ANBxALP+/uhpg41us0xMbIYVzTx3ejT82HnawNZaTmVfCmt3JjB9k2STxleEjmdShE8tOJnOuqBCzKNLW14/rO3amT3iEna110ZxMGBxPhzZBjjbDhRWMHdjyHCPJ53MsbqtWKNmfnUGsr3+NcwdyLuCusN3zR9TvkBwhlWtBrKWEruAhpbO6TwVVXxqaS13JN2v3MPu6vjUcI1qdgU+XS2KpTXGMpOcUsWl/yymhPnf6EJQWpnZeQqWue8Pu/celDabUk9k88s5NxHWLQqVW8uC4usWWbYW6gaiT8bMGkfj3WWYPfQ0ADy93AsN9efHr2fgENJ/orL2ZNbo3CzccxGxuprQ2G5BbWMbu4ykM6uY4EVZH4JSzdqGO1BsApazuhb3CijC9jNISi9pdyt9s6bTztcAx8o8omljvy1EUAmA06zhW+Bvhmt74urVFjoIifQoXtPvpH/yIxbZ8dXo1OZVF5FRK42VVFpGnK64h0qY3GzladJ6jRfZZCE+JvKSB0/CD3E3e+LxthWCfm3tJeSXrLlajaWnMnT6kcV7of27XWhq1I9qrOohZ0jvxfBTBfVodbZzy9tos3Dt5ICt3JqGtbJwYtiP5bcMhixwjq06fJCEklD7hES4nSCvH3U3JA80YSuzCtkSH+tE5JoSklGxHm2IxZy/kW9z29i49eGH7OvZkptMl4OLuugBJ+bn8dTqRexNq6iBZi1hwVy1HZQiqAeA+FUE9+mKkpe0QRZFibdMFvX/feBhzc+msNJHOMSGM6GXbiMN9m5IAuPu5SXTpK6WmGPRGslLzarSVyWUIgoDJ1HwRnycPp/LGvAcASBjYvoHWLZPQAC+G92zPxhbkoANYtv24yzHizMT4PYlaWbcAqlzWeMdImcGyiXv7VhIxEuHp3WCb/IqKar/38L+j2u+bMl+kb9D9xPveUO34ieKlXCiXqqPEeY9rcJyfzzVcLtVZkAmS11tuxYNfKbOPY2TZ9uPoDS0rZxEgoX04w3tZ+PBTXPy+G5KrHzf+owSa4HlRUPUfGJvgOBLkXHQF1nJSBspOYDwF8lDrx2il+HtruG1cH/5v8U5Hm2IxieeySDyXRXzb+v+ec1cuA8Df3Z2EkFC6h4TSPSSMbiEhdZbwddEymTGiO4FWCK6aRZGu33+C1mjgqX5Dmduzf7XzezPTuXHpgqrfgzUeVSKlVzJ64f84WZjHPQl9eGHg8BrnB8//utbNHS+VG0fveqjG8auRcQM7tyjHSEGJtqq6l7dH/enbj/QeTKSXDz8fP8jalMsLrhhvX14dfB03duxmewMV7aSoEEBQX2/1869Cb2DXicsl3rceP4tKeXlJYjKZWb4viZjgpok/6o0mVlzUvmoJzJk62OZpe2FtpPXLga0nGDy+OxVlOn5+fxVGY03nh0IhJzwmkA2L9tG2U7h0UAB3Dzf8g6uvH0wG6XpzLf1YSk5GAZnn8wkI8bG6j5bCzaN6tTjHyNZDZ9HqDFVVo64GWpRjJMqn/px9jbIdvcJXNqpPrcFgUbsgTeuY8Hqq6g9rA6gw1v+epJXtolfAPTWOh7r3YE/OJ1bb5qxoFGG4ya2PGBIEOXJBjUm0XSlTUZTEnFoic6YNtritoJkJgFjyCqj6Iih7Iur3Iep2wRV/E0HVC7HiT1APR5CFIerWS9fpD4C8tl39i84Osb4SagqQR0PFX6DoJPlIBA+QSWH1gudDiIUPQpnk5BHUowER0XgSRCOC+xSLX6el5OVKpcUP7TtHemo+ZaWVmExmptzUj+i2zhXuP2t0b35bd5CisoqGGzsJCzcc4uV76hev3HLnPSTm5pCUm8vx3BwWJh7j4z27AIjw8iYhJJSEkFDu62273VoXzY9apeDWsTVTfS1BJgjEBwbzd1YGyQU1ReH3Z1cXJ87RlnOhrITwKzYu9CYTZ4ulqnl1iaEHuXuQp9WiM7U8B3lzMaJXHB/8utnRZjSKlEzp757QPrzedgIwo0NXZnSwvzCwoJklOUSUlolUN4TBaGL9oZPsvugceebH6nN3QYCoQF9eu6Vp5Xo37DtJcVnLKCPfsU0wA7vF2Lzfx9//f/bOM7Ct6vzDj7YtybJlee84jhOPJE5iMgmZJEAII4yyNy2ltIzSQVv6p9BJKW0plFUKFAKEsksIgUBIyN7bGd57T8ka1vh/uB5R7FiSLdmSo+dL4nvPPfdo3Xvu77zv7xXS4f/xyLvcPu8JIqLUXPW9xf2EjtPbP/foe9y7XCiAEaZVcttPV7D0asEL8vU/r+WDl7/BYhKeFR6/+xWkUgkpmXE89/lPPBqbNlpDyoRY7lr4u95tYomY+FQdt/9sJfMu9s73zR+YlplISpyW8trBfR79CUuXlW2HSlh6XuZoD2XECChhxBUikQyV3LMPr9OFCNCDRh74xqsAKplr1c+VMCIVh1JnPEK43Dl6p950BKnYtfASaFyYsm7YfUjFamw2792c9xSUB9TFFSA3XfBmyZ/kfnUnUehVwn+sFTg6/oTDYUKkWIpIdQsOU99ESqT+AdgbcbQ+iMNhQaQQytyJNI/hMLzc286h/ysOw6vQLVIJpXilIM1AHPVJv/6T2RsAACAASURBVPOLw/+IveM3OJpWgjgCkfqhvtUyxRLQPo9D/0+hL8MLgBSk4xCpvuf+G+MGzU16nn96Pd9+dQygX57q3AUTnYSR3dsKWfvhXqRSCT9/XBivVDay5YNDFTKuXzad5z/YOqLnHQ5f7jrBA9ctIEJ99siwZE04yZpwlo/vC3duM5vYV1PNusJTfFVcxLrCk0FhJMBZtXAqkZqhL4hMjoplT20VJ5r6h6vvq6vq/b9aLkdvsbC/vsZJGDnZ0oi128B4ctTAwshHV94ICPOYFqORWz57j6LW5iGPeSwSpwsLuOo07gojI4lI839e7U+jDOH3N1+M3eFg3s+eY93/3UXoaSVhJWIxUolrM2xXfBhAC0g9FUw8QaUJZV353wZtk9ltgPqPzx52q8/s/HE8t+7sAsetP1nBrT9x7Zv3woaf99t204MXcdODwuKDtcvGg1f8lVlLc/n1v4TFVrlCSpfFyuZPD/Dk/W/w3pI/9CsVHMhcOjebfwbQnAjgqz0ng8LIuYTJTWEkrLt0XaCjlLp+HUbr4KtPWRFXsr3+KeqMB4hUTABENJsLKe74glzt9W6PZUmcG+abY4TlqV8IYR5e4pMtgRMa2sPtl8503agfwsRIFPYQorCHerc69M87NxOpEYX/eUCXmNMjN0TqBxGpH3T/9PLpiHUfn3W3SLEQkWKh+/0NgcqyJh6+53Wam9wvG502PoZtm04AsGi5sJo4b+Ekn4xvMK5dkscb6/agN5pH/NxDwWK18dHmw9x2yeDfVQdwqqmRfTXV7KupZn9tDcUtzUjEYrKjY7h8YtbIDDiIT5BKxNy0fMaw+sjtjvIobmumy25DJu4TJvfV1fReq66ckM0bRw9woK6GFel91UgKmoRIE5VM7tI0XSmVoQyTIZeMrPgZKORPSg4oYaS8LrAWPYaDWCRiYmIMCpkEhcx7jyQl3eLS/pNVLlr6BwlR4SzJP3cePgFKCqopPV7DXz96kBCl87PJeYuyeO1Pn9LeYhhTaTYr5mXz/Idbvfk44HO2HSrB0mV1SnUby3j1Vdoddo61n6LEUIHe2ol90DD1/tyYeuWg+83WWiTiUKTivh+JAxsN+v9httUSpVxOqMwzkxhXIkAPIdKxkV/ljYiRabrbUcviKGj9kDL9twBo5InMiXmICeHuV195fLLn1W4CFRFiT0zaB8VksbJ5f6Hrhn5EeqKO+VPHe7HHALqrDIMui41fPfhWrygyLkMw2DtvTgbRseE899TA0UzRsRpS06MpK25g9zbhuzIawog6VMHVi6fy2tpdI37uofLJt0cHFUZu+/h99tfU0GExE6tSMzUujquzc5keH8/kmDhCvFgJIsjosDh/AtHa4XlD9aS/WO12CluaydIJEV2lba00GTsZ1y12zE5IFoSR+hqn4wuahOokOVExiIO1godFflYKH397ZLSH4TY1Te4VBRgrvHb/tV7v8+PNh73epy+5evHUc64samxyJPIQGR+/upll1wr3XJFYTMWpWl57ci0TJiePKVEEIEYbRm56PIeLalw39hM6zV1sP1LGgmnenMP7L6fP4BwM49Gt1FDJ0ydepsbkfqmxM3EljFS2vUBD52fMTt5Bz0pyQf0Paer8AoDy1mfJi38Pldz9BwCZWOJWfq67kSX+jjuPkz3hu2dHxATNJUzQXOKNIQXxkE37C+k0B9b38TtLpnndUOxc4LOP9lFdKawe3vPAMlbdMNtp/9mEEYBJOYmUFTdw8vjo3oCvWTyVN9btwebyuuIfVNS1cLiohsnjBy7LvbmsFI1CwR15M1g8Lp2cmBjCFWMj1TKIwHVLpw+7j/EROkKlMozWLo43N/QKI3u702hyogSRc0q0YF55uLEOq92OVCzMbY51R4yczV8kiPvkZ7mfvukP1DSeW8KIt7E7HHyx88RoD8Nt5FIJK8/PGe1hjDgarYr/e+Uu3vjLOtY89yUAXSYrurhw8hdmcdOPXRdxCEQW52cGlDACsOVg8TkjjAw/gS9IkCBBggQJEiRIkCBBggQJEiRA8UrMr95q4LfHnqGtq8PzAYikpKmSyAxLd9m21bSdcMVMevScVtMOmjq/IFFzB9GqFRQ0/IDKtpeYGP202+cPlUrdjBgZG67vrtJkABQS978WndZGpOIQ5D4qSRukP+t3HHfdyI9Qhcq5aE7Qc2EobNlYAMDs+Zn9okVcEZ8ohOrXVo1uvnqMNowF08YHVJm6z7YfO2vEyCuXXcnu6ir2VFex+vBBLDYr4yMjyU9IIj8+kfyERFLCx1b477lCVpoQnXG2z94TJCIRWbpo9tVVc6K5z4C1pyJNT8RIclg4EYoQWs0mTjQ39m4/3hMxEhUsBz5cosJVAVUNorbZ87m0r3EYXsFh+kzw1VLdKWwU+We1xv0nKmlodd+Ta7RZnJ85qOH3WGb6/IlMnz/RdcMxxOIZGfx9zabRHoZH7DhaOtpDGDG8IoxsqNvSK4rEhkRxReJyUpSJqKShPHTgCVSSUH6d8wAAVoeNRnMTWxv3sKNpP+nqZH6V/SNCJa5Dkc22OqJVK3v/ru14G7kkhnHanyISSYlRXUG9oX9licEIkUrBDV/ARmMnGVqdR337I3qLxWWbUDdy5AtaP+RA86sYrYLBlUoawzTdnWR64DESKBi6KlDJ/CMUt91gYvuR0tEehkdcOi/H6zXQRep7Eanv9Wqf/khpkZCaOG+B5/4gSrVQIcrY6fo372uuWZIXUMLIl7tO8NB1C5FJ+5tZLkpLZ1GaIOR32Wwcqq9lf00NRxvqeXHvLn62oZkopYrtd3q3MlEQ33P5BZO92t/k6Fj21VX3ihwA+3qEEV3sae3i+LaylAP1NeRExVCj76DVbOrtI8jwyUyODhhhpKnVAIDNbkci9pPAbvMm6DqMw1bl9/fe9QGURgNw6bzs0R5CkBEkISo8oIRagNqmDspqW0iNG9wIfCzgFWFkf4tQIUMrD+fPU3/pJHLIxTKsDhtpqqTebRnqVGbrpvNF7WZeLn6bPxQ8x29yH0Lk0uLEjqQ7MsFq76Cp8ysSNLcgEgkvQy6JwWLzzOMkTK6g1uBaWa7Sj42czxqD65UIhQth5ETbJ+xpfJ5c7XVEh2ThwEGDqYCdDX/H5hBUpqyIVV4Zrz+woWIlkSFCBZ1k9WUkqpchE4eNyli+3nMKqy0wvBp6uHKBdx82ziUMeuHhKFzr+cqc3Sp8T+SK0TcDzZ+UTGqclrIAmQi06U1sPVTCwukZg7ZrMhrpMFtwAKEyGZGhodQbFNS5cU8J4l/IZVKWzfTuymVPmd2eiBFDl4WTzY2IgCkxfZEgU2MEYWR/fQ03Zk/lWLfxqkom6zVpDTI8xidGsWH3ydEehlvYu0tWNLYaiI0cnbnGmThsJQCIFAsA/61+ZLXZ+XpvYHzOIEQznZedMtrDCDLCzM5JDShhBGDHkdKgMOIuVcY6AJbFXdAv8kMulmGwdg543LK4C9jdfJADrcf4qm4rS2PPH/Q8CkkCnV1ChYU6/XvYHSZi1Vf17u+ytyLy8IIdrw7jVEuTy3Zlba0e9euvVHW4FniiQgd/CDvc8hZzYh4iQ3NR77Zk1Vw0siQONL0KjC1hBKDZdLD338NNTxKvWkiyeiUxyrlCxZkR4psAq0YzMSWG8YlRoz2MgEUTrqS5SU9b68DX0MGo7k6hidT5R5rbJXOzef6DraM9DLf5fMfxAYWR3377DQUNDRxvbKDFZAQgRqViSmwc81JS+X7+LCbHBlf5A40F08YTplR4tc/cbmPVGkMHhi4LRxrrsDscpEdEEnGaYW9ejJC6c6i+FugTUnKiYoMVabzE+MTAi/ht6TD6jTCCXYgORpI2qsNwxc6jZbR1LygEAhfNnhT8jZ+DzM5J492vDoz2MDxi59EyvrN02mgPw+d4RRjpET4SQ/vnwoZIQmjv0mO0CReqM4WT+dGzONB6jG2Ne10KI9GqSylv+wcWay2tpm3olEtRyvpcco1dhSiknuUGJ6jcu+kcbKj1qF9/5WiT64iaBLVm0P36rlqiQ/qH/kWHZKG3jo336XRiledTb9wOgMNhw+4wU6VfT5V+PQpJFMnqS0gOW4lGPsGn4zCau9hdUOHTc3ibS+YGvUWGw7iMWJqb9OzeVsjylXluH2ez2dm+WQgnzpnqH2lgF8/J4oUPt+IIkErL2w6XYOmyIpc53yY/KDjK5Jg4bpg8hSmxcUyJjSNW5R/iU5Ch44tr1QStjhCpFJPVSmFrM0cbhZSaGbEJTu2mdQsjRa1NmKzW3sWa3KigwOYt0gNQoG/p8FwQ9xmiCHA0gMi/vTACKWUTYMl5maM9hCCjQF5mIiIRATMfAth3shK7wzHmhTyvCCNikQgcDJgKEyZVUU8jTWZh9TJJ6SxcJIQKN/7yziqX50kKvxND13FajdsID5lFhu7x3n12h5lm4zdOHiTukBjmnknewfqaMfGFOFjvukRUonpwsUgljaXRVEC43Dn8r9FUgEo69iZys+OexWwTVkuq9Oup1K+lxXwEALOtkcK2/1DY9h/CFZNIUa8kUX0xCkmk18ex82gZlq7AMQEWi0Usn+W5N0aQPuYvyWLvziK+3VjAjm9PMnu+e5OoV//5NQ11QnTY4uX+kcoUr9MwLTOJfScqR3sobmE0d7GroJzzpzgbg+/77g9GaUTQ2Wmmtq6djnYjVpudSK2KceOiR208YwVVqJxZ2ale71ciEjEpMpoD9TUUtzZT0L0wMf0MYUQXqiQpLJzKjjYKmhoobhPmS0F/Ee+RHBOBXCrBYrWN9lDcprXDONpD6EUkzcBhaQCb67n6aOFwCGVFA4HoCEFMzxk3fKPnIIFHmFJBWryOkmrXGQv+gsFooaS6acxHgXtFGAmXhdFgbqbe3NhvX5QikiJ9GcWGcqC/MGJ3CDcp/VnSbU5HLAolK/rZAfeJkDIj4QtkEs+qAWTp3JtUtppN7KmtYmZ8kuvGfkqtQc/J5v6f0ZmMCx/8oT474mq21/8VvbWOqJAs6PYYOdz8FudF3eOl0foXPUJHevj1pIdfj6Grggr9Wir1n2HoEr7bbebjHDYf50jz08SGnk9ymCDSxSkXIBYN33z02wC54fcwY2IyunDVaA8joFl2aR7vrd5OZVkTj/1kDStWzQBg+co80ic4R+jZbHYKDlfy3urtbNskRItMnZHG9FmuK36NFMtmTQoYYQRg076ifsLISGOxWFm//jBrPzvIqVN1OE5bYlq0MItHH73cqb3VaufkSSFyT61WkJISeCkEI838qeMHNNr1BpOjYzlQX0NlR3uvd8iZwggI6TSVHW0cb26grEcYCUaMeA2xWERqfCSnKhpcN/YTmtud58WL333F4z6+vvZO7wwm9CqwbMdh/hoRP+/e6F9eI0dLavq9Z/7KgmlCtHuAr7X6PVf/9j8snTaBe1bMGe2h9GNqRkJACSMAhwqrg8KIO6SqkmgwN3OivQgSLnTal6ZMZGfTfjY37ATgguhZTvtLDEJqgFw8vAdHkUiCQup5Wbsp0e4f83nJyYAWRtaXnMKdqC1Xq1Q52msQiyQcaHoNY3ckRYhEy4you5gUcaUXRur/qGTJTNLewyTtPbSYD1Op/4wq/XrMtmYcDhu1nZuo7RTKccnF4SSql5McthKtYmir94G0EtJDz40/yNCRSsU8/pfrePDuV2lr6eR/7+0B4H/v7UEs7ptR/eFXH2AydWHt6lsNjY0P55Hfesfr5/VnN3Dj9xYhlTlPhJsbO9i7rZALL3Mv73TBtPH86Y0NARM+uvlAEY84lo5apGBpaSOP/eZDysvdnzxJJGJ+9/tPqKlpRaMJ5b/v3odM5l8PMP7GknzfpUH2iBulbS2camlCLZczYYAKd9Ni4vm06Dj762toNZtQSmWkR3g/8vBcJkarDihhpN3g7JVxZUZfCrNIJMJo7eKVw3uYm5BCplZ4WJFJJJxqaWJrVRmPzV3stbGIQi8F4/s4LNtx6J8Xtqnv81r/3iCQ5kjz8/xnwSKI57R3mpBJJYTKh/7smpMex0ebD3txVL7nUGENVy6YMtrD8CleEUYmh09iT/MhDrYdx2wzo5D0GZhN105mTcWnHGwtAGBNxadcmbgcuVjGqY4S3q9cB0Cysv8KykgQo1QRq1K7VUXgvRNHeXjmfJRS75YeHSneOX7IZRupWEy2LsZlu6yIVWRFrMJka8XqMKOWxoDLqkJjE61iMlrFZHIjH6bBtIsawwZqDJsw24ToHIu9jZL2dylpf5fL04dmtlRQWhswKyE9uKroEcQ9klJ0PPva3Tz1+Mcc3Fvau91u71MX9B3OE+jps9L5+eNXEqH1TsTO2y9v4to7LugnjBg7Lbz2jw1uCyNR4Spy0+M5XOQ6pc8faG7v5EhRDVMyRv7+VFnZzP0PvElHh2dGgiIRLFmczZurt9HebmT37mLmzvWt/1EgI5dKmJ2b5rP+J3cvvmwsL8FiszErPmlAoS0vVoim3VAqGGznRMW4JchZ7XY6LGb0XRYsNkEYtTsclLW3EiaXo5YpkEvcF8a67DY6LGY6LEKZb3v3corFbqW8vQ21XI5GrkDqQRnZ0/s8W3+AR30OhUCLYOw0OZda/+F051XvH2z4hJ/NXMDtudP7Hfv28UNsrizlqsxcL41GjEj7PLQ+hEP/jLDJVoNIfQ9I/MPHKlCiauVSCdMn+sd7NtLcvPl1jrfVsnvlz0Z7KMPiT+9uZOm0TBZNHfoCYGZy4KXBHiqqHu0h+ByvCCOzddP4T+l7mG1mdjYf5ILomb370tUpTAxL50SHcMF6r2ItH1Z+jkwsxWQz97abf9oxQ6Wzq4j91SuZl3rMo+PmJabwwUnXx7RbzLx97BB3Tpkx1CGOCluqygAoaHK9UpIbFevRJMrusCIXqxiKKFLQXolEJCYzbHREMW8jEkmICZ1DTOgcpkT9khaT4ENS1vEBFR2f4GDoZXYDzXR1UmqM/7jpjwFi48P58/O3cPSg8D345ssjHDtUSUNdO50GMyGhMnTRYeROTWHhshwmT/O+X8KAOBx0tHkm2C2aMSFghBGArYdKRlQY6UmVeeyxD3tFEaVSzoUX5jJ1Sgq6KDX33//moH3MmJHGm6u3AbBnb2lQGBmEvMxEQuS+K2k9QatDIZHSbBJ+JwOl0QDkRsUgFYtp7q50NFjkps3hYPabL6C3WDBau/rtN3RZWPD2v3r/lomFe3qYXMFLyy8nPy7RqX1ZeyurPnoLvcWC2Tawj1VpWysXvP1y798KiRS1XM4HV9xAqiaiX3tXfZ7Znzt9DpeAE0bM/T/b0/m6vJiH8gcuWjArLonHt33ttbE4zJvB3gCyqdAlrHI7jP/FYfwvSBJBHANupgyLIwe/fg2FhhY9J8sDIxpo6gTfXnOC+Ba7w8HO4+UsnTY849yMpCjEYpHTIpe/U17bQrvBhEYV4rpxgOKVX2akPIKrk1eQpkxiRmT/VIHvZ9zMLw8/CYDBasTmsGGz9YV8Tw6fxIWx84c9Dqu9HbvD4rrhGSxNzXBLGAH4+95tXJmZTWSIfztz92B3OPjDjk1ut1+a6p76WdD6IQeaX8VoFVJpVNIYpunuJDN8hdvner34K75tOMZEjTBJW5k4kwvj8lBLvf+DM9u7WPHN4xhtzt+Pu8Yv4/b0JV49V6v5GNWGL6k1fANAR1fJsPvceyKwhJHzpwbDRH1BT4UZX1eaMRkt7Nte5LRt1+YTyE6bzNlsdr769ADJaZ6tesyfms4z7272yjhHgl3Hyvn+qnkjdr6NG4XoyuISYZKfkqLjz09eR3S0+0LjhNP8Z06dGnuVwrzJHB9Gi4AQBTFJF91rfH42YUQhkZKli+ZwQx0AuVFnT/N1OBw0dBrcHkOXXZhvNZs6MQ0gUljtdpqMngmcZpsVs9GK1T6w4O+LPoeLTqP0Sb++4syIkTNRymTsrati/AApV/vqqwmVeu/h29Fy19l32qpG3ZR157GyUT2/J8zMSXHdKIjXMHdZ+eVr69h0uBipRMy87DQAHvnOYtShfRkOb23cz9vfHKC2pZ0EnYZbl+azap7zM+0dT7/Licp6Os1dPPTSJ73b77poFj9YOdejccllUlJjtZTUNA/9xY0ChZWNTJ8YuLYSrvDaVfPqpEvOui8xNI4np/wCgHcr1nK0/SQmm5mYEB3zdPlcHL8IiWj4IZQ2u+t0mIFYkJyGTCzpnTwMRrvFzK+3fMWzSy8d0rlGmlcP7+Noo+sSvT1cmOY6/eFE2yfsaXyeXO11RIdk4eg2X93Z8HdsDiEKKCticG8Dk62LXU1CWbUT7VXd/37I6tJveO/8nw926JBQiGXMi85iQ+1Bp+3rqvd6RRgxdJWfZsbaX8QQixTEqxYNqW+b3c7Bk/7rBD8Qs3JGKGIhiE+wdtnYsuEoAPt3CALJH372rlMbkUhEQnIkDz3hmY9JWnwksZFh1DV3eGewPuZYaS16o3BdO30S5Su+/fak09+//MVKj0QRECJMdDo1TU16qqtbvTm8McecyWk+P8fHV97oVrv/rbrZrXZSsZjS7z08nCE5MT4i0qv9+arP4RJwESOmwSNGbs7O41dbvmRnTSU5PSnQIiE6+OPCY9w95bwRGKV/sPd44CweTc8cuw+V/sjb3xzglqUz+M/D11HbqueXrwkWDi9/vpMHr7wAgDWbDvL82u38/NpF5KTGcaS0hj++uxGrzc61F0zt7eu5+67E0mVj4U+f5493XML8XGERUCYZ2jNsanxkUBjxM3yb0BkkSJAgQYIECRIkSJAgQYIECeLHjFiSW0yI4Jh934RbXbY92fgIYCMz6kmn7Ufr7h70OIttaPmFKpmci9In8L/C4261/7ToODPiEgY0vPIn9tVV84ed7qfRTNDqmBjpugzT4Za3mBPzEBmai3q3JavmopElcaDpVcB1xEhBewVme//VkDlRk9wer6dcEJ3TL2KkythEsb6WdLXnFY3Mthaq9J9TqV9Li/lIv/2RIXkApIRdRoJqGTKxekjjPlZS5zLX2J9QKmTkpse7bhjEb1FrQvnp768GwGF3sGreb3l93Y8JCZX3thFLREiHWOJ0Vk4qn3zb/zfjj9jtjt4Swxfk+b7S0vETff4rKSk6p7QYT1CrQ2hq0qPXe2beei4RqVGO+dKDQfoItIgRo4v7/v0z5pEUFs4bR/fzRemp3u1pmggen7eUaycOrQreQIjjTrpuNIrsDZAy8HKphElp524ZbtEoVHjLSY3l3kuFNJf0eB0X5wvPGQeL++61L6/bwW0X5rNiZhYAabFaKhvbeGndTqeIkVC5DEn3a5BLpSgVwyvGkRKrHdbxo8GpysDw8vGQXqMXv3T/aTfvGXB7s3EjIEZ0FqNPh1vFaAfm1pxpbgsjAE9s20i4PIRVmdmuG48Cx5sauOvzDz3K1b05J8+tdvquWqJD+r/u6JAs9Fb38tmPtA6cD7owxns38jPJ0w7se3GgpcRtYcTmMFFj2Eilfi31xu04HM7pV0ppAslhl5KsXolK5h0fiEAKEQWYMSkZ6RDDCoOcHZOxi/q6NgCMBjNWq73XqNMdcvOGltcsEotInxiPXCFFrvDOLWNWduAIIwC7j5UDIyOMtLb2eUckJQ29XKtUKvwGA6U08mgwdUKi60ZBxgwR6sAyDLTaBk/vFgFXZ+ZytdcqzwQmtU0d1DS2j/Yw3CJrXCzyIS4onI2/HdvImuK9fLH8h/zlyAa+rD6OwWohWaXlxvHn8Z1xQsGIM5+c3i3ZxzsleyjqaEQuljAtMpn7shcwRTvwddGT9vouM08f/Yr1VQXorWYmamJ5MGcxIeKRf+zMSXWe32uUQkpsT4psi95IU0cnOanOglVuWhwvfraDhjY90eFDW9h0RXKs902mfU1hReNoD8Gn+KUwMiNhHZxF5MiJfYnI0IUD7ms2bnQZVXI28uMSyYkScjTd8eSwOxz85Jt1NHU7zd89JX9I5/UFO2squOeLT2jpdrd3B7Vc7nZZN5U0lkZTAeFy5wetRlMBKql7SniRvr+AohDLmBLhO28KnSKM+FDhQaPG2JfTd7x98JWGBuMOKvRrheMMX2G1OxvKScUqElRLSQ67jKiQ6Xi7bPG+k4GxEtJDfta5WYbOV3y59iAfvrOTopO1w3rI/WLXr4d87F9eG8R4bwiclx1Y5nO7CspH7FyS00RFT4SvM9HrhUmfRhNYD4MjSd6EsVERLYh7yLz8QOprbB5Uq6jrFDz2QqWy3vLH5wp7AmjxaPJ431xzWiyd3L7lDbrsNq5Pz0cmlvBx+SEe278WeXdVqlWpfYufTxxYx+ri3SyMy2RFUi4Gq4UPyw9y46bX+Pf5N3FelPNc3N329u571ve3v8PuxjKWJkxiui6ZSkML9+1Yg1Yx8gbIrqI6zBbBkPrM223P3yHy4UWFDEZSTOAJI0VVjb3vzSgEAPkcvxRGRKKzD0smPnvYkVQ0vPKgP5kpVMa57bP33Wpvczj43fZvANhbW8UT5y8lWjl6oZpWu52XDu7m6T1bPXZ1v3PyDFQy93782RFXs73+r+itdUSFZEG3+erh5rc4L+oet/qoNvY3G5qoSUTmYzU5TSWIX6cLI1XGpkGP2VbT/zWJEBMVeh7JYZeRoFqCROS7h49jJYFVVWIkS5uOdT54eycv/HX9aA/D62jDQkmO1VJR1zLaQ3GL4irhGtGmNxHu41VnrVa4h3R2WqiuGtr7o9ebqK8Xoovi4gJv4jVS5AUjRrxKRftqSlqFErwXpHzjsr3dYWJr5Qpyo/8EgDbEewtMxa3PU6v/H3OTPuvdppD55ZT3rNhsrudxbxzbzzP7tjtVKYpXh/HgjHleTaXxZ/YFUNW+SakxPutbBPx30V29Qsg1adNZ/Pnfeb/0ANAnjOxtKmd18W5unzCHn02+sPf4G8efx7L1/+D3B9fz4ZLvfk3zEwAAIABJREFU9m73pP3GWiHlandjGatS8/j9jMt62y9NmMQdW94kTOZfwl2sNozIMCVHymqZk9UnCB0pqyVOG0bYGabrYrEYkUgojDD8c/smEsWXGM1dNLQK5vkx2uE9d/sjAXWXSNM+TIjs7BEFEvHwPqCFyeMAmJ+UyreVnpX++rzkFFuryvnh9NncmJ3ntsjgDRzAxvJi/rhjMydbPA9xilGq+F7eTLfb52ivQSyScKDpNYw2QWAIkWiZEXUXkyKudKuPelNbv23j1L7Pu0xWCvnk20/bVmN0/+FDLRtHSthKktQrCHUzOmY4VDW00RZAHgFymZRJqedu/qy3+WjNTgAUCimrbpjNxGxBdNKEK5FIRy5dqaKkgagYDaEqYYLQ0qTnq08PkJiiY86irCH1OTUjPmCEkR6OltQwd/I4n54jO1t4WK+qaqGsvInikgbSx3lWEnnTpuO9Kzp5Q0yhGuvIZVIm+vAhJYhrehZoxaKRmS/JA00YcfHg9fbxQ/xx52bunpLP1GjB18sBHKyv4TfbvsZktXJLzrQRGOnocrCwerSH4DZZPpwf3TR+Zq8oAhCpUJIeFkWFwfk++1mFUHHuuu4Umx50ChVTI5PYVl9Ms7mTyO7oDk/ab6kr6t1/Xbpz+7kx6cSEhGG0DV6GeqQRieCui2by3P+2kRCpISc1jqNltaz+eh8PX72wX3upRExydASf7ipgQmIUIkQoFTKihuBhFKjCQlWD8AwXqOMfDK/cJVaXfQjApQlLCJdpPDr2eHshRYZyxqmSydZMGLRtcvjg0QhKWTrTEz4btI07PDp3ESvffxOzzerRcR0WM7/fsYnn9u/kukmTuXxCFtk63028mk2drC06yZvHDnCieeg5Xz+bdQFKqWcTk6yIVWRFrMJka8XqMKOWxuBJConRZu63LVrh2XdnKGhk/cP4DNb+YzmdcZprSQ4TVG+tYmRzeQtK60b0fMMlZ1xs0F/Ei7Q0CeHR371/GSuvHr10vX/+cS1T8sdx/d0LsJit/Pi2l7GYrXS0Gbn9RxdyxY1zPO5zakYin2495oPR+o4jxbU+F0bmz88E4MsvBQ+Wp576jL88dT2hpxnfDkZTk55/v/otIEz4lizu7wd1qrCOCRnntoA5ISkKiTh4rRpNJKIQ5id/NWLnk8kCLJXGRcTISwd38fi8pVyVmeO0fXFKOqnhETyzd/uYF0YMRkvACOzKEDnJPjTbTFP396QKkUix2J2fZUr0QgTk8i+ePWtfzWZDrzDiSfuazr5FzyRl/9eaoAynqMP/zDuvXzgNqUTMC2t3UNvSTnykhh9edj5XzMkZsP1vbl7OH9d8zbW/f5MIVQj3rZzHytmee04q5FI0qhDaDYGzAApQ2R2ROm0Mlp72ijDyUdUXAMyPnuWxMHKio5g3yz4kP3KKS2HEFSKRDJU8c1h9AGRqo3hk9gU8tvXrIR3fZjbx4sHdvHhwN6maCOYlpjArIZlsXQzjwrVIhzAZqzPoe6NBdtdUsaOmgr21VdiG6ax3cXpmv5uqKxpMx3rNV0MkA4dp2xxdmG1tKKUDO/4PpBgrpb7PhVdK+j9cmFyo11OifuGr4bjkaICl0fgqf/ZcZUJWAkcOlHvN9HSoFB2v4ZZ7lwDw9dqDmE1WXvnkfnZ/e5L//PPrIQkjgZhydeQ0F3tfMW+ucA/LzIzj5Mlajh+v4fv3vs4dt1/AnDkZAz7cORywc6ewUvfMP76gpUUIq58/fyLjBog2+e4PXiN9XDSXLJ8CwNLFOYSHh/rqJfklWedwZYhzgYFM+kMCLGLE7mJ+V9HRxrSYgSvA5UXHU6nvH5nrVWx1OCzbwVYK9jbAhkh5C0gzfHve0ygoqwsYg+nxiTqfejIope6J5z2FKh6devFZxeGY0LAhtT/9oxD7gQHFe7+6pd+2e1bMcfq3h2vmT+Wa+VP7tR+IvPQE3nnkpuEPEKFaVqAJI1UNraM9BJ8x6ncJrTwcgIpO16Fw1e2vE6O+HKnY9znTt+VOZ3NFKV+XFw+rn7L2VsraW3mr4BAAUrGYRLWm14skWqlCJZMjl0iQiyXYHHYsNhsmq5VmUycNnQaq9B10WAaPahgK8eow/njBMo+PW1/5ENeMW0OrpZRweaqTOFKqF8oDb6p5HJvDTFTIRJYlPkWIxFk5FotE2M64mXW6iNzwBl2O/i7v9mFUM/I1geYvEggPG9vKypmTmuJli1zfcO+PL+JnP3iD1a9sZkJWPOmjtMpv7LQQoRNyYdd/tJcV15xHSKicjOxE6qqHtlqXFh+JQi7tNT4LBI4W+/732DOX/MUjK/nhj96go8NEeXkTj/3mQxQKKSnJut62R45W8vBP3qGoqI62Nmez7ZhoDQ8+cBED8a/nb2f9l0dYvWYHAC/86xvmzs7g4uWTmZmfjlgcCL+O4RFMoxkZrHYD++u+i1gkJy/2n0hEggD3TdksuuwdgIO82OcBiFYudDp2e9VKUsPvoNm4g4bOrxAhI0o5n0m6R5E6pU47KGp5jsqOd7DZDUQpF6IcIO1aLBb1frftHhib+iuJag0HG2pJj+gfKXCwoZZEtQ+icO0NONp/B4DDtB44Y06lWIroNGHEYd4Mne+ASIYo/ClhoxdTpwIpqnZcgs51oxEgVRXJdkqYFZ1GhsZ1mqYn7eND+75zlYYWIuTOgnuN0cdiXQASaNWyoC9iZCwy6sJIqET4QrR36V22LWp+gpKWP6FTXkis+hq0oXMB34XC/mPppXznkzUcafTehddqt/eKJaNJmFzBqxetIlzh+Q/SYtfzTvEqbA4zEpGCJQm/J0k1C4C9jS8AkKe7jWTVHLbX/4V9ja8wN/Zhpz5CJQq6zqju0mox4GvaBjiHYhTKh7mDwwHHy1xXSPInMpM980IYDW559z0SNRquzMlmVW42KRH+a06ZMTGO59/8Ls899Tn33PAiaeOFh7nU9Gi0kSrkcikiN1dl7rxvyZDHEZsQQVlRHR1tnZw8UsUvnvwOAJ0GE5IhVnoQi0VMSIoekSgMb9FuMFFR1+LTcOgeUlJ0PPmn7/B/j31Ifb1QitJstnKqsO9+1NDQQUNDR79jkxK1/O5315w1CmR8egz3fm8x99y9CIDde4pZv+Eoj/32Y9QqBcuW5vLdOxf44FX5D0EvJN9w+vXIatezv+67SMUapsb8HbGoz8RwYepObA4jX5dOH7S/441PkBp+GzMT1mCy1nC44acUt75AZuRPettU6z+itO1lJul+TUTINJqMWznV/DSh0v7RFD0Ruxb74KVwA4Fbc6fz660bqNa3MyW6ryTpgfoaXjy0i5/P9PJv2FqCvfkmsLufCiGSTsBu3iD8EXKpsC3kwkGO8IxAWjwaFz/08uveZGXKZN4p2cvzxzfz1Myr+i0SdVotTtEnnrSfFyuUtH+nZC/vlOzlt9q+yNCdDaXUGTv8znx1tAlXB160ZnVjUBjxGTaHkENptrs248mOeZ46/fs0dq6nwbAWhTSRWPVVxKmvQiH1vru8Sibn9Uuu4qqP36K0beyEDYVIpbxy0ZVM0g39IXZW9H2M1yyjTL+FPY0v9Aoj7ZYqANLDFhMmS2RG1PfYXPu7fsdHKzS0dzkLI2WdvhcBakz9V7e1cv90ha5taqfT5F8mVYOhVMhICpCa7FXt7Ty7fQfPbd9BflISV0/O4eJMIYVB6cPSbJ5i7bLx3urt7N0hpEmUFtU7/esJwxFGVl43i989vAaRCC6+Op/oOCHSr7CghvikoYsEE1MCSxgBKCitHxFhBGDixHhefukOVr+1nbVrD2AwnD2qLiRE+N5ecfkMbrhhNmo3VqF6Vs9nzRzPrJnjaWsz8sK/NvLOf3eOaWFEJPKfh5Sxhri7QpvVrmdf7V2ESOOZHP3nAasNitxY2NIochiv/REAKtl44lWX0mbe79Smov1t4lSXkBh2VXe7dJqMWzF2jVyZ7dHgjtwZSEVintm3nUZj36KPLlTJj/Pnc1N23iBHe4jDgr3lbmdRRJqJSLEAJPE42h8f+DhJPEgngPUUWISIYrwqjAROxEhagn9cc2boUrgzcy6vnNxGuaGFBXETUEkV1Jva2dVQRnZEHE9MXzmk9kviJ/Ye817pflrMneRHpVBrbOfj8kNkaKKpM7aPyuv2VyICUBhpbPX9QvZoMerCSKG+FACVxPUXQ6e8EJ3yQrpszdQbPqFO/z7lrc9Q3voPtKHziFVfg055IWKRe3l27qALVfLfy67n9nUfeDVyZLTQyBW8tPwKZsYP3TBHLJIxMeJyRIjJ0CxnZ8Mzvfsc2HvbAETIU+m09l9dSFJGUaR3VvoPtpRgsVuR+yiCw+5wsLe5qN/2xFD/CG88k+LqwcsI+xsZydF+kVPqiryEeA5UCw/jDmB3ZSW7Kyv5zVeCp9DFmZlcPTmH/KSkUU+3eemZL/loza5+2xUKKUrVyK26XH79bNInxGE0mjlvXp+Pk0qt4JYfDF1wCcR0hqKqRmDiiJ0vLCyEe763iNtvO58jR6soKKimuUmPwWAmJFSONkJJVlYCU6cK1Wd6BBJ3cHQn5+/dX8b6Lw+zdXshCoWUq1eNntHvSBCn06CQj/r0Z0wi7hZADtbdh8laQ378GwOKIu6iUTiXnJWKNVjtzlFSnV2lxKsvddqmlmWMeWEE4JacadySM41mk7DQZLJaiVdrvH7vchjfBZvwforCHhH+Vd3et/9swgggkk3BYT2Fo0uobuKtsemN5oBauU6OGRlB3R1+kruUqdpE3izezWuFO7DYrESHhDElMoHLU/r7bLjbvmcO+MLc6/nLkQ18WX2cb+sKyYqI45lZ17CzsZT/FO4csdcZCKjcNFb3J5raO103ClBGbWZgc9jY0bSfdTUbARinSnb7WJkkkkTNbSRqbsNgOU694RMaDes43nA/UnEEc1L2eHWs0UoV715+Hfd9+b9he46MJklh4bx28SoytMMTApRSHe2WCsLlqeitdXTZ9dR07ncyWrU5hEgHh8OBZAChKis8mU31R5y2WexWNtYdZnm8b1zU9zYX9otSAcjU+KcJZEmgCSNJAxvt+hvv3Xg9ZS2tfHTsGB8dK6CiVZhYdVq6AHj/yFHeP3KU5IhwrsrN4cqcbBI1vq+YNBCbvhQmkpFRau798UXkzxbCVEdSFOlhcn5av23nL/XMuPlMMpL8P/XqTARhZORRKGTMmJ7GjOlpw+6rtKyR9RuOsOFroSpQS4uBWeel84ufXsrsmeORjmAp6NFgXLx/iuFjAYOlBIBIzVwMXcWcav4zE3VDNzCXiPpXknMHby6QBQJd3aV91XKFbwR903oARIrFToKIW0i65/e2Sq8OqaS62av9+RKRCOJ1vilt+kD2Ih7IXjTgvrcWnP2zWpaYxbLELLfP40n7MJmCx6at4LFpK5y2z4xO44dZC90+57lAqB9FKbuLpUvwhuvoNBOmHFupUR4JIxvqtvBO+f/Ouv+xI08jFrmXb95h1WN39JUiWxQ715Oh9KKSTyJNNoGIkDlUtr1Iq2nHkPpxhVIq45WLV/Hq4X08uWszJmvgGAZeljEJgCfOXzokT5EzyQxfyacV9xClyKLJfJI09SK21v2J9q4qtHKhlOXJtk/Ji7yNk+1re7edzixdJi+cWtdv+8tFX7A4dgoysXfL6jlw8GLh5wPuy48cOQd1Twi0iJG0AApNT9VGcP+8udw/by57Kqv46FgBnx0/AUC7WUhXqGht429btvH3LduYk5rCVbk5LJswgdARrGxgtQrXyNu/v5gLlnheCs7fCaTvTA9FVYH1uxyI27/7CqkpOq66YgYAy5fmotWqRnlUI8c4PwlpH4vIJYJAPlH3CPHqleypuRmVPJ2ksOt8dk6lLIUOywmnbfquQp+dz59449h+ntm3nYbOvtD2eHUYD86Yx7UTJw9ypGc4rCeF/4Qs9fzgHqNcu2svQU8IpMWjqHA18gCrihRkZAhRBJ4w0kNTm2HMCSNje1koSJAgQYIECRIkSJAgQYIECRJkEDySL9VSFVaHFYN14NyiDuvQzFgWxszm/KjzPD5ObzlGnf59Ggz/o8vWjFQcQYLm1iGNwR1EwB2Tp7MwOY1Ht2xga5V/56/Gq8J4dO4iLknPdN3YA/IibyVMGke96Qgp6vOZGH45AAZrLaESIUT5fxXf41Dzm0hECpYm/rFfH5lhCSQro6jodA5LrzE288dj7/Gr3GsReTEg9JWiLylo7x/GGSFXMcNPI0YCKUwUIDXOf/JnPSE/KZH8pER+vUQIRf26sIgPjxWwqbgEq10o5rytrJxtZeWo5V+xYtJErsrNYXqi71OwLlwxhQ/e3olB7/tS1q7YveUkhQU1WMxd/fbdet8QVhGBMKWCSI2S5gDKV61uaMNksRISwB4Vz/3tZrKz/DOFcCRIGSHz3HMdjSKX3Og/cbjhYZTSVCJD5zjttzuEyFvHmSVfPSQp7DqONz2BNiSfcEUeraY9NBt3oJAERnrnUHn7+CH+uHMzd0/JZ2q0UIHHARysr+E3277GZLVyS46XUpN7fF3EQ4i26v6cEXl3ZbmkJnDmSAnRo5OOG8T/UXrgC+ZvNLUZAjLydzA8mtnN1k1jli6PIn0ZAIdaCzjQeoyCdiFkUafQInXDZEsEhEgUJITGMi/qPGZG9jf6ORuC8erH1Onfx2A5DojRhs71ifHq2UiPiGT1pdeytaqcJ3d9Cwg3In9BGxLKvdNmcUtOHgqJbybv4zXLGa9Z7rQtTNZXGejylH/RbC4iTBaPQhI+YB/fSZ3PUwUf9tv+ec0+JCIxD026nBDJ8D5Pu8POv4u/4tXirwbcf2XSbCQi/wycKg2gmz4EZlrE6cglQvrWRRMzuWhiJq1GE58eP87HxwrY323WqrdYWHPoMGsOHWacVit4kOQKKS6xau9XN7r7RxeCSMTqVzYjkYiZt1Aw/YyKGdlJ1ppXNvP6s18xbkIsJafqGJcZS21lC1arjYuvGp5RZ2pcZEAJI3aHg5LqJrLSArfc67ksigDERwUfUkaKGNUyxnf9kIP19zMz4R1UsnQKW/5OWdtr2B0mQDBqBRCJpKhlGcxO7D8vGIyEsFUYrZWcbP4zdruRaNVSJup+QWnrS15/Pf7ESwd38fi8pVyV6ez1tDglndTwCJ7Zu917wohYK1Sksfev7OeSbtNWxN412w6kVJoYrW/8RYIEPjKJd60DRpKWDuNoD8HrePzULEJEhjoNgAx1GlckLufmnQ9gsXfxi6z7SFH6bsJ1rP77NBs34nBYUUgTSYn4kc9K9brDvMQUPr7yRgD21lXzdsEh1hadwGjtv6I6EkyLjef6SVNYmTGJUOnoKpBikYyokEmDtlmZeB7vlm+h3NC/as3a6j3saynmnoyLWBCTg8zDSjVCBZpCni9cx4n2qgHbRMhVXJd6gUf9jgSteuFCozeOfpSAu8ilEuJ0Y+thIyI0hJum5XHTtDyq2zv4srCQb0tK2VlRgbHLSklLC099u4Wnt2wF4IJxadwyfRoXjEvz2hi+XHsQsUiENlLFc0+t47mnBF8euVyKJjwUeYist+SqK/793x8MeRzr3t/Dg49dwYWXT+OaC37Pc2vupcti5c+/fH9Y5XpBENT2n/SuKZ+vCXRhBGDn7mJOFQqV1swDRAHdeZv/XRu9RULUwGJ9kOGRrLmRZM2N/banRdxNWsTdvX9naO8nQ3u/y/7mJPb3tBuvvY/x2vuctokQk6F9gAztA07bE9RXuDv0gKSio41pMfED7suLjqdS772KLSLZRBzmBjBvhtCrPDjShsMsVHwTyad7bTwQWFG10RHeXzgJMjaQSPxzcdYdDCbLaA/B6ww7nEAsEpOiTOwtu+tLWoybiFIuJ1Z9DdrQeXiv6NfwmRGbwIzYBH4zbzGbKkr5pqKETRUl1Bm8azZ1OlKxmPPikliUMo4lqeMZHxFYK/ZSkYRHc67l+7tfAMDqcA6nrTE283+H30IjU3J+dDaTNElkhiWgU4Shkoag7I4mMdu7MFjNtFoMFOprONFexZaGY9SZWgc9/0+zVqGWDt+M1tvUNAZejff4KE1AlOodCnaHg7LWFoqbmilracVstfXbD/BNcQnfFJcwLSGeJ5YtZVL08CuuPP3bgc2uLRYrjQ0dA+7zBU0NHeRMSwVALBZjMXchV8i45QdLeOR7r3H5DXNc9HB2EqMD7yG12oe/UaNRmGh89NE+li+fTGSk56ao+/aV0mm0IBGLmTOnf6rg6nd28O/XN5M+TviOFpc0MD49huqaVqxWO5de4n4UZ6Dhy+oQQYKMJIlqDQcbakkfYO53sKGWRLUXFysUF4F5Cw7TeugROhSLXR7m6HgabN0R1aErvTYcS5eV2qbAmStFRZw75tZBPMPdxS1/xBBAC7ju4pU8izRV0ogII7OStyEVR/j8PMNBJZNzSXpmr69HZUcbRxvrOdZUz8mWJqr1HdQZOnodxG3dD1VnQymVEatSE68OI1UjvPZsXQw5UTFk6aJHPTJkuGSHp/DT7FUA/OHoezjo/360d3XyWfUePqv2Xhnm29OXsCAm12v9eZPqRu+t8owU8WMsWgSgqr2d/x46wvtHjlLT4SxCRKtUXDM5F6lYzAdHhZKnlW3C57a/uoZVb7zFUysu5pKJw/P3uegy35Su9pRwrZLmxg4SUiKJTYjg1LFqcqalEqpS0No8NG+pHhICMK2hqsF3v9Fdu4SS8C//6xv+/epmrr1mJnffvdCjPjZ8dYzPPz8EwDN/v4nc3CSn/WvXHeAnD17MRcuEqhWXXf13XnruNrq6bPz+yU9JiPPv++xw0GlUweoQQcYEt+ZO59dbN1Ctb2dKdFzv9gP1Nbx4aBc/n7nAa+cSKVfh6HwFrCU4WrqjD5XXIQq9CmRnRgfbwHIAh+EVHOYNwvHy2Yjk87w2nqrG9t5FiUAgKjwojAQZGIk4gCNGjMGIkQHJDEtnX8sRpG6W6h0q/i6KDERSWDhJYeEsHzfBaXvPBV3fZcFstWKyWbHYbIL/ilSKQiIlVCZDGeDChzusSBA8CmRiKU8eex+jzTc/NIlIzHczBF+Um9IW+uQc3iAQI0biAvDh9kxsdqE07obCItYcOsyW0rJ+E69ZycncOG0qyyZkIO2+mf1wnhAtsaO8nGe37WRnRQUWm40fr13HOK2WrJihR4489CvvrbANhyn549i5+QS501OZtWAif/vNx1z6nZns21ZI6vjh5Y0HYgqWL8XLgwf7TL1tNjvhEUqP+5g7J6NXGNm2rbCfMNLYpGfyadskYjFmsxWFQsodt87n4Z+vYVV3Kd+xRrQ2GNIeZGxwR+4MpCIxz+zbTqOxT6DWhSr5cf58bsrO8+LZpIgjXsTefB3YhRQWR+dqHJ2rgb65v6PtxzgcneA4LT1Pkogo4i9eHAvUBtg86dcvr+PXL68b7WEECeJVgqk0Z2FRzBwWxQgPB/8pvpsJYRcwJ/pmt461Osy8XnQXFyX8lETl0GquH2j5mN2Na7h7wltDOt6XvFZ0B1nhS5kVdYPT9p60A41cAfI+p+7T3w+d1Hs16EcKq0MIqxrKZ7osLo9JYYk8eng1hR3eNbONCYngN5OvZ0pEmlf79QW+DNP3FYEcMVLR2saaw4d5//BRABoMzhEQGoWCVbk5XJ83hfGR/UOWe4Ig56SkMCclhRd27OKpb7fQZbPxr917+MuKi339EnzOjfcsQtldq37VzfMoPlHLK3/9gvgkLT9+YtWw+g7EiBFfCiMnT9U5/T1rZrrHfZwuhBQcr+63PyJcSVOzgcQEwR8mNlbDyVO1TM5NQhkqp6V1eFFA/kxw5TbIWOKWnGnckjONZpNgYG2yWolXa3yTaC5NQ6x7H0fbzwFwWHZ27zgtvdTufG0UyechingKxDqvDqUmgNJoggQZqwQjRnxB94Ks2I1qNucEgf5+nLbAPpTXkKKK5tVZP+Kb+iOsKdvCkbayYQ0nWRnFtSnnc0lCPiGSwIi+CciIkcjAytnvstnYUFjEOwcPsa2sfIAELpgSF8cNeVO5NGsiIVL3v8v3zJ7JhqIiDlTXsKO8wnuDHkUSU/omtaFKOY8+fb3X+o48LbXB0mX1Wr++pL5Zj9VmR+oD07S6ur4Hi5AQGSkpnpccjYhQEhYWQkeHierq/lUkpk5JZvvOQqZ0CyhzZ2fw1N8+5/KV09izt4S01LFb5lQXFEaCjBEO1tcwtdt8NTJk4Mgyi81Gi9lIrNJLkVKSRESRbwAgsuzDYfoUR9cBwUfEoQdRKIhjEMnzEYWsAPl53jnvGQTiPClIkLGGyTI6xUZ8yag/fUvFCu7MeGO0h+E3BPr7IRULq8rDeQ1ikZjFsVNYHDuFwo4a9jYXcritjKNt5dSbBl+pVUtDyQ5PZkpEKnnadPK04xD5kUmvO9S1jJypprcIJMf1P23azPtHjtLc6VxmLFQmCGcrsyZxY95UcmKHniIyOyWZA9U1NHZ6twxtc5Ng5rzl6wKOHqqgsb6DToMZpUpBdEwYWZOTmbdoElHRvhOqmho6UITIUId5x7hYJAJduDCpD5TJrt3hoLapnaQY76d3dnSYev8fG6NhqJ7GkVoVHR0m2tv7l9O79abzUSr7SqFfs+o8CovqeemVb4iPi+BnD18ytJMGAMGIkSBjhZs/+y+brrubU61NZHQbsJ4ukHxecpIHNq7FZLUyOSqW1y6+Gl2o56l5Z0U+HZF8+qjMsIIRI0GCjD5Wm320h+B1Rl0YORcItAdzfyIjLJ6MsHi+w3wAbA47equR9i4jnVYhbUchkRImVRImC0XuYVlff6SpLfDC2CPDvTjZ8jEv73I28Z0QpeP6qVO4MicbgDCFYqDDPELT3YfcSxEFFouVV579ik8/EMbeZbEN2O7r9Ud48W/rWXZpHt97YBmhpz38DpdP1+xi9UsbaWkUxJnouHBu+v44DvgxAAAgAElEQVRill8x/BKMOo3wsBoowghAQ6vBJ8KI3d430RAP4/sjlQl5/11d/b8rSYnOJZZDQ+U8/usrh3yuQGKkIkaaWn9Bh/5VABJiNyLvZ1AZxB2C7+PZabeYmfPWC5is1t6oxhcvvIIFyeMA+NOuzfxo+hwWJafz6NYNPL13K787/8LRHLLXCEST+iBBxhrnvDDSYqlka/2rVHQeAKDLbkQl1ZEXeQUzIvvqmlsdZtZV/5Hiju2IRTLS1PksjvshAApx36Tk+ZOrMNkMgIPLk58gXT1rwHMCvec92zlPx2IXVsg+LP8FErGMy5MeRyYWVjdPtG9kZ+NbtFqqCZPFMDniEmborkJE3wT0P8V3M0N3DRWGAxR1bHV6DaeP3126HCbWVv2WYv1OZKIQpmpXnubB0ieauHo/zDbhgeSfJ1dxV8Zqtjf+h1Pt3wIOpkVeydzo26g3FbK65F5uGvcC0SHOuekNpmLeLLmHG8Y9R2zIBFotVWxvfIPKzkMYrW2opTpytZcwU3ed03Huvh994+esr2G4SERiwmUqwmVjc9XP4YBWff8VXn8n0MLTZRIJyydkcOO0qZyXlOT6AA9pMQqfYYx6+JE0Br2Zn9z7HwqPu+e7Y7Xa+eyjfRw+UM7TL95GuHb4otW69/fwyt+/4Kqb5zIxNwkHDk4cruKFJz/DYupi5XXD+53rAkhY66G53TcCZlhYKAAtLQba2oYecaTXC8KxSjV8oW8soVH5X4n2IEGGyq9mL+KKjGy+KDsFCGJIjzBS3t7KivRJpGoi+Ml58/nxN2PH/LO+RT/aQwgS5JzHdi4LI3prE2tKHyQ6JJ2VSb8GQC2NotFcSqgk3KntgeaPmaG7muvSnkFvbWBd1Z/Y2SgYo14Qc3dvu+9nfkCX3cSzJy4b9JxA73nPds4efcFi7+TD8l8AoJCEcWnSo0hFwqppmWEPG2r+xpL4+4kLmUizpZIva57G7rAyM8o5Z35j7bNMj7yq32s4ffzusr/5I+bH3MWc6Fup6TzGV7XPoJELpdVywpe5/X6cztqq3zIpfDH5umsxWlsRdVcEignJID40i8Ota3vFqB6OtX2BTpFKbIhQIUcmDkUtjeKShF+gkkZSZTzCl9VPE6MYT5raOS/UnfejZ/yAW68hSH/aDEbs9sApQQdCRYtwVehoD8NtHr7gfK6dPJlIpe/GvDQjg3FaLdHq4QtGv33kvV5RJGOSkE9+yRXTyZ6cRExcOAqFDLO5i7qaVo4dqmTdx/soPFFLRWkjv/nZuzz90m3DHsN7r23hB49cytKVfVUOZs6fSEJKJKtf3DhsYSRSE1jCGkDTMESLwdDpBDGtpcVAc7OBpiZ97zZ36egwUV8vrKhGDFDVxuGA9V8e5qP/7QOgsqoFkQiSEiK5bOU0Lrpw8pBTePydMA+Eok7jWmz2VsJUN/pwREGCDA2ZWMINWVMRi0SsmpADwBPbN/butzkcyCXC3DAjQketIfDSdM9GS7tvrr9BggRxn7EYMRK4xZODBAkSJEiQIEGCBAkSJEiQIEGGidsRI4db1gJwWdJjyMR9K60R8sR+bWNDM5kbfSsAOkUqk8IXUdN5dMB+RaKzazM95zzzvAOdUyYKwWLv5IPyRwiTRQNwccLPnSqj7Gh4kzzt5UzSLO7tZ0rECg61ftovYiQmZILbr8EVKappTNWuBCBSnkxV52EONn8COEeMwODvx+kkq/LI014u/CFPdto3VXsZX9c+w/yYu5CJQ7E7hBzz4+1fMyPymt52Kmkk82Pu6v07Qp7A/uYPqTOd6hcx4u774e74gwxMIK6CRGqUAbW6fM+smT4/x4zEBGYkJgy7n+2bT7B3ZxEA1906j9vvXQLQ7/2WySWow+IYnxnHpatm8OrzX/PO61s5cqCcb78uAGD+4qwhj6OuupVJk/unHE3MTaK+evi53sFUmj6ys4XvTWGhULb3yw1HuO47sz3qY/Pm4zi6A88mTer/PXz9zS28tWYHSxYJvjpLF+fgcDgoLKrnr8+sp7a2ldtvmT+MV+G/hCndjRix09jyY0QieTBiJIhfEqNUUdLWwviISKr1gj9Th8XMjuoKYlVClJnZJlT6sjscKCSB78EGoDeasVgH9tkKEiTIyGG1j72IEbevkvWmQuJCJzqJImcjLmSi098KcRhmu+eTyJ5zAi7PKxZJ+H/2zju8rfL+27e2LFne247t2M529g4JCSFkMpKwaZkttJTSQoFCN+VtaUtLW1Ypu/Aj7BUgEEIGZIfsndiJR2LHjvfSHuf949hOHMkalmRbybmvK1fkc54l6Zyj5/k83/HpyT/Qaq/h2pwn2491fXt11lJOmQ/xXf07bvVdgqNL+VC9B4BEdXaXv5O0eRxr3dSjtjpIj+p+kTM4Zibra17gSMs6RsYtpLTtOwDMjhaGxV7aWc7uMrOz4UNKWrfSYj+NgAur0+gxLkgoPw+J7mmIQGFE8tkPH6u/3A/A0MJMbv/JpX4JUDK5jDvuuZS9O8s5fKCCdV8dAIITRpLTYyk6WElWbtc0rkUHK0lOj+2mlv/ERuA1VB+me3XypHwAPv10NwBvv72VmTOHkp7mX6DXpiYTr79x5vdlwoSBbmWWf76b+382jwVzR7qdGzM6mxdeXnfeCiMxOv+uNattLy5XMwpFcphHJCHRM24YOoqly5cxKjmNg3U1ACzMG8Ij67+ivKWRwfFJvHtkP/eOm8r7RfsZHB9kGm5XLcj9uB8cpQjWdSCYQDkImWYWyEIX6ygSN5AkJM5HIs313x8CkI8Fv7Or+COehLrPButJshPG0WA7yYaaFwGYlfqTs1oSsLssTEu+zc1KA9xFlNC9B7FvN4LcYu+Im+IJhUxJYdwC9jeuYGTcQg43rwYgJ3o8emVCZ7mVp/5Og7WcOen3kxo1CKVMw7LSn3hsM5Sfh0T3NLZGXuBV/3dgJQLl8H4x+PTseYHHfLhkfiGHD1Rw5EBF0OO46sYpPPf459RUNTF4hBh8tWh/Be//byN33Of+PA2UaD8Xq/2JhjDFGJkyRRRGsrISqKhooLXVwv33v8WvHrmc0aOzu61XXFwNwJ8f/4y6OjGWQGJiNJfMcs/iYTbbKRzubnkJUDg8E4vFEezb6LdE+/m8sljWh3kkEhLBce+4qWQZYtl1+hSX5RQAcNOw0QBUtrWQrNOz9JNlPL9nG1qlkpfmBpF5ylGCq24hMs0MZDG/E48p3J9HgvF/CK1/Bc7sJAuKXOQJL4Iit+f9n0UkzpMkJM5HBOECFkYSNQM51LwKh2BFGULl158+AZ/96pUJzEq9m2Gxl/Je+QMAJKizGRV/OSCmzE3W5lNvLSNaFaRqHiANthNd/q61HPfoDhRKRsddwfa6d6k0HaCkbSsA8zJ+2aVMWdt2ZqT8gExdIQBOwU6zzb/MFxLhodlo6eshBIwkjISP5ibRKislLXCrjNT2Ok1NwS/gF39vKgqFnLde/IbGejEbQFyCnlt/eimXXxe8a1IkXkONreERRmTtCth9P5/LQ798F0EQqKlp4f5fvMXgwWmMH5dLRkYcUToNFouN06db2LPnBPv3n3Rr656fzEGpVLgdnzalgL37TjAgK8Ht3M5dZUydnB/6N9ZPiNKo/CjlxGxd57uYhEQfs2TQcJYMGu52PCdGtDD7bOnNHK6vZYAhlnhtzze4BOsqwIVg3YhM5jlYtmDbitD6Fzh3M9BZhqvxx8iTPm8/EJxLTyRa1kpISEQGfj+dRsdfzr7Gz/i84k+d8Th0ijia7dXYXWYKDBf1aAAd8S8Ewd1fsKNPoLNfX32magczv10A+LLyL8SpM8jWjwNgStLNfFbxRxI1ORQYpiPgot5ahktwMix2To/G7w8njHvY2/gp2fpxnDId5GjLN1ya9jOPZb19HoEQrUoi3zCVb08/j1IuLjryDVO7lIlVp1Fu3ElBzAzsLjOba1/HSXA7ha6zxh3se+gvHGp4qvN1fuz30SgSA6pfb9lNk/UQcZqhJGrHey1rsth6NMa+xN8d2P7C39dvAGBp4QjyE9wXhr5YVXyMypYWRqWlhSSOiDe0WjV2mxmLxR5wXbPZ3t6GPwtB31xxw2SuuGEyzY1GrBYHyWkxnYv4YImJwJSybebw3qvjxuVy772X8cwzX3fuyhQVVVNUVO1X/VtuvohZHqxFACZNGMgzz6/hux2lAOTmJOFwuCg/Wceu3eVcs2QCb769pctu0M03TQvyHfUPtGr3+6HN+A5W2w5s9kMA2OyHEQRRpHY6aymrSPfYVqzhp8TH/sZnnzIUCIKdVuPrGE2f4nAcxyWIVj1yeTxq1SgM+pvQRS3w+304nTW0Gl/DbFmH3VGOIJhQyBPRqMej112DLmqezzbqm35Na9trAGSkrkOt8ny9eC6/GrVqhNfyVttuWo2vY7Fuw+k8jSD43unPzjyGvJuFt6fPEcAltPb4czzfUckVjEpOC74h2w7xf/VYkHueAwktjyOKIkpkhgeRqScjWD5HML4CjhIEsxhbTxa1NKihhEuUlpCQkPBbGDGoUrgu959sqnm1Mx2uU7ARrUxifOK1Pmq7s7n2f+ys/xCHYAXg04pHkcuUJGqy+f7A/3bpE+js158+BxlE3+im5Eo+r/wTN+Q+RYJ6APmGqVw14I9sq3uL7+reRi5TEK8ewMSk6wMefyDMz3iIoy3fsr7mJVQyLRMSr2NEXFfzc38+j0AZE38VH5z4JaPiFwHu7jfz0h9kdfVTvHrsFnTKOMYnXNvF1SYQzh1/qN5Df6C46bXO11nRiwIWRhoseznU8G/SdDNJTPMhjIR5sRUOIm23/4Vt2wEYn5nZI2Fk5dEiPj18hAVDBoddGEnPjKe1xcyB3eXMnlcYUN19u8oAyPBgFRAMsfGhT60bHRVZ1xD0joi5+KpxZGTE8cwzX1NZ2ehXncTEaO7+8Wxmz3bfRe7grXe3kpigp6y8DqDzf4DkJAPfbjjqVud8EEbUKqVHl7TGlr/hdPonOPUEARtVNQuw2d0DljudNZidqzFbVhOtv56k+H/7bK/N9CENjQ/jErrG+XI4q3CYP8do/pwo7UySE15ELo8J2fsIhKaWf9HU8nfcrAc8IJeL1m0qZS4yL9PSUH+OEv4jtItQMrXn1OyCdSM4johlou9Gpr9DfK0aAfaDCLatYPlaLBykMNJitPouJCEhIdEDArJnS9IM5KoB/89rmVvyXnI7NjX5ZqYm39zl2LTk25iWfJtffQJe+x0Tf9WZDC1nMTHxBiYm3tDl2MDoyQz0EFz0bPx9D/5wW/6rABQYpnst58/noVGIUcbvH7bKr7474oIMj73M4/nUqCF8b+B/fLbjz+fh7/d5IaJViq5brfbjPsuarIFbBvQ1Om338W7OR1IN4n1YVFvno2TwTJiaT9HhU6z6fC9XXTeJnDz/AkGWFJ/m6xV7AZgyY3DQ43j9uTVMvGgQw8d0H+MiGPRRkXcN9ZZ116SJebz+v7vYvLmY7dtLOHKkioZGIyaTDa1WRWxslOhiM178rZw1cygqlbv7zNm88cqdvTH0fodW7XnKk5b8AYLQ9dlbU/c9HM5TyOXxpCV/5LGeopud83Opa/g5NvtB1Kph6HXXolIOxOmqB8Bi3YzRJLbfZnwXrXoy0fobPbbTZvqgvb2fAQIymYZo3fVoNZORyXQ4nBUYTR9jte3CbPmW6tprSE/5DFkvuT8DmMxiNsGmlicAUKuGkhD3GGrVGMCF1bad+qbf4XCUAZCS+Bq6qPl+te3pcwRwuuoD+hwleoCrQfxfmef5vPld8X+ZDpn+tq7nNLPBthWhQzgJciiRaFkrISERGZwfubskPHK0ZR2JmhzSo7rfOZQIPypZR9o83zu+kfiD78k0/XwmRiMuMupM4TfnvfLaiXz8zjbMJhsP/vh17vq5KHLOuqwQldp98Wu1Oli7cj8vP7Mau81JtEHLVddNdCsXKJ8s28K4KeGLO6FRRd5PkbEX71W5XMb06YOZPj14ketCprtnlUrp4dput7CUyZQ+XUx8YbMfbLdieBLoet8a9N9Dq5lGfeODALS0veJxQe9wVlLf+HD7XwIKeQJpyR+hUnXNGBcT/QMam/9Cc+sz2Oz7aWz+MwlxjwU1/kBobn2m87VMpiUlaRlKxRnLuijtHFITs6k8PRtw0mpc5rcwEorPUaKHCO3Pu/b5TBdczQjWteJp7SKQGbqeV7Snem8XA4MlEudJEhISkcHZs9HQOItL9Cl2lwWTs5FaSwn7GlcwN+MXfT2kCx5Xe9wWp8u3f3VvLrZChaabXdjzFYVcDkCbLfzfVUJiND97eBFPPPoxzU0m/v7H5QA8+/cvGTQ0neTUGDQaFRaLnZrqZo4drcLSHltEoZDz8GNLMMQEn1FKhhhsNVxEorjmcglYbI5urRAk+h8qpbxP+lUq0kmM+yvnLuY7MOhvoqX1P9gdJdjsh3AJbcjPWYC2tL2EIJwRY+Pj/uAmiojIiI/9FWbLN9js+2k1vk6s4acAKBQpoXpLHnEJRqy2fZ1/azXTuogiHahUg9GoR2K17cFm2+13+6H4HCV6iDwaXM3iv3MQLMuh3eJKprvavW5H1kchNL+ZkThPkpCQiAykGd15Ro3lGB+f/A1KmZqJSdczJOaSvh7SBU+T9QAAKoXBR8nI3AnRRuBufzCcbBInhlHK3nnfly4YiSAIPP23FZ2ih9lkY9+u8m7rxMRG8dCji5l80aCQjGH6ZSPYvbWEAQP9c+UJFK0mMq8ho9kqCSMRhFzeN8KIXnc1Mpm3lNQyVKqh2B0lgIDTWYNc2XVBbzJ91vlaLotGH7XYa3uG6O9T3/gwgmDrdG8xRN/e8zfhBy5nPWfHFPEkinSgUGQAe3C66hHaY5P5cvkJxeco0UMUA0RRxHEIOPvacyIY/098qSwA1Tj3uu2BhgmRS5c5Al2OJSQkIgNpRneekakr5KdDlvf1MC54XIKDKuNqAEqa3wYgVu3bHNtqCy4rUF8QqYvannCiqYnlhw8DkB0X12v9zlk4ilHjcvj4nW0ArF9ziNrTLW7lMgckMHv+SK68diKxcbqQ9X/z3bP580Pv0lDXytBRWWjOSXk6Nkg3mw4rHIVcjtPlCqqt3sQSgffrhYxC3jeGsRq196DbAApFaufrc7O3OJ3VOJynOv9Wq0cik3mPy3N2nxabGHDaQHiFEbm86zPR2RGXwgNOZy0AMpnK53vpINjPUaLnyNRTEewHEMwfIdNeIR5UDkJo+xc4RZFeprvNc+X2eDLIQxMIXLIYkZCQCBcXzopGQsIPyls/4nDDc92e31T1A69R8zuwORsR6LrAyzZ42+ETiaRFYQfqXrKc6AlfHC3iRFOTx3Mri4ooqvMvgKrD5eJkUzNfHC3CbBd3qy7JHxiycfpDSlosP7pPzGb1o/vmUl/bSkN9G2aTDZ1OTVJqDHFhyBgDcPO8fwBwZN9Jj+dX7vUelNtfNGplRFlNOZ2Rd79eyMj7SBg5e7HeE5zOmi5/e7PEOFMm66z6VUH17y9yeQwqZQEAdscxrNZtuFwtbplxnM5qbHbRklKjHoe/ntzBfo4SPUemux7B+Bq4WnDVd7jLyKFjnqPMRRa1xHNl+x6xDUVOSMYSSb8REhISkUX/XdFISPQBKnkMLsGO3eW+Gw9gc7r71/rDAMMVZEUv8FnOEYELLYWi/4Ynen//ATaUlnk899GBQz1uN1mv59ZxHkyGe5HEZAOJyb7ds0LBBxt/0yv99NWOfk+JxPv1QkbRR640MllwcX7OTcvr3Z3EvU+XqzWo/gMh1nA3AHWND+B01VNT/0MS4x9vF0wEbPbD1Df+stOaI9Zwr99tB/s5SgSBIhtZzO8RWh6lUwzp+F9mQB77D5B5iBUlmBDaLZbww+LHH2x2Z0jakZCQkDiXvpklSEhISEhISEhISEhISEhISPQDJIsRCYmzyNDPIV0/mybrIWrNW6kxbabesqvzfJQyDbmnXZFzUMqiiFblApAZvYB0vX9BcJ0uwXehfkZf7cL6w71TpzA4KZHN5Sc4UlNLKD7dwtRUnrx8AQm6C2f3Mtrge4c6FPSVq0NP6c+ub+Un6nnooXcAeO/de/p4NBLBIJd3DSDq8iN2xtnxNeTy0FiW+ROzI1p/EwBW215ajW9gsW6gsnoGMpkOEM5qQ0587G+J0l4akrFJhB+Z7gZkqmEI5vY4dq5mUOYj093QbfwQwfoNyLQgi0IWdWVIxiFZ6klISIQLSRgJAofLxbEmMbhYeXMjVcZW6swmzA47FocDRz+eNHvjbzPnBVznuR3bWHZgL3VmMZ1guj6aL2+8FZ0q8DScFoeDOcte45+XLWBSRpbvCiFGhpx4TSHxmkIGxd3BitKpONuj5k9Je5YYdUHY+o7EmAX9eTE7LjODcZmiP369ycS646U8svIrAK4dWUh+on/B4OQyGTEaLSNSUxiWEp7MLBL9W2TzRH+eoLe0mKmr6z0XConwoVCkd/nb6az0WcfhrDirvueYJDI/Y3uc6de/mEwAifF/wyW0YTR9JGabEWwgU6BU5qLVTCEm+g7UqpEB9S/hTnOjkeZGEwlJongWHYL07F5RjUamGu13cZl2ITLtwpAOoT8/dyUkJCIbSRgJkONNDXxVWsy6EyXsrzuNxXH+ZSUIVBj57lQFT27dyNPzLqcwOQWAOrOpR6IIgNC+r6+SK3pUP5TIkBOjHkRje8rdcNOfd6C7Qybrv8LI2STqdFwzcgRPrF9Pg8nMZYMKmJ2f19fDkjgLSRgJHcY2a18PIaIJVDQIJwp5EiplXnsaWrDa9iMIFq+xRqzW7Z2vu8vmcnZ6XJerFvCeOc1uP+j3mBuafo/R9BEa9URSkv6HIkQZSSRE9u8q5/l/fMnxomoAfvarywFYdPUEzCYbL/xzJXMWjaZwbGgCnvYnInGeJCEhERlIwoifrDtRwgt7t7P1lOesDBcye6qryI2L5/JBQzqP5cbF97i9KKWKjbfeGYqhhYQY9eDeE0b68UKrOyItYObwlBQ2lpX39TD8pqGurXM30BsV5fVs3ViExWwnJy+ZydMHoVZH1iO+P1sfeaI/CyMmkySMBIPo+gFOZwOCYEfmhwtlONHrltDU8iQAgmCizfQhBv33uintotW4DBDT4eqjPO/YKxRpna9ttkNoNTO67d9i3YLDj+w2dkcpAC1tLwGQEPeoJIqEmKMHK3nknjdQqZSMm5zPrm3Hu5yP0qk5drQao9F6fgoj/fi5KyEhEZHIQNyV92vWXNRaGtbRdDDY0LvpL/2hvKWJ325YzYaKsr4eSr+l3mImWq3u62GEjQTtaE6bNwIgl0XWQrM36E87q/4wNDk5YoSRk2V1/PCG55k4tYCfPDCfjCzPguNHb2/jhadWIZwVoyZzQAJ/+vdNZA6InEVJhBgfnUX/jQlkNHoXRrZtL6H42GkArFa72/kf3HZxWMYVKaiU+djsBwEnJvMK9Drf6dbDiSH6DlraXgXA5WqksflPaNRjUKtGuJVtbP5rZzrcaN11XQSQs9GoJ3W+bm57nmj9dcjl7s8Yp6ue+qZH/Bqn01nb5W+j6ROUigwUihSkeP+h4f9e+IaExGieeeMu4hL0zJvwqFuZUeNy2LjucO8PrheQLEYkJCTChV+rvN/sfyLc4wDg/WnP90o//rK6/Di/WPsFLTZp580Tt3z6IburT9FmE3PKD3z2yc5zi4cM41+XibtULVYro196ls233cW/tm3my+NFCMDto8fxwOSLurQ55qXnaLFaEIBXLl/C7Fx3V4dPi47w3I6tlDU3AZBhiOHG4SP5wdgJKMKwsso2XEW24aqQt+sJhSLyJo5OIbImKZOzs9h96hRx2t4JKBoMG9cdQXAJ7Nx6HJ3es/i4Z0cpL/z7K4Rz1uiVJxv4/QPv8MJbPwZAqez/11akBR9WKvre3a872rwII8ve2cqrr68nb6AYL6ektJb8vBROVTXhcLi4fKH/MQTOV/S6JRjNnwJQ13g/NvsBNOqxgAKX0IbTeRqNeiJazSTvDYUIhTyB5ISnAaipux2Xq4mqmoVE665Dq5mKTKbH4azAaPoYq20nACplAfFxf+y2TY16DBr1eKy2nTidp6k8PROD/g7UqkEIiClRbbZ9tBrfwuVqRKMeg9W2x+s4xc9IFJbsjuO0tL3UaT1yBjlyeSxq1VD0uiUY2gO2Qv+9n/oTh/adZPENk4lL0HdbJjElhoa6tl4cVe/hdEbW74SEhETkIG1/d8Onx45w/9oVOM9dbUh08sLCKxEE+Ne2TWypPMl7S2/oPKf0ECvgnpWfsXjwMH40biL1ZhMKmXuZPXfeg8luZ8QLT3vsc/2JMn79zdf8edYcRqeIu2AlTY08vPYr7C4X90yYHKJ31zdEWowFAFeELWYvycvjkrzIiC1yYM8JAIaNzCIu3vMk+L//WoUgiMLHHfdcypjxuaxbdYD339zCybI61q7cD8Dcy/v/YjfSrqWeuJEtX76L19/YiEIh5+4fz2b27OFdzv/6N++HZGwVJxu6Pbfiyz08dP8C5s8Vg19eec1TvPjcbdjtTh5/4nMy0uJCMoZIRhc1n2jddbSZ3kMQLDS3PudWJiHusV4TRgCitHMASEl6jdqGn+JyNdNqfJNW45tuZbWaSSQnvopc1v3iGSA54Vmqa6/F4azA6aylqeVvHkrJiIt5AI16LKfrvu9jlGLcNUP0HTQ0/R7aBZauuHC5GrFYt2CxbsFoEgWo1KS3+txlKRKw2xxE6bxb6ZqMVlSq81NoEqR5uYSERJjwSxi5ImNOt+dkyFDKlRiUer4+vYFTZtE0N1WbRI4ukzh1LGq5Gqcg/ji22Fs5aTrFCdMpAPKis7k5ZymZUZ5NPfuCzZUnJFHED6KU4gRGKVcgl8l8BludlpXNLaPE3aT8+O7N+70tNp7evoVbR47lqozaUWgAACAASURBVMHDOo/lxsVz04jRLDuwN/KFkQi0GIm0xWwkcaJMzAIxenyux/M7tx2npFh85t54+wyu+d5UAAqGplN0uIq9O8vY9M0RIFKEkciyPurJ/fryK992urk8/czXbsLI1q3HPVULKXX1bYwsPJPxSyGXY7U60GiU3HHrDB585F2WLvYcsPNCIinhKaK0M2kzvovVvh+XqwW5LAq5IhG1ckifZVWJ0s4hK20rLW2vYraswu4oRRDMyOWJaNTjiNYtRRe1yK+2lMpcMlJX09L2MibLKhz2EgSsKORJAGjUEzFE345WMwWH44TXtqy2vdTW/wAAh7MSpTIbfdQiFIoMZLL2hbwgIAgWHM5KTOYvcDgrsVhFV9VW4+vERP+wh5/KhUP2wGT27y7n2lsu8nheEAS+21hMwdB0j+cjHXkEbiBJSEhEBn4JI7fkXu2zzCul73LKfJqC6BzuzLuJvOhsr+WrLDW8fPxt9jUfYU/TIQpjh3gt3xs0WMRUsz+/gEURjSJ8RkRjU4P/kT5SX8fOqlP8Z+c2j+cdLpdHa5VIQRmBwojk7xs+mhqNAAzITfJ4/ouPdwFisL2lN07pcm7qxUPYu7OMkuLq8A4yhESaK01PLLz0ek2nMKLV9M3ueFysjvoGI5kZYjyJ1NQYioqrGVmYhS5KTWOTsU/G1R/R65ai1y0NuF5i3OMkxj0etvJyeRxxMb8gLuYXAY/Nva1Y4mIeIC7mAa/llMpscrM8B2AVBBO19bd3BmjVamaQmvwWMi/TzFjDT6monoogiHMvs2W1mzAS7s8xEll09QSeevwzXvz3KhYtFQXMjoCk5SU1vPXyeooOVfK7J67ry2GGjUicJ0lISEQGIVkF72k6xMqqb0jSJPCHEfejVWh81knXpvCr4ffw4J4/s7xyFaPihjEq1nuquHDzxLYNANSaLpxJYZRSxbjUdCZnDGBK+gDGpIRvh0GrDO5ycwkCZrudByZfxDXD3APOgWcXnkgiEl1pJH/f8OGwi5Z2eg/xRVpbzGzZUATArMtGoI/u+txNy4gFoKkhcp5nkWZ91BOLkd/8+gre/2A7MpmMa6+Z6LXs2LE5jB3Ts6wSu3aXs2eP5yDDo0cNYMu2Y4xqtxqZNqWAf/x7JVddMZYdO0vJzfEsxElIdIfZsr5L1ppYwz1eRREAhSIFlTKvM1Cs09m9+5fEGRYuHU/psdN8+OZmPnxzMwDPPfFFlzLX3nIR08+xRjtfiETLWgkJicggJMLIqur1AMxJne6XKNLZuUzJJSlTebP8Y1ZWfdOnwkhRYx3vHe2dlKx9SbRazfjUTKZkZDE5fQCjktMiRkyQy2QMS0qmqKGetGhDr/ZtcYouDVqF9wVDm72MatN6nC4zBnU+AGm6Gchl/t0XkbgTYnN48iGXCAVROjVtrRZaWyxu59Z8ub9TOJl3xRi38wql6F9us4f2+3E4nCiV4fFdt9kdYWk3XPTkfh05cgAjRw7wq+y0qQVcfbV38aQ71GpFt8LIrd+fju6sGAXXLp3IseM1vPjKN6SnxfHwg57Tu0pIdIfDearL3wpFqs86gmDH4awMqI6EyD2/XMjMuYV8u+oAFeX1nXE3MgYkMHvBKArHeLfajmQicZ4kISERGYREGCluT+eb1YM4IelRqV3a6Cte278LVwjcZ7JjYsmJiSNWE0WcRkvUOVYSL+/b4TXB48UDctGr3HeH7U4nFoe4aKizmKhsbaG1B9lyrh1cyB8umh1wvd7E0W4S6vDgonHfpGn8+IvlDEpIZF7+IED0pz1aX4dTcLFkSOh3SNrspaw9KbqTpeimMTLxYfQq94XN8eZlHKx/EoGu49arspma9ix6le+JikYVefGQLTb3VJ/9nXqTiUSdzmc5AdhYWsaeqmrUCgVjM9KZOCCr1xIUZ2QlUHT4FMeOVjFn4ajO4y6XwCfvfQdAzsBkho9yvx6NbeLzQa0O/ppyuVy89+oGVry/ndrqZt5c9RBJqTGs+XwPGq2K6XM8W3D53X77szfSRDZ1mASiDmJionpcVx/dfdalrMyuKVmjotQ89vslPe5LQkKpyOzyt8n8OWpV95tdgmCnoenXuFyNncd02u7j2Um4Uzgm+7wWQLpDEkYkJCTChfR0kZCQkJCQkJCQkJCQkJCQuGAJyfZ0m0MMnNWReSYQHC5Hlzb6gjabjU+KD/eo7tQMUa2/cdgoJqVnkaaP9lr+/w7t6bT88MSvp8xiaIJ//t1Vba3srqli7YkSVpcdo8nqbm5/Lq8d2IVTEHj0otnIZb217+0fT27dyMt7dnZ+Pj/6YjlKuZxBCYl8ccMtAMwZmM+Lixbz7I6tPLdDDMCqVMjJi4vn7vHhyUhzyrim0wqkxrwFpdw9/WGd+TsO1P8DPNgDGe0n2Fr9cy7Jeh+5zPstp4uKvFSFVltkuT/UGI1c/N+XmJqTzc+mTWVshue4Om02G3d++AnbKyq6HJ+anc1/Fl+BQeO/22BPGTMhl6LDp1j1+V4umTeS3PwUAF57fi2n2tOxLrnR83VfeaIegLh435Yxvvjojc0sf2srC6+ZyLIX1nUeVyjkvPfqhqAtRiLtGupAp/WeMjNYgrEYidaH//qUkOggSjsLpXIADsdJAJpansTuOI4uaiFKRTYymQpBMONwVmGz7cVoXt5ZVq0Snx/R+pv6bPwSkYNkMSIhIREuQiKMxKoM1Nsa2d98lGlJEwKqe6D5KAAGlftis7dYe6IEsyMwd4AxKen88aLZjA4wWKlWofQqjJjsNr/bSo82kB5tYGHeYGxOJ58UH+K53dsob2nyWu+Ng7s5bWrj2TmXo5IHbwr+8LQZwIxuz8doNJT+1Hu0e4AHpkzngSnTfZabnZvH7Ny8QIYYFPWW3Z2vEzSj0SjcUw13iCJymZJhCT8jWTuRiraVABxrfp02eykVbV+QbbjSa1/hXmiFA2uExYVYVVSMw+ViQ2kZN4zqPt3mIytXuYkiAFtOnOC+z77glWvC73qwcMl4Pnp7K22tFu697WVk7amshfYgpVnZicxd5DkN7+H94tgzByQGPY4vP9zBfY8uZvLFQ7oII7kFqZxsTykcDJF2DXWg04ZXyIyN7bmopT9LGLnlBy8FXP+NV+7scd8SFx4ymYaUxNepqRM3MRzOCoymTzCaPvFaTxc1n6T4f7e3EXkbA33Bx29vxWF3dpuuF+Afj37C2EkDuXRh/0/THiiqMLswhpp7rpnOTZeN6+thSEiEHFk/22APBSERRobHDmJD7Xesq9nM5MQxjInzb/dwX9Nh1tZsEtuIGRSKofSIVWXFAZW/buhI/jR9DmpF4A9nrVIJXkKDmAIUaDpQKxRcN3QkiwcN54W923lq52aPMTo6+Kq0mPvWfMEzcy7vd5Yj/Y0225n4N0lR7sJfjXkLzTYxO8iguB9SECtODGM1wwBosh2izrydKuNan8JIdAQKI5YI2+3fdlIUDLRKJbPyBnZT5iQrj4rfaZRKxd1TJpGo0/Hajl0cq6/n29JSNpefYFpOeP27M7LiuefBBTz9xBcILqFTEAHQR2t4+I+LUarcn0Nmk439u8XAmyNG+xfo0xs11c1keUgZLJPLcIYgLojFGlnXEIBapQxLFqlnn7ml8/XAgck9budsYeSyS8/8JstkMixWOx98tJ2xo8WMN7m5SaiUCsrK69i1p5x775ZiPUgEjlo1jMw0Mbtfm+k9TOZV2O2HcbrqEQQ7clkUcnk8KmUeGs14dFGLOq1FJPxn9ed70ek1XoURs8nG8ne/Oy+FEX2EzZOcTgF1BMaPkwg/rXYLfz34GZvrxHXo9OTBPDLiCgD0Ssnq0x9OmRu5fN2TXY6NiRfnNq9ODXyDJyR36sL02Wys3Y5TcPH4oeeYkTyR6UmTyIvOJlbVNXtIq8NIadsJNtRtZ33tNlyCCxkyFqX3XUDQLadO+l126eDhPDFzXo/70ii8f+Rme3CBLNUKBfeOm8K0zGzuXPkxDRZzt2VXlBzFsF7NX4N4PxcC1rNSCEar3BfS5S0fAqCU68iP/b7b+TTdLOrM22mxHfXZVyRajJitkRV8tbhOdDEZn5mBppsU0i9s2975+vnFVzI9V3zIXpKfx6UvvYLZ7uCzw0fCLowALFo6nvzBaaxZuY/WZvF+zh6YzKIl44ntxk3mu03FaLQqtFFqLp3fvVWMv2QMSKDoQCWZ2V2tTzatOUTekOBTfJsjMICvPkzWIsOHZ4SknbS0WG68YQoAN980rcu5P/55OXfdMYuli8e71fv8y71s31nKvMsKQzIOiQsLmUwM+mvQ34JBf4uP0hI9obqqicU3eHcdzhuUyt4dfZvUIFzooyJrnhSpFpES4ee/xWv48tTezr9XVO4hSSOum38+VFqb9QUhEUYKonO4OXcpb5R9iIDA+trvWF8rZkxQyOSo5Wrs7bFEHIL7A+KmnMUMMnjeuQ03J1qaqTf7F98kPy6BP824LKj+tN0sxDroqcXIuYxPzeC9K2/gxs/fo9Zk7LbcO0f2MzQxmdsKJTO/7nBx5js5N76IzdVMtelbADL181HJ3WPM6JTiQudsgaU7Iu0HH6DN5Du2TX+iurUVgCHJnnfjK5pb2FBaBojxRDpEEYAUvZ6ZAweysqiYfdXVYR9rB0MLMxlamOm7YDszLxvBzMtCtxN7450zeer/fUrZsdMAfL18F2XHa9iw6iCPPh18XIA2U+AZtvqa/i5ixsfrufPOWR7Pbdl2nNtv8ey2OHrkAJ59fk0YRyYhIREMFrONKB9zBa1OjckYec9Vf4g0i5FIjaElEX52NZS5HdvdWN77A5HoJGR2wFdkzOEXQ+4kXh3b5bhTcGF2WnAIDjdRJFYVw32Df8DizLmhGkbAHKg77XfZ30ydhU4Z3C6h1ofFiDFIi5GzKYhP5OX5S9AqlV4Fmce3fsuh+pqQ9Xu+oZSdEUPsrpYu5ypaV+ASxO8s23CVx/odAVc7ynmjvy+2PNEaYYvaDqusJL1na4uPDh7sDKF787gxbucHJYlWE5XNLW7nzldmLRjFb/9xA/t3lhGl1/DG82upKKvj9/+6kUkzhgTdfqvJQmuECWyReK92EBWl4uChSo/nDh6qRKuVzL4lJPor8QnRlJfWei1TWV5PTFzwgbf7I/qoyHIxsEagRaRE7+ApkIFCJkchkwIM9xUhnf1MTRzHxIRR7GjYz96mQ5SbKmm2t2J12lDLRUEhVhVNjj6LUbHDmJgwGpW8bydgpc2NfpUbGBvPJdnBB/zsznS/g2Bdac5ldHIav506C4DfbljtsYzN6eQX677ki6tvkeKNeECvyqLJegiAZuthBkRfDoCAi5KWtwEwqPNI0Hr25bW72gCQy3wvpOKie56Foq+INGFErVRgtjuwObvGxugQQz4+KH7X8VFRzM53v+c7stGE+l7t74yfVsD4aQWAGPy1IxBsKGiJwJ1Ngy6yJudnc9XlY/nXM6vYu190Iy3IT0UGHC+pYfW6Q1x3zaS+HaCEhES3jJk4kHUr97P0pikMLEh1O19xop7VX+xl6sXBi9b9kUizrDVaLqy5goT/jEvI5UhLVZdj05L7LuamRIiFEQClTMmUxLFMSRwb6qbDgr/CyA3DRnlU9gKlt1xpzuZ7w8Vd7+XFh9le7XmX8Eh9LR8WHeTaIZJf+bkkR03qFEZOtH5KVvRCDOoCDjc8g9EuLiw8xRbpoM0umsVpFPE++0qIibwdnkgTRpL0ek42NVPT1tbl+KYy8Xs62dQMwJIRw1F6CK5pbc8qJQ9D4M1IwOFwogxxVoBIdKWJxHu1g1u/P5201FiWfyZm3Nq4WQz8lpkRz8/vuYyF80f15fAkJCS8cP1t01m/+iA/u+UlLrtiDAMLUpErxBlq+fFaVi7fhcslcP1tvrP8RSKR5koTadaQoaLS1Mhd214BYJAhjX9P6H6efKHyo0GX0mgzsbm2CLlMzsLM0dyad37et5HCBW8vW93W6le5SWlZIenPlyuNKQy70B2Czq+mzGTpJ291W+6fOzaxdPAIFJLVSBdyDFdzvPlNAOyuVr6t/B4y5AiIWX+iVTkMiL6i2/qNln0A6FW+A3XGR+BiK9J+9IenpHCyqZlvSkpxuFwo5XIE4LktWzvLyGUybhzjeXFYaxRjEulVF05qSZfLxXuvbmDF+9uprW7mzVUPkZQaw5rP96DRqpg+J7h4JpF2DQHEGyLvXu1AJoP5c0cyf27wgXklJCR6lwG5Sfzpqe/x5B+Xs+LDHW7nk1JiuP93V5I3OK0PRhd+YqO1fT2EgGgxRt7vWyjYVneMKnMTAHHqyP29DCcGlZY/j7m2r4chcRYXvDBSb/EdeFWtUFCYnBKS/nxZjLTZw7dzOi41g4lpmd1ajVS1tbL+ZGlIXIbOJ/SqAYxMfASAfXWPI+DqFEVU8mjGpfwZucx9kexwiddWvWUnAIla31ZUiREojDS0dJ/5qD8yd1ABXxUVc6qllbs++oQFQwbzdfExtlecuS/mDh7EwHjPFj5Ha+sASI8xeDwfTupqRSF3z/ZSKk7U09Zqwel0sfj6SeQEkdrVFx+9sZnlb21l4TUTWfbCus7jCoWc917dELQw0tDiXwDs/kQkW4xISEhENqPG5/Lqx/dy9GAllSfqO4+nZ8YzdGRWyK36+hOR9uyNNKvaULG17lhfD0FCImAueGGk0Us62w7yYuNRyUPzI6P1Eby1zWYLST/dccOwUd0KIwAfFh2ShBEP5MZcA0CsZggnW1dgdzVjUOWRE3NNty4yp00bAFDItSiIIit6kc9+dFo1GrV4W0ZKJHOb3UGb2Up0hAREu3zoEF7Ytp2iujrWl5axvj0DTQdapZJfXuzZlNHicLCnSvQHHZSY6LFMOGiob+P5f37FhjWiS5fLJXQ5P23mkC7CyPbNx1jx8U6USgWPPLYEAKWq58+wLz/cwX2PLmbyxUO6CCO5BamcLKvrcbsd1EegMNJb1l1HjlSxaVMRJSW1tLSasdudviudw3+fv83t2LbtJRS3Zxmyeki5/YPbLg64HwkJid5DoZAzfNQAho8a0NdD6VUSY/W+C/UjLkSLEZcgsL2+pK+HISERMGERRprsLWyt383RluM02JowOc3oFGJQyQR1HEMMeUxKHEOCOi4c3QeEP1lgYjShM9vzldWmxRZeZXlOTj4KmQynIHg8/83JElyCIAVh7YZ4zUjiNf6Zn2dGz+vyv7907IZU1UVO1pOGZlPECCMKuZz/LrmSH374MSUNZ2IMJejEZ9TfFswjO87zs2l9aVlnjJGpOb5do0JBRXk9D/74dRrq23wXbic3P4XN3x4F4JJ5Ytygi2YN7fEYaqqbycpNcjsuk8twOgJfqJ9LRFqMGMIbKNlotPK3v61g46aikLe97J2tvPr6evLaxbSS0lry81I4VdWEw+Hi8oWeA0lLSEhI9DWRJow0tZkvuHn1kZZTNNsjy5pYQgJCLIzYXXbeLP+Er0+vx+7qfrd7Y912/lf2AZekTOXW3GvQKvpuQWV3+Z7Ux2pCNz5fcQnqTMaQ9eWJWI2Wkclp7Kmp8ni+zWbjaEMdwxLDZ5Yv4Z2k9h/9SBJG6ltMZKf5Di7bX8iOi2PFbbewoayc8qYmMgwGprULHQYv9/vx+nqm5WSjkMtZNCT8Ef/tNie/vf+tTlFkYIHo0jdxagHJqbE8948vPdZLTo0hJy+Z8pJatm8WzVmDEUYyBiRQdKCSzOyuVjKb1hwib0h6j9vtoKE5vM+9cJAQE57JudAuWj/66Mfs3FUWlj5WfLmHh+5f0Blj5MprnuLF527Dbnfy+BOfk5HW95sWEhIS3VN7upmdW49TU9XsZkF4Nrf9ZHYvjqp3SDDokMtkuLrZ4OtvuFwCTa3miHMBCgbJjUYiUrkw0ypISEhISEhISEhISEhISEhIEEKLEZPTzB8P/JsS4wm/yjsFJ6tPb+RwyzEeK3yAGFV0qIYSEHanb4uRaFXoLEai1d7bqjGHf+d0lBeLEYCdpysli5E+JC0xBoD9x7v/jvob9RG4469SKJidH1g8nbunTObuKZPDNCJ3vvhkF6cqRHefH983l6U3TelyvjuLEYChIzIpL6ml6Ejw19GNd87kqf/3KWXtMSm+Xr6LsuM1bFh1kEefvino9iMxxkhKfHh+szZuFF1nzrYWiYvTMWPGEAZkJaDRBP+zXVffxsjCM5nWFHI5VqsDjUbJHbfO4MFH3mXp4vFB9yMhIRF6Duwu53f3vYXJ2L3rtVwuJ7cgJTCLEfueEIzOD1Rjgqoul8uIM0RFlAtmbVPbBWUxsq3ueF8PQeICQUZoXdRCJoz88+hLnaJInj6bS1MvYrAhj2RNAmq5GptLDCpaa23gaOtx1pzeRKnxJJXmav5+9AX+X+EDoRpKQMhkMvBhjuePu42/GNTe86/Xmow4BSGsKXMHxXsPGnmssSFsffeEMmMNJ4y1tNhNNNtNWJxdA9RelTWZJE1MH40u9GQmxfb1EAKmusG/tNcSgbFx3WEApswY7CaK+CI9U3Rtqq5s9FHSN7MWjMIQq2PZC+uI0mt44/m15A1O4/f/upFJM4JzKTJZ7REXnE4ul5GSEB5hZM3aQ13+njhxII/+YQlRUd5/OwIhLlZHfYORzAzxGklNjaGouJqRhVnootQ0NkWe0CkhcaHw5kvfAvCrx69hyPAM7lj6LH/4x/UA6KI1rPp0DxXldfzluZsDatdVf13Ix+oJeVrwcZMSY/URJYzUNRkZ0jthyfqU0xbRBXxvo3+b5H3NgaYKVlcfYF/jSU4Y62hzWBEQiFZqSY+Ko8CQypj4HC5KHgxAsrb3sxGGk4717cbaIjbXFnG4+RSV5kaMdisquYIEjZ5EjYGx8TlMTS5gfMJAFLLwOJsYHVa+OrWPTbVFFLVWU2dtw+FyEq0S43xm6xIZm5DDvPRRDIvN6KwXquQoHYREGNnRsI+9TeIEfnHmPG7KucpNwVHJxa70Sh25+izmpl3MW+XL+aTyK460HGNr/W6mJPpOZxpqNAoFDpfLaxmzI3TZQZKivPulO1wuKlqbyYkJn493RrT3G7uitTlsffvLrobjfFyxld2NJTTavAedvCh52HkljGQkR957qa6PnHgokUTZ8RoALpoZeHwQXbRonWY2hSbT1fhpBYyfVgCA4BKQyUMj3lZHUCydDlLjDSjk4ZkcHD1a3flaqVTwyMOXh1QUARg9agBbth1jVLvVyLQpBfzj3yu56oqx7NhZSm6Oe6BdCQmJ/kHxkSoWLB7HrLliYG21Rklcgji3HFqYxahxufzqnv/jtefW8pOHFvTlUMNGWqKB4pO1fT0Mv6lt8j94eiTgFFyUGesoaqmiqKWaopYqjrZU0WDzLKofbj7FuC9+G1AfNw+czv3D5gc8tsvW/JV665nP+4tLHiQt6syaqswoZtJ7/MBydtSXemyj0Wak0WbkUHMln1bs6lzTPj3x5k6RxB9+sXMZAN+cPux3nYdHXA7A9TmBbYYFglNw8W7ZVl49Loqsnr43h9NJpclGpamRfY0neL1kA1m6BH48+FLmp48CCElAYQGBt0u38N/itbQ53DfJmm2iALrfZmJ/00neKNnI1KQCHim8ggG6RAzK0CVIgRAJI9/WbgNgkGGgR1HEEzJkfC9nMYdaiihqLWVj3fY+EUa0SpXPzDShDIiaovMdsK+suTGswki81ns2hYq2vluo7Gsq4+mjn3G4pSKk7X5bc4CXjq/qckyBnGcn/AiDyvvn0Ww7GrJxxKp9765nRKDFSCQFio0kjG3ij0RsfOAmuC6HKPiqQ+B6cS6hEkUAqiJQVEtPCp942XSWtcbQoenEx4c+yOut35+OTndGbLl26USOHa/hxVe+IT0tjocfXBjyPiVCxzsfb+d/72wmIV7P479ZQu6A3ksdLtH3WMw2klPPzBN0eg2tLV0zgEydOYR3XtsQkDAi09/R3RmQqUEWh2B+BxxnLSYVA5CphoA8GWRaEBzgakBwFIOj3TJEVYjM8Etkyny/x+KLrOTIChB96jyaI+1tPMGPtr2KzUuSjf5ElbmpUxhZX3OER3a/C4DF6TsraQeydgGgMC7yU2NXmZt4cNdbHG4+FXDdClMDv93zPisqRbe7J8begF7Z83ATVqedX+5+hw01ga2zttQd46aN/+GJsTcwNXkQWoUqoO/TGyGZMRe3ig/J6UkTA/b1mZ40kaLW0s42eptErY56s3dzvJpeFkYO1dcwc8DAkPV5Llql96+90dK7KbYERFemN8u+5aVjX+EUvFvw9ISx8XlUmOrc3KJWVe/m6gHTvNb9puL6kI3jqjzfPrwZyREojETg4jYSiInV0VDfRnNT4CbDp9pdaBISg3f5MLZZePvFbzm09wTGVndF/4WP7u1x25F47WSEURiRnbUDEw5RBCArs2sGqagoNY/9fklY+pIIPf97ZzMmsw2T2cZnX+3l3h+ef5lHJLonKTmGmuozlr1JKTGUFovxnyZOGwRAlE4d8O+GzPCI1/NCy2OiKKISs1nJY/4IqkLPbQE4yxCaH0WwbQbrBlCHbgc8M8LmSZW1TX09hJBhcdojRhQBUQgYi+gu8sDOt3q0xhgdL/pBxfrYSO3vlLbVcufWl7u17PGXLbXFANy2+QVemPIDEtSBz1Vcgotf7Hqrs61AMTqs3L9zGf+ZdBsJ6mhOmYN3G4cQCSMtDjG+QLImIeC6yRpxp6PF3jdmZsk6HUU+PsvTpjYsDodPQcEf0vQGlHK5V/ed/bWng+7HG75SnFlC6DrkD/88shyAj05uCVsfMSod05KG8W3NgS7HV5za4VMY6W3S24OvRlI6OsliJDwMLEilob6N7ZuPMe8K/wPWOZ0utqwXFfgRo4Pf4Xju8c/ZsamYSxaOxhATWrPFSHTDSg+jVVdSu5BVUdmI0UtwxWAoPnaaQQWpYWlbondRb/BMIQAAIABJREFUKkPrXy3R/xk0LJ0dW4/xI+YBMGLMAJa/+x0AE6YWkJQaw+oVe7tYlQSLYN2AYHoTFBnIE/5PPCjzYcmoyEUW/xJC/RUIxpdAc5FYTR38nCsrJbIsRipr+t5FPVREKVTk6j27Wzrb56wnTfVdjqvlSjKiAvvOEjSh2RioMjdR2lbLI7vecRNF8qNTmJSUzyBDGrFqHSq5giabkZK2WnY3lLG/qQKX4GJGAO4zZ3NH/kwAZqUOo8lmosluoslmFF/bTJw01Xdx+wknLXYzP/nuNY+iiFquZFHmGKYkFTDIkEqMWofd5aDe2sbexhN8UbmHg82VbvWOt9Xwq93v8vyk25AHGHvktePrPYoiBpWWK7PGMSt1GOlRcahk4tq7wdbGweZK1lQdYEt7Omiby8EDO5fhCOGGekiEEY1cg93lwOoK3Jfd4hInfhqFKhRDCZj0aN87fy5B4FhTPYVJwU8klXI52TFxlDR1H+B066kKBAhxnN0ztNq8T7bNjtCYI/nDW2XfhlUQOZupSUPchJGillM02YzEeVE7B8b4ZzHiFCxYnQ202IowO86IW3GaEQyNvxuD2j8rIKVCfLikJcZwqi4yfkzbzFYaWkwRF3X9SG0tOytPUW80YXUGLgg+dPGMMIzqDDMuHcbObcfZsO4wWzcUMWWGfz/Or/1nLbWnRcFh9ryRQY9jx6ZiHv7LtZ0xRkJJeXVoVP7eJJzuboXtcT8qKhspLq7G5RKQh9B1CeCue/5H3sBkFs4T/YTnzB5BbGxk74T1J66547/U1LXy1Xs/J0ob2vgwALffOI3X3t5MemosSxb2vguyRN8yZ9FoPnxzC2aTjSidmiuumcgXH+0E4O6b/ttZ7oc/uyx0nZreBkAWdZ1vQeRsZCpkUVcjtP4djG+Kxy5EYaQ2MuZy/jAqPpuPZt7n8VzHIv+yNX/tcjzfkMKyi34S9rF5osxYx2/2vo+pPXHD0PbAnfcNncekRO/uXU02E1+c2sv0HgojhXFZXf4/l9eOr+eZo6s8ngs1jx/4tDM4bgcTE8XMjI+PuY5Ejbt1cao2luGxmdyYO5VPK3bx5wPL3Szvt9eX8Orx9fywYJbfY6kyN/Fye3yTsxkZN4Anxt1AqtZ9jpWsNTAkJp2lAyawqbaIX+95j1a7hWZ7aL0cQiKMpGqTaGszcrjlGNOTJgZU92Cz6IOYpk0JxVACJj8u3nch4FBdTUiEkY4+vQkjDRYTh+pqGJEUns+k2epdGPEnhXEoKDPW8PyxlR7PyWUyJiUMZlZqIUNiskjVxhGt1HLx6l/1uL8JCe6LOgGBnQ3HuDRtdLf1RiUF3medZSf76v4MQJP1II3WA6TqpgfURn5mYsQIIyAucCNFGKkxGvnF51+w9cTJoNoJtzAy9/IxfLBsCxXl9Tz60LssWiqmUJ13xRjyBqV1Ket0uji8v4IPlm1h87eitcjo8bmMmxxYSmJP2O1OktPC4z5SXtW/smD5w8CMwK0j/WVuu5C18qv9tLZa+HLlPhYt7P751BNefv52vvr6AMve3QrAf1/+hmlTClgwbySTJuSFXIi5kDhR2UBNXXizdF2/eCLXLw5sriVx/jDl4iFMufhMvLLM7ET+9vytAHz01hacDhcTLxrEgsXjQtanYN8rvlD2QBxXDOzSRiieLhlJMRFlVdvUZqbFaCFGH1qLSwnfdMTDAJibPpLHRl8NiFYSvohT67gpd2rYxtZbrKs+xKqq/V2OTUrM57lJ4nPDn0wzV2aNQyGT87u9H7ide6NkIzfkTiHaz0Co/ylajfWcmCCZuniennAzsWrf64iLkgfz1ISbuWvrqziE0K5ZQyKMjIkbzvG2ctbVbGF+2iwG6NL9qldmrODbWnFiNiE++F3NnlAQ51/Qsl2nT3Hd0NCMcUhCMl+Xec/x/fnxo2ETRoob672eVytCH6zRE88Xf4nLg/nTkJhMfjviOvKi0zzU6jnpUQkkqEVFtOGsTDeHWk56FUZ6QpJ2PBelvwLA2orFHG18geSoiSRqx/vdRn5mEhv2loR0XOGkvLqBsYMz+3oYPnG4XNz+/occra3rcRtJeh1j0v17zgWDUinnsSdv4P47X6O50cRnH+wA4LMPdnRZvP7ltx9hsdhx2M/8QKSmx/KrPy0NyTimzhrKN1/u55Z7Lg1Jex24XAIVEbiTNjA9fMLImNGiL/OCBaP48st9PPvsapKTDEyaFLzA1UF+Xgo/+dFsfnznJQBs31HCV6sP8uiflhOt1zB3TiF3/WBmyPq7kNixp6yvhyBxATJspLgj/Zu/XBueDoSOGBk9cbW2ndNG8KiUClITDRHlxltyqp4xg/r/HOl8pTAuiz+NuQal7MJzP3ytZH2Xv6MUah4fe13AqXcXZY7hk5M72dnQNS5om8PC++XfcXv+xT7bMDltrKk+6Hb8wWGL/BJFOhgTn8PS7Am8V77N7zr+EJIV8Pz0WayoWovFaeUPB//JLTlXc1HShM4Uvedic9nZUPsdb5Z/jN3lQK/UMT99ViiGEjDDEpP9KrfjdODRe7tjTIrvBdUnxYd4YOJFKMOQEnJfbZXX81EhiKXiiwpTPRtrD7kdHxqTxbMTfkSUIvTmxwA5elFsOlsYOWEMT8o3jUK0RsoxLKG46X+UNr8bkDCSlxlZmQYiZef/00NHOkURhUzG1SMLGZmWSrxWVLp/9tkKXILA4/MuQy6T02yxsLeqiq+PHcfudHLtyEL+Mn9ur403KzuRZ/93J/94bDl7d5Z1Hne5zuyUtZ0TEHXc5DweeWwJcT0I3vnm82vdjiWmxPDB65vYv7OMwSMyidJ1vT+/f3fPgj9W1jVjd/SOhVqoSE0woAuDe8S53H/ffFQqBZ9+uptHfvUeU6bkM3v2cAYPSiMxMRqt1n/3U4XC8+9Ih7g2eVI+kyfl09xs5r8vr+Od97dJwkgP2b67vK+HICEReuSJ4KwG2xbQBpi1yiZugCLzz0LbXwoykyJKGDleKQkjfcnvRy65IEWRQ82VHGjqmunz6uyJPQqYCrA0e4KbMAKw7vQhv4SRNVUH3TLI5EenMDN1aMBjuT3/4v4pjMSpYrgz7yaeLf4frfY2njv2Oq+WvstA/QCSNPGo5erO+CN11gZKjCexOkV3DoVMzs8G3U60MjzR932RZYglWaen1kfmmWON9VQZW0nXG4Lu0x9hpMrYymfHj7Bk0PCg+zsbk8POllPe3QeS/MicEyxb6o64HZPL5Pyu8PqwiSIA2XpRCNvdeMYS46Sp55YD/hCrEb/DBuvegOrlZ3oObtVfKY0QYWRV8ZlgT69eezUX5WR3Oa/5ciVmu4P5QwYTozmThqy8sYm7PvqE9/cfICMmhnunhS/H/Lmkpsfy9+dv4eBe8d795usDHNpXQe3pFkxGK9ooFYnJBgpHZzNr7ghGjs3pcV8bvnZX8gHSs+JpaTKxY5N7sKyeCiNlpyLjmjmbcAuWby7bDMCJ8nrKy888m7ZuPc7Wrd4tDbtj7RrP2SaEdjP0nbvL+err/WzacgyNRsk1Syf0qJ8LHYvFzp4DJ/p6GBISVJyo58EfvsY7qx4MSXsy9SQE86cIpg9AI8YukWl8L4IE2yYE0/vtbYTW/atgQHJEWdWWVIZ3rinRPVOTCigwXJgBx892JergsnTP2aT8YVxCrsfjh5tPYXRYfabv3VLnPoecnTaiR2NJ1cYyOCaNopbqHtX3RMhMAy5OngQIvFjyNlanFbPTwqEW7yl4DEo9Px10G+Pie/4FhYKxKemsKjvms9z6k2VcHwJ3mqQoHYPjxUVvUWP3D8q/f7eRBQMHhyQbTgefFB+mzeY9SG66Pvj0nr74rr7I7di0pKHk6sMbayZO5S76tDrCm55Yhrhba3UGtgjMTY9HLpd1sQzozxSdCI/lTag50m4tMj03x00UAdAolJjtDsx2exdhJCc+jpeuXsz8V1/n2c1buCR/IIWpvftD25FhJhSZZrojmNS7gXL0ZE2v9RUq8jLCK4y8+up634WCpKy8jq9WH2D1WtFqr7HRyOSJefz6l5czZVI+SmXoLRXPN44eO82OPWUUl4rX8LHSGioqG7vEPJh33VPd1v/e1ZMB+NGt3S8u12w4wh///pnXcfz2F4uYO8u/DZSPVuzi3y+sYWBOEq8/czt1DW08/dJatu8uRRelZua0wdx584wuAWM/WrGL95fvpLahjaz0eK5fPIEFl/o3Z7PZHKxcd5BN245xvKyWxmYTapWSlGQD40flcMXcUQzMiawNgEihtdlMY0Posl3IdLcimD8HnAiNd4kHo64A7RXIVCNEi5IOXE0IjoNg/gzBvBxwAnJk+ttCNh6AQVmRde0cq5CEkb7i4h5YI5wv7GnsasWolisZEes5GKw/pGpjOzewzc4z60mn4KK4tZox8d435o60uHstTE3ueWD/CYl5IRVGpNmPhISEhISEhISEhISEhITEBUtIg0lcnDyZ4TGDWFG1ji31O6m3ek7DmK5NYXryRBakzcKgCr91gi+mZ+X4ZTGysrQ4JBYjALOyxSjd3ixGTrW18PtNa3hi5ryQ9Nlis/LMLt+pcf0NSBsMVRb3a2NS4qCw96vzYOJlcnjP0hMsbTbRF08uC8xFSK1Skp0aT1mEuKjUNrVFRMreBrMJgOEpnq2TtCoVWCy0WKykRnd9PmXHxbFo6BA+PniIZbv39mqskb7k6IEKhhR2v8NgtzloaTaTmByYq2GkWBmdzcAwW4z0Brff9Qo52Ylcvbg9y9GcQuJ7EI/mQubDz3excu0B3wX7IRWVjZgtNh74w/uUtrtrGU02PvhsF9U1LTz+myW8/q44V3hl2cbOeiXltfzlqS+RyWD+bO9WI7v2neCvT39JdU3XGBB2u5PSciul5f+fvfMOb6s8+/B9NG3Je+94zzh7kklCIIOw96Z8QGkLlJayOigdlFFaaJlhFErZGwKEDLIhe8d2POM4jh1vy0Nb5/vjeESRvCXLTnRfVy7bR+95zyPFls77e5/n99Tx6co9XHHRZH5263wAbzckF9LWauh70EBQ5iL4P4DY8gQgmeaL+i9A/wVSjpQcBB/ABKLZ4XTB/1egdK3JfeooyxgpKK/BJorIBO/v+XAzPsgxO/hswGg1O2RTJGhDh/w76K+UPPlOzRgBaDT2bEvR6StyrM2xAUiy3+CrBRI0rr0nc7nLZpg6hJsTL+fmxMtpNDXTaGrGYDPiI5cWpKGqYAKVQ/fpcCXz4pP6NW7L8XJaTEb8Vb3XT/WHhWOkDgMr9u/sddyHBQeJ0frzyymD7/tu7UjtfWjjd1S19t1GcGy4+8sDGoyOKZ4xvu7r9NCJs/Zcrm711InJKnXbKNW9D4CfcuC+DzlJUaNGGAEorKhlRs7g/S2GA2OH2Wewr6/TxwN91FS3tFDX3kYajm+40+Lj+OxwHjuPV7o1ToBXnl1NWlYM6ZnRxMaHIHho4fDbn77FGyvv41hpLfFJYQSesojeui6PJx/+GJPRTFp2DAB/fuEmgkL6XmgXHht9pTQZCe4t91vxyq1unR/ghWdvJDsrxu3XOZNZNC+LtGT73wWjycyK/27u+vmnt8xDqXBu9peZ1nfXtTnTU3n35f+jWaenSaenWSeJum9/tJ3KKucbT/3BbLHy79fWU1nVxLmzMzCZrGzdIW0ObdlezNpN+bz5vuR1Ex7qx5QJiRSWnKTkqCRkvvHu1h6FkS3bpXkeffLLLmNlja+KcTlxhIf6YTBayDtSRWWVVHb04Re7qO8o+Xj0N8sH/ZzOVJ78/aeDOq/2pOu7fQnan4A8GlH3F+mA7VRh2wqik0WRLAwh4LcIPstcHs+YqBBUSgUm82A65Qw/7QYT5VUNZ4S4PtqI9A30dAgeoaS1Butp3T+LW04y6ZvfueV6Teb2Hh+r0ktdqU7vRhqk0hCgdH4/3h/itSNcGDmVYFUgwaqR/8s4JiCIpMBgypp7v9Ew26x8W1rokra906Ilj4AYvwBOtPbuqv3s7h+oaGnmj7Mkg8OBCDNtZjP3rFsJwLry/hn3zYh2n39BJ61OfD38h/CH0V9azI7XVct67+6gM/WdTXQqRms9OlMhxU1vdf0MEKXp26jsdMYmR/P1D47de0YqhcdqRrww4q9S0WQw0Kh37i0TptFwBCiqq2dmguMuQ2BH95ratt4Nm13BJ+9u6/reV6MiNUMybk7LiiY9M5q0zGjiEkLdLpi0thi44fy/YzKaUamV/OGf1zJllpTh9cZza7j+zvlMnZ3OC49Lfghvv7iOu393Ua9ztulNnKgbXa16VQq523cpU1PdL0x7RZGhM3ViIlMnJtoda20z2gkjly6dYOfXMVBUKgVxMcHExdh381j1/eEhCSMAX685wLN/uYaJudLn/StvbeKdTyR3/7/84+uua77y9xvQatSYLVbu/PX/KC6robpGx9GKehLj7W9Iq2ua+es/vwboEkUuXjKBn948D+1pnaxWb8jjqee/w2SysG6zZMY+MTeBixa7NqtgtPP9twc8HYIdgs8SBPV5AIjG78G0BdFcALZ6EA0gqEEWgqDIBPUsaewAs2X7i0wmkBwTQkH56BHYD5dVe4URD9CZ4XC20WzqWahwB3qrY7ZYJ60W51lswYPsjtOJv8K1/7enCiMicNbmd12YksG/92zrc9yHRw65RBjpfKEvS8/m+X5c95PCw6w/JpVk/N+4yVyenkNkLyap9fp2Pik8zMv7dtJg6P8fRnpwGLH+Af0eP1jUcqVDCUubm0taABpMjhkzwarey7nWH79iyNfVKKJJDrxuwOflJPe9qziSOFTqOgMkd5EQFERTdTX5tc7LONLCwthafozNZeXcNGmiw+O1rZIgYrS4f5dqTHI4x8vrsVpt6NtNHOxoBXrwlJagvhoVKelRpGdFk5YZQ1pWNPFuEEvuuH8xC5aN58f1+fznuTVdwkhVRQNzzx9LdHwIt9wtdSv4++8/6XO+vLJqxNHhK9xFekIEih5a33rxMprIzojpEkUALlo8vksYsdnELnNYrUbaiFEq5Mw/J53iDrPZcifCyIr/bqatvTu1+txZGfz6rkVOr3/+/GyadXr+/Vp3e/A33/+BJeeN7THL5mzlt3+7kkkzUgZ0zu4fi3n8kY/dE5AgbSYJPheAzwUeXTiMTY4eXcJIaTUXzhpcBw4vg0MmyM7KNr0ALT2IEW6jl5u61h7WeEPtROqrcK3w6taMkdHEhSmZ/RJGdlVXUtbcSFKga/qx35A9gVf27cRs67uco1PgeGrHZp7asZm04FAyQsKI0GhRy5W0mo00GgwUNtT16l3SG5emZw3qvIESqvJ3EEZqDE1uv+6+xqMOx+I07t0BDlaPY3LEX1HKBi44pcWHj6pU0YPFJzwdQp/kRkdyoLqaXccrMVosqE/r+jQpNoY3d+9hY1kZ+6uqGR9tL06tLJB2N8O07vdkePX9uzCbrJSX1lBSdJLSopMAlHZ836LTo283cWjfMQ7t624T6uOrJDVDyihJy5SyTM5bOm7QcSiUcpZdMRVBJrDwwgm88vS3XY/ZbDaUKuk1jE+W2mHX1/Rdsre/ZOT/rpxOdtLoaff3494yXvvwB0qOSZ8FUeEB/O3+i0iK8+5WeoGs00p5oiMD0fiqaNdLwsaEsY6Zo1GR3RnADY32GXMNjW2s33rE7tgdvXTcAVh+wThe/d9mDAZpl7GuoZXd+8qZMSW5/0/kLCA8KhA//4Htig7U72m0Mi41ho/X7/d0GP1m95Hjng7By1lEq3mYhZFeMPSQTaKW95613xc+fWT9DxS3CCNNZh3b6vdyRFdCg6mJdqsejVwqkwhRBZHhn8y00AmEqILccflBkRESRmaodFNfUN+7IeBbh/Z2lbUMlSitH1dk5PBe/sDTJYsa6ylqdDSxGSxquYIrM1xjLtsXidoIKtrtxZs9jaUsj53mtmtW6us52nbS4XhWQO9tq5ICrh7AVQTkghofRTihPlK2QZB68LsDCrmMjIRwDpY4trcaidQ1t3GirpmYsJFbQrcwJYV39u5HbzazvqSUxRnpdo/PT0pCo1LSbjJz60efcOf0aUyIiaKxXc8nh7q9RabFxQ5LvEqVnNTMaFI7BI5TqT2po7SomrLiGsrLajl+rIETFQ206PQOYslQhJGQMH+Ol9cRnxROTVUzbS0GDuwq67r5Nhkl4U7saC2tVPf90XJgFIhop5OTNDoyuCqqGnnwqc8JCdJyy2XTUShkVNe1EBs5cv8uvQwvEWGOQn2Avw/tehMymUBkhOPjGt/unTmjyV6s33PgGFZrd+148phwYqN6v8fzUStJS4rgYH63X9P+w8e9wsgpXH7DOUTHDnwjTut3dpQOjEsdXWWBZSfqR4VJvZczA5Xc8V5sbkQmfx4/9Ex4Z6idXK8THycejwBm29A2fl3tZexSYcRsM/O/8s9Zc3JTr090S91O3jz6MedGzOTmxCu6jFk9zfVZUm3r77es7XXcR0cO8Ztps9EqXZO+c8+kmXxRlE+7pefarOHg+uzxhPkOz5v1xJAUNtfae2dsrjlMs7mNQKV7duJfL1nj9PiMsIxezxsX9rA7wuk3uSkxo0YYAWnBO5KFkVljEoj086OurY3SRsc6fY1Kye1Tp/Lc1h/QGY08vWmzwxi5IHDLlEnDEW6vhEcGEB4ZwPTZ6RiNli6RJP/QcbZtKqS5yTX1pUsum8x9N71KRk4sxQVVzDl/LM8+9jlVFY2MSYngu892c+0d81j9xR4AxqT0blAqilJK8Wgje5QIIxu2F2Gx2nj4p+czfXyip8PxMgLxd5KBIJdJZWL+fj5Ouxac2jXmVBEEIK/Q/jMqObF/mZihIfalrCdre/dcO9u445eD63wWkxDC06/c4tpgRiCx4YGEBmqpb3a/55er2HPkOOdNTe97oBcvQyRQ6bima7caPeK5onXSFRRAbzE5Pd5fXG3D4DJhpN2q57FDz1LadqzvwYBVtLL25BbydcX8aeyvCRgBbXsvTcsG4PFtG9H3IFKo5HIuTMnAaLW4TBiJ9vPn7skzeXL7JpfMNxjCfDXcM3nmsF3v3IixPF+4Etsp9Wh6q4kXi77l4WzXK5kbaw6xumqfw/Fo3xByg0a2WeiUzHjeXb3b02H0m32FlSyeMTwlWYNBLpPx5JILSAgKJCHI+Y7mz2ZOp6C2lu8KixwekwkCfzhvAeOiPLdItlptlBXXUHC4koJDxzmSd4KKo3XYbPb1nQqFjCQXmHlee8d8ImODydt/jBnzM1l65VQAak40ERzmxy9vXMEHb2xCpZZSGv/43PW9zldSWYeubeSkePZFgFa6iRgT5f7OWa7gZJ20uEyOH13tLL0MH6pefDwG4/HR0GS/MF27MZ+1G/MHPI/O1W1mz1LUaiXjJie69yK2WkTDajDtRrSdBLEVBD8EWRSoJiKoF4Hc/eWHuSnRbNgzMJN8T7Ir/5hXGPEyLASpHIWReiddQYcDbQ9iTLOTphgDocXF5UIuE0b+ceTVLlEkWZvAwshZpPsnE64OQSVTYbJJilCtsYEjLSWsO7mVsrYKKvXVPH3kFf489teuCmXQ+KkkoePy9Bz+l2e/iA5Qqbk+ewI/yZ1EuMb1GQ23j5vC9+Ul7Kx2fwtQZzw+93yC1MOnIEb4BDEvYizrTx60O76ycidRPsHcmrzQZdfaUHOQPx58HxFHU6Brx8xBGOGew5My4pDJBIdF70hlR17/xFFPMjuxdzFMLgi8cPFyvi44wtcFRziha0GtkJMdGcHV43LJDA8fpkihprq5QwCppOCw9P5QlH8Co9ExKy8yOojMsbFk5cSSOTaW1MxoVCrXvM0vWDaeBcvsO0ZEx0tCwfPv3UVpYTVRHSnfAUG9Z57tyCvv9fGRxqQMqdzO1Smb7sLQ8buhVJ6dhnNe+kbWi4nwYH7P29pcs2t3eiaKl96xWm3omtq7HP0DgzTIZG40iBaNiC1/l77Vvwei426vCGD4CpHHETSXIfg/AoL7spHHp8WOKmFk68EyT4fg5SwhXhOKgGC3/ilvq0dvNQ3Z9HSgRPtKG5Gnx1NnbKHdakIzyHjqjH172g0El9wx72o4wP4maWfgktgLuG7MxQ6LTWVHbZFWoSFRG8f5UXN5t/wLPq/8jgJdMdvq9zIj1LEDhCe4ffwU3svfj1UUifbz57bcyVybNR6t0rUGL6eikMl4/rzlLP/0bWrahzcl8O5JMzg/MXVYrwlwZ+pittbmYzqt7Oq1ktUcai7nrtQlpPo7+ir0l6NtJ/lP6TrWVjs35hqjDefiuOkDntcq6mm3VGOxtSGKFqeCS090+o4MBK2viuzEKA6Vjo5ymoqaJqrqdEQ7qWEfbSzLzGBZZu+lVu7kmqX/oKHOubrvH+BLelYMGdkxZI6VhJCgYPcbwjpDoZSTntN/z5Xth0e+eHYqUzJd18K8vLKBtz/fwe5Dx2hobsdHrSQ6IoCl83K4aql9edaW3SV8uzGPI6UnqW1oxUetJDM5kp9cMYPxWd3eSB+v2ssHX0tlTLUNrV1mzUtve7FrzJypqTz5m4vt5v9ireRt9dma/Rw93oBKKSc3I4bbrjyH7NTRUTbkZWTg42N/f5SZGkVWxsA/v8fEjY6sLE9TXFDFWy+vZ//OMozG7gxntVrJ+KlJ3PzTc536Ug0JsQVbw01gPtzPEyyI7R8imnYhC3kXZO75v52a5br35+Ggur6FogrJyzAtfvg2WbycfQSpNCT5hVPa2t25ySbaONR0nKmhw+vl1Cl8xGlCqGi398csa60lJ3Bwvn3FLY7ekYOgayHnEmFkY63U4i3NP8mpKOIMAYHrx1xCnq6QwpYyttTtHDHCyJiAIO6cMI3UoFAuSs1E4U71/RQitX68e+FVXP3VB9Trh6f39C1jJ/GrqbOH5VqnE68J4xfpF/KPgs8dHttWd4RtdUcgu5+nAAAgAElEQVQYGziGmWEZZAbGEevrvJuCiNQfW2du52hbDXnNFeysL+JQc8+70kqZnD+MvabfLbwqWr4CoET3Ds3GIzAAMeRULk52LOfpD1OzE0aNMAKwPa+cS+YOj5HvmUynKKLRqlm4JJfxHanR6VkxRMWMHPPqgWCx2thbOLqc+ae46MZ7z+EK7n/iM6w2G+fPziIpLhS9wcSewxWYLY6dyd77ahdNOj1zp6YSGeZPTX0LX647yP1PfMb//nELkaGS+e3E7HhCg7pFsc/W7GfXwWP89q4Lugwzw0/zcnjm9XV88p30fjRrcjKLZmXSrjfxzcY87vrD+zz3+yuYkNW7MbUXL50EB9pnBGSlR3Pfned5KJozm7wDFTz407cwmSykZkYTFROM2FGWXF3ZyI4thezbUcqTL99M9jjXiQZi0732oogyB8H3KgTVRJBFg+ALoh6sJxDNexD1H4E5Dyyl2Jp+jizkPZfFcirp8RGEBGho0A3PfbMr2LK/FPAKI17cz5TQJDthBGDViQPDLox0khkY7SCMbKstGrQwktfs2koLlwgjRS1SWtjssKkDLkuYHTaVwpayrjlGCg9Mm+OR66YGh/LRRddwx+ovKHZhx5nTkQsC90+bw10T3NcFpj9cHj+TSr30PD8odzS5PNRc3qvAAXD79uf7nbXRaSj3SM5VZPbRjaaTkuZ3OFT/dL/GuoupmfH8Z+V2j8YwELYf9gojrqS9zcjKT3axd4f0PpmSHklKRjSpGVFkZMfgH+Dr4Qj7z/6iSvRGzxpND4Rgf1+SY4bu1WG12nj8pe+w2UTe+NsNpCR0z3nblc7P+ftDl+F72k58VkoUf3jua3bsP8ryBdLfWEpCmN182/YdBWDWlBSC/B1/N/YXVPLJd/u4dvkUAO6+cV7XY1csnsiV97zOP/+znreeunFQz9XL2UdWejSff9st/BeV1vQy2stQeP3fa1GqFDzz2q2kZzsuJo4cruSRX7zN6/9eyzOv3uqSa4rGdYjGLQAI2julr/6/gtPv+QUVyAIRlFkImmsRW/6J2PaK5ENi+E4a4nOBS2LquqQA07LHsGrbwD1tPMWmfZIwcuuFA89aHsn4KpyXQ+h7aNXqxf2cH53Lh+X264dVJw7wi4xFBKuGP8t4elgqa6oO2R37/mQet6XOH/BcrRYDO+tLXRSZhEuEEZ1Fqu8JVw88TS5cLWUB6MyeMYMZiSQHhfDFpTfwpx++58OCg4PMTeiZzJAw/jr3fCZHjow2Z/ekXwhAgMKX10vXYhMHVmPcX1FEKVPw2xxpBbIoakK/5y9tfrfre7mgJiXwRoLUOajkgcgEt3S8dmB8Wgw+KgUG09DaWg0XPxw8itliHZSJn5du/rHiFg4fqCDvwHHyDx7n+DFJRDx+rJ6Na6WuToIAsQmh5IyLJys3juzcOMYkhSPIRqYhxsa9JZ4OYUBMzox3ibdIXnE1J2qauXTReDsRozdOF0UAsjpKXKqH0L1j7dYCAC45z7GFc3CghrFp0ew4UE6TTk/QKBLdPI1CYZ9d2q434+szvHXcnmLKhEQ7L6y8whNUVjf12bLXy8ApyjvBRVdPcyqKAGTkxLL00sl8/r4LN1P0X0hfleM7BBFwEEUckCH4/xrRtB3M+8AgZd7iYmEEYObY0SWMdGYAnyllx510lksoBDkWsTsL8kR7I2abFaXMe0843EwKSWRccAIHGrtLmPVWE48f+pKnJ1077PEsihrLU4dX2tko5Def4IfaIs4JTxvQXJ8c24nZ5phtOxSGp0bEixcvXrx48eLFixcvXrx48eJlBOKS7W61TI3ZZsFoG3gvYoNNcjJXy91nbDoa0SqVPDnvAq7LHs+/dv/I+mOldq1tB0NmaDi3j5vCJWnZyEdge4VbkhcyPSyDvxz6kKNtLjHT6SJRG8kfxl5NRsDAa9iM1rqu73NCf01SwFWuDK1fqJQKpueMGTW77e0GEzvzj3FObpKnQxnVjJ2QwNgJCV0/n6hoAODwwePkHagg/8BxykprOF5ez/Hyer77Skpl12jVZI6NJTs3jqxcqWRs6szhN1h2xmj5He5keo5r2nlXVDcC9DtbBKCiqpFPV+/nQEElNQ0ttLebMHYYq4pD+DyoqJJiufreN3od16hr92aMDAAftRIfHyUGg5Q2XlJWQ2jw2fEeGB7qx8K5WazZIGWy2Wwif39hNU//8QoUvXTA8TJw1D7KPjt/+QX4onKScTZYRLP02SL4LqfvTBF7BN/liOZ9iGbJCN8dd58zxiYiCDDE2+Rh57sdBdyy1LMl7e4gyS+copbqrp9NNgsbawo4LyrHg1GdvdyWMo97d71td2xd9WGeK5DK2+7NHFoWV2V7I7Ga4H6N9Vf6MD8yi9VV9l1Jn8pbydvn3IV/D219nV3z9eKNA461L1wijET6hNHa2ka+rpjZYVMHdO7h5kIAonwiXBHKGcf48CheX3wpFS3NfFsqvVabKo5ysO4kzcaeezf7q9SMC49kanQcFyRKqUlZoSPf5CkrII43Z9zDNyd289nxbRS1nBjSfNG+wVw3Zh4XxU3rt9Hq6QSps6k37AWkUhpPMW9i6qhaVG7YUzIihZGnN0leNpeNzSElZODlf6uLiqnU6RgXFcXk2OEtR4vpaI8bEx/CoqVSGYS+3URRQRUlhdWUFp2kpLCa8rJa9mwvZc/27trL1Tv+MKyxOqOoopYTdc2eDqPfCALMHu9ag7L+ttI8XFTF3X/6CH+tmiuXTCQlIZwAPx8ade088KSjYfVA6BTZf/WTBQDIe1i4hnmoy9FoJjcrlp17jwLwyn83kZ4SSVCg+1qVjiTuvGlu13Nvam5n9/5y7n74PX5263xysxw3JQxGM4cKTvDDDulzrV1v4qF7Fg9nyKOSc+Znsn9XGVfdNMvp46IosntbCefMc2FHNZskyiMfxGde5zmdc7iBkAANafHhFB6rdds13MHq7UfOSGFkSmiSnTAC8Eze1+QGxRHpE+ihqM5e5kRkcFnCVD49ttPu+Ful0v1waWsN92ZeQLJf/9biJR1mrj/WFvF15T4sNisfzb2n3/H8LP08Npy070p6rK2ee3e9zRMTrybCp/fyskJdNb/a/Q6tlp7XwYPFJcLIhKBsSlrLWV/zI4uj5hOv6V+LsKNtx9lYuw2AKcFeo8beiPcP5I7xkujU+bVO3051WwvtZjNGqxW1XI6/Sk2U1o9gn9G7y6eUKbg4bjoXx03ncPMxfqw7wuHmY+TrKmgx63s9Vy7ISPKLZEJQMrMjspgcnNpluDpYckMf5IcqyWzsSOMKgtRZBKjShzTnYJgzIdmuhnuks2lfCQ/dtHDIr7+reWW79MEwOTZ2UMLIqiOFfJlfwJKM9GEXRpzhq1GRlhkt7SIGaoiODSYpNZIdPxTR3DiyXPo37Cn2dAgDIisxirBA14gDsRHSzWDZ8bo+Rkq8v3I3BqOZFX+5ltQx3aL23ryhd/SJjwpm18FjTM6RspGS4p13/PIycK5YPrlLHCgqreG6n77G+Jx4QkO0mEwWWloN1Na3cukyqQvfsvOc3/voWgw0NbfT2m6krc3Y9RWgtr7bk23XvnJsNhGtRoWfVo3GV42fVkVYqD9q1fB4YHUSEebPXx6SWkI/+OdPaWs3crjgBD9/8F0CA3yJiwnGV63EYLRQ39jKyRqdXSbszCme6ZIw2rj93kU89PO3+dsjH7Nw6TjCo7oXmjVVzaxZuY/6Gh13/PJ8jpfXOWRRxCcOwkxa8AXRJHWdGShie/ccbuTcSWmjThgpqqilqKL2jOtOc2n8FN4/us3OA/CkQce1W17g+qRZnBOWRoRPAApBhtFmoaVjgdtkaqPO0EK1oZkpocmD7lTiafY1lnOsrZ5Ws/S8Wi1GWi0GWi0G2ixGWs0GWiwGqvRNDud2ZkF8XbkPf4UPWoUarcIHP6UaP4UPfh3HQtV+zInov/j5QPYyCppPOO3isrnmCFtrC8kNimd6WAqxviEEqSRBX2810WI2cKytnqNtteQ1V1JvtPcFTemnoNJJgjaUm5Jn81rxBrvj+xrLuWrzv7k4bjLzIjOJ9g1CJZM+x5rM7RTpqtlwMp+11Ye6PjsS/cJpNLbS3Mf6sL+45FNzcfR8vq76HoPVyKOH/8FNYy5nVtgUlDLn05tsZjbX7uB/5Z9htlnQKjQsjp7vilDOKsJ8NYT5ntk7UTmBCeQESjfvIiKNpjZazHpaLfoupVAAfOQqQtX+RKiDXG7uFKjOZH7cBwAcqHuC9cevIkCVir8qBbU8FLmgor/Jodkh9w46jiA/X8anxrC30LWtqdxFfXMbO/OOuawUYaQQ6S+1PS2s7d8C11VYzFaOHZWuWVZcQ1nxScpKaigrrqGuxrkRp0qlICktcjjD7JVV2ws8HcKAmDshxWVz5aTHEBHqz1ffH+LyxRNJiO497dRilUyoT2+z+/X6Q86GD4jz52Tx2Zr9/OdTaWPisXuWORjM6g1mp+avXnpn5pRkbrnmHN58/wcAWtuMbN3hKAi2t/deevzcq+u6ylJ6Y9X3h1j1vePvxMP3LmHJwrH9jNp1jMuRSvdeeeYG/vbstxw+ImV9Nuv0NOt6v3EN72g/7aV3/u/KF2isb6Uo/wQbVvf8fvDzG15xevy7XX8c+EXl8WBrBtMu8Fk+sHNNOzrmSOh93BBZODWdVz7/wa3XcAefbjzAgzcs9HQYLiXVP5KlseP5unKf3fEmUzsvHFnDC0fW9DnH73MvGbXCyH9KNrG55sigzq0ztth97Ylo36ABCSMqmYLnp97Mz3e+SX6zYza+TRTZ33iM/aeYtLqTO9LOZW9DObsb7LvS6sx63i7bwttlW/qcw1/pwz8mXcc/C1YN+vU+HZcII0HKAG5Pvo7ni96kxdzKC8Vv8UbZByRp4wlTB6OSqbr8R+qMDZS2VWC0SjsfckHGPWm34qfwpux66R0BgRCVHyEqv74HuxCbaKa4+b8A1Oh/BEBnKkZnGvju91CEEZDKaUaLMALw7Y/5Z5wwEqCWyqnq2t2fjfHef7ZQVnKSsmLJR8Rq7bljk1otiSBpmdGkZ8aQlhXNmOTwHsskhpvDZdUc6/DZGC3MneC6HWyFXMbDPz2fB576nFseeJvFc7OIjw5BbzBRXF6LxkfF737eXUYwc2ISG3cU8bt/rmTJvGz0BjObdxbTpjchG2LHofGZsVx/0VTe+VLKnqqsbuKcSUlofNXUNbSwN+846UkRPHTn+UO6ztnKT66bxdSJiXzx7T4OFZygrqEV0Sai1aoJC/EjJTGcnEzPZ5u5k4TYEF56+np27S9n0w+F7M87Tn1DK61tRlQqBSFBWhJig8nNjmPWNEmATB5zZu2au4tFF/a/q56rENRzEc2HEPWfImhukA4q+tFBwlKAqP+sY44FbowQkqJDSIoJpexEvVuv42q+/TGfe66ci6/6zBKifzf2YiraG+y6oXjxLEEqDW/MuJ1n8r/lk2M7+93Vsy+EQWSGKwQ5z065gfv3vMv2uoHbBISotDw75UYS/cLJDowdWcIIwNzwaYDIitL3MFqN6K0G8nRFvZ7jr9Dyi7RbmBQ8/LsaXrz0l8MN/7Rr2duJXFCjkA2vSLNgShrPfbhx1BiMrd9dxEM3nYfPMKd0uxN5h0dEq2ngZtMD5T8vfe/0uNpHSUpaJGlZ0aRlxpCWKYkgQ10wu5Nvfxw9rRQBIkP8XZ7ePH18Iq8/fj3//XwHm3eW0NRyCK2virioIK5YPNFu7EULc2lpM/D5mgM8+coaAv19OXdGGndeM5uf/uH9Icfy8xvmkpMmlb1+vGov76/cjcliJSxIS3ZqNEvmZg/5GmczuVmxTn01+svvf7WM3/9qmQsjgsuWTeKyZZN6fPy9Fbf3ev45U1PY9OVvBnTNKePHMGX8mSWOe5rb7j5v2K8paK5HbHsTxHZsDZIwIvg/hOCzDAQnLalFA6LhK8SWp6QSHFkgguZGt8e5cEoar305uoSRNr2J77YVcMm8M8tSQC1X8ur02/j3kdV8WL7dzk/Ci+dQy5U8MvYiLoqbxIoi6R5za23RoESSWE0IF8ZO4KK4nj9XekOrUPPC1Jv5b+kWXi/ZSJvF2K/zzo3M4oGc5UR2eJHkBMUN6vrOEER7a/vT76oH/CrVGRv4umo9P9bvpt7ofHcw2ieC2eFTWRI1H3/l8C4svXgZKKvKF2K0Sh+0PvIwcsMeJML3HBQyz2Q53fHEB6Mqa+Sx/1vM0nNGziIr9el/ALDisktYkDLwjIDfr17Le/sP4KdSse/eX7g6PDsumvc3UtKjSMuMJi0rhvRMaSEbnxg2okWQ0zFbrCz79QoaW1xTAzocXH/BZH559TxPhzEqmPqTf3g6hH6RFh/Ou4+5f3HmZeQy647nADBZrB6OpG/GRAXz8eO3ejqMLkT9F4jND2C3NBC0oMxBkEeDoJYEEesJMB8+xY9EjhD8EoJ6vttjLKms45rf/9ft13E1ybGhvP+nmx1KGs8UGkxtfFu5n72NRynUVdNsbqfNYsJXrsRf6UtARyeSWN9g0gOiyQiIZlJIIgHK0euXOJo4adCx4WQe+xqPUdJykhqDjjaLEQEBX4USP4UPsZpgErRhZAXEMDVUundO0LrOn6zFbGBV1QF+qC2kUFdNvbEVq2jDr+N3I0ETyqSQRJbGjifNP2qol+tR73D5Nm6YOoSbEy/n5sTLaTQ102hqxmAz4iOX0s9DVcEEKr11pF5GD6LYrXJnhdxNjHaRB6OBJTOzRpUw8vH6/SNKGBkKx5qa+CJfynxICApy+/W+WP8QwigSQHpi3a6iUSWKACyekeXpELx48eJlxCD4XgyIiLpHpQOiHsQ2MO3oeRdVFoQQ+NSwiCIAKbFho7KcprSyni0HSpnj4i5og8EqWnmy4H6StZkAXJNw55DnDFFpuT7pHK5POsfhseeL/0SlXvJT+luuYwv5U+NxRSyeIF+3l1XVH3PCIJUVhSjDuTXpV0T5uC7TYTA8X/wnACr1R/lb7htcPWaGx2LxV/pwZcI0rkzwbJcmt+a3B6sCCVadeW2ZjBYLK7bu5OvDR6holFpPWmz2tf8PnDeX22ZO5tn1P/DSlu2svPMm0iIclbVr3/yA0roGtt9/FzqDkbnPrmB6YjyvXHOJw9g1BZKnxS8++orfXjCfm6ZNdBjjxfXE+19ISfM7AJhtrX2Mdj/nTc3g7++sHxU7XgAHS6o4cqyGjIThb8n9zZFCjjU5un4DrCospLCufwaqFpuNiqZmvjlSiN5sBuDcFPe3Ij4TRBGAj9fv63vQCCIxOoTMMd4W8l68ePFyKoLvJQgqaeEitr+FaFgF1irHgfJEBN/lkh+JrHejaVdz0ewcnvtw07Be0xX895udI0IY6dw8t9Gzp9nwMtLi6T+1Rqll8etlf8dfEciiyEuRCwoaTXWEqUaOMb6Xbs6cwv9h5LFvv+fLgwXcPW8G42Ol1Pb9lVX8a8OPJIYG88/LlpIQMvDd5AAfNctzs/h47yEqm3TEBtn3cf50v6SoKmQylo/NHPoT8dIvckJ+RWfWVWHjCmSCnCjNufgqPPOm5q9RM2t8Mut39+7hM5L4+Pv9/PaW4c+0+ejgITaXHXX62KeH+u740BPhWi03TxpcTeXZRlFFLfuLHB3QRzIXzPC+v3rx4sWLU+SScbDg/zCC/8NgqwFrjdSWV9CCPApknmsBvvScbJ7/WOpoYbWNnsX0vqJK9hw5zqQMz2YRyAUFj2T906MxnMpIi2cgHGjaDkhZL1cn3Emm/3gPR+SlL1wijBisRuSCDKXszHJUdobOYOCTfYe5cuJY7pzVne4zIzGeo/VNfLb/MKFaDT6Kwb20N06dwId7DvL+ngP8esHsruP1be1sLJZaGi1ITyZY4627Gy6OtX6JgGS4qZaHcKDuCQ7wBDJBjUoeiFxQI9C/FsEL4z93SUxLZ2aNKmHk22353HXZLABCAoavxfTdM2eQHhbKD+XHKKipdYn/9tjISJ65cAkhw/g3aLOJHNhzlOIj0u5Dq87Qa4caZ9z2C8+0A3xvzR6PXHcoLJ7uFUa8eBluTIZvsNma8NFc5+lQvAwEWYT0b4QQEqBhTkdHsQ17Bt490JO88MkWXn/kGk+H4cVFNJq7s5KjfeI9GImX/uISYeTG7b8kxW8MT4x7aFDnW0QLq6s3s7vxIK3mNoJUAUwOzmVB5DkohJGV1FLeIJXOpIU7quGp4aGIQLWulVDt4BZ/6RFhTE2I5eO9h7hn3kyUcmnB/cXB/C7l+7LxZ4ZfQ77uOHJBRrr/yG5buK/2MafHbaIRg6VmmKORmDMhmfAgP2qbPF/a0x+MJkvXAvnnl8/uY7TrmBQbw6RY6fervr2d9SVlPLTqOwCuzB1LSmhIv+aRCQIBah9yIiPIihjelpIlhdX85eGPqaxoGNI8nhBGTja0jLpuNLkp0cRFuN8/xosXL51I9zatTb9BQOUVRrwMmYvmSN0uR5swcqD4BJv2lTB3QoqnQxk2zoyCYeeYbN3dCxXCyEseOJNf+8Ei83QAXrx48eLFixcvXrx48eLFixcvnsJl6RjVhlq7n802MwqZAqEPPcom2vhr3vMcaj7SfbAN9jQeYs3Jzfwx5z4AtIrhS7/vjc70+crmFofHKpukbJK407xBBsoNUydw7ydfsyqviOW5Ukr3px0lOgDzUt1v+jgcvFW6js21eWQExAKwPHYai6Im4Kfwcfm1jDYzyzb8Cb3VZHf8/1LO59bk3nfSx/hf6vJ4hopcJuPSebms+OJHT4fSbz7+fj8ANy+dip+vetivH6rRcEVuDk9t2kRDu55FaamDatc7nLTo9Dx89zs0NbYN+FyFUk5KehTZuZ6rV/7fd7uxDLDkx9NcNt9bA+zFy3BiMR0AQLQ1I8iGNyPPy5nJrFzpPnk0ZdZ28sInW5g9LhnZMJuvrzv5BSur3uv6OTtAavBwe/KDDmO/qfqAH+rX8rus5/iq6j0ONu3AaDMQqpJKqmaHnc/MsPPs1oAGq56VVe9xoGk7els7MT5jWBZ9DUqZqt/xOIulk8O63exs2MTx9jKazA2oZWriNMlcEHV5V4edztiBHuN3FvtA2Fz3HZtqv6HJ3IDFZu46/rtDt3d9PzZwCrcl3d/1s9lmYl3Nl+xp3EqDSVpP+8o1pPvnsiTqKsLU9p6Gp4/vHAs4HT/Q1/5sxmXCSJulnR0N+1l3cgvFrUfRmVuRC3LS/ZO4JPYCJgWPdXreupqtXaKIWq4mxieCOmMDLZY2jrYd58ViqR/5bzJ/6qpQh0RsUABzUxP5cM9B0sJDyYmW3gQOV9Xw6f7DXDwui0Df/i/snS0aFmWmEhXgx7u797M8N5NDVScpqqnn1hmTAWlRPNoxWM3sqJc8Mo7oKju+fsY7Rzfw8ezBlWT1hlqmZFZ4Fmur99sd//bE7j6FkQnhj7o8Hldw6fxxvLFy+6hZeLbqjQB8tG4ft1443WNxZEdEsOVouceuPxC+/mxPlygSHRvM1TdLPi1JqRH4+flw+zUv4efvw5Mv3IjFYqOmqokNaw6z+ft80jKi+du/r0ejHX4RCqCxRc/nGw945NqDJUDrw/nT0j0dhhcvZxVm4+jrIOIFsNUiGlaDaTei7SSIrSD4IciiQDURQb0I5J4xqe8UFUbbBhJIrXs/XLeXaxYNr8H7jNAFpPrn0G5p4dXSp/oc32Zp4cWSv2AVLZwTtgiFoGBno/S3/NHx11HIlEwLmQ+AiMhrZU9R0ppPbuBUkrQZ1JtqeKPsGfwU/i6JZ33N17RZdIwNnEKwKowmUz3bGr7n1dIneTDz7wQp7S0Qeor/9NgHSqpfFgEKqRz3h/o1ABS2HOLahJ+ilkmb64HK7k5NVtHKyyWPU9pWwPig6cwIXQBAi7mJHQ0bKdDt4+60x7pa+zob3zkWcBg/mNf+bMalBh5PF7xs97NVtJKvKyZfV8yNiZcBcFGMfWeKLbU7AQhTh/C3cQ8SpAzAKlp5rfR91p7cwo4GaSF7tO04iVrPOjV38sylS7n+rQ959Jt1yAXpzTc60J9bZ0zmztn2/ZdVCskjxGi1OJ2rslnncEwuk3H1pHE8t+EHimrr+eKAVKN/pniLAOTrKjCeoqR2MjPMfaaHc8NzHISRSn09pa3VJPtFue267iIsUMv8Sams3Vno6VAGxNurdnH5ueMJ0Lo+M6g/ZIaHjxphZNePUn10SJgfL79zJ74ae3Vf7aPEYrGRki79/mZkxzBnYTYrP93Nv574mt/d9x7PvHwzMPytf1//ahsGk/P3vZHK8tk5qJQjy9fKi5czGytm40ZPB+Glv4hGxJa/S9/q3wPR5DgEwPAVIo8jaC5D8H8EBM9kfV+xYAJvfrMTk3l0fRa98vmPLJqWQWigdtiuqVX4o+1YKAtC/+4XBATuS/9rl39G56L+z3l3s71+Q5e4cLh5NyWt+UwLmc+1Cd0b3bmBU3m55K/4yB1/PwYaz+3JD6CW2d9XJmhS+G/5vyjQHWBG6Ln9iv/02AdKtE8C0T4JABS07Os6nhMwuev5nMrWujWUthWwLPoazou8xO6xOeGLeaLg13xYsYJ70v7U6/g54YsBHMb39doDTl//sxWX3wHKBBnJ2nhC1SE0m3SUtVVgtJn439HPABgbmEGyNqFrfEW71MZxWsgEgpRSCYpckPN/ydewvymfWmM9ANvr944YYWRVXiEVjU2svPNGksN6N2/sLKvZdaySsdHdyvm6IyWA1G0myEmGydWTcnlp83a+OljAqvwicqIjSY8Ic+Gz8CyHmpwvTOdH5LrtmhOCnZdN7GssG5XCCMBVCyeOOmGkpd3If1Zu596r53nk+tMT4th74gRBPp4RZgZCxVHJ0Xz55VMcRBEAlVpBq87gcPzCyybzw4YCdm0r4dsv9wKw9JLh2306UdfMpxtGV0OAPFwAACAASURBVLaIIMBl88Z5OgwvowSrpRxj+zuYjR1tQa3liLY2BEGJIAtDrkhBqZ6OymcJckXqKWfaaKjKRBTbAdAEPIiv3912c5tN29HVXQ6ATB5BcKTzzk5NNQuwWgrx8bsDbcAfHAeIFgz6DzHpv5ZiNOdhExsRhAAUygxUPktRa65HEAaQTn3KnD3NB/Q6p7H9Ayym3VgseVjNBYhi93uYzVZL/Qnn93q+fj9DE/BI/2P14lrEFmwNN4H5cD9PsCC2f4ho2oUs5F2Q9c/s3JUE+/uy9JwsPt94cNivPRRa9Uae/WATf75jiadD6ZU5YYvtTEX9FNKaJ0IdQ73pZNfxghZpU3JW2Hl252f45xKoDMZoMw45ltNFEYB4jWRi22iudXgMnMd/euzuZl/Tj8gFBfPClzo8FqIKZ0LQDHY2bKLBVEuIKrzH8SEqqQzx9PF9vfaAS17/MwWXCiORPuE8lHkXcZrormMNpiaeObKCwhap1eyqqg38LPWmrsdbLdLNQbg62G4uuSBnVthkPq9cDUBhS6krQx0SPx6tIMjXF62675uJ+WnJhGo1PLNuC8cbm4kNCqCotp7v8qUykpSwEOrb2h3OC9VqWJydzif7DlHX1s6ds6a6/Hl4kpLWaodjapmScUFj3HbNULU/0b7SB3OVvrvDR4HuuNuu6W4mpseSOSaCgnLPdMcZLB+u28fV500iKnT40/jOTU7m3OSR7S3SSUuLtGCIT3Quivr6qmhubEffbnIQThYuGceubSVsXCPdxA6nMPLSp1sxW6zDdj1XMCUrgYSo4L4HejnrMbT9jzbd70B03IUWRQuitQKbtQKzcQPtuqcJjtyFTN7ZzlSGXJmDxSRly1rNBQ5zWEy7u763WWuwWSuRyWNPu44Jq0W6L1IoHQU9q6WUloZbsVpKnMTYgNn4I2bjjxjaXsM/5L/IFX13wehpztPnA3qds73laWxWx3sALyMbselee1FEmYPgexWCaiLIokHwBVEP1hOI5j2I+o/AnAeWUmxNP0cW8l7Pk7uR68+fzBebDiKKHrn8oFm1LZ/zpqYzb+LI7VATrna+qaiUqbCc8v7YaJI2eUJUjm2dg1XhVBuGfh9ea6xma91qytqO0GSux2DVYxGlzHSxh/98Z/GfHru7qTOdJEgZ0qPfR4Ra6qxYa6wiRBU+4PF9vfaAS17/MwWXCiM/SbrKThQBCFEFcUfK9dy/7y8A5OnsW2eJUtIdKif/wSl+3YvkKsPIWfhdMymX7/KLmPvsq3bH/dVqsqLC+dWCWUyMk34xA3zUvHnD5Ty9bjMrDx9BbzKTHR3Bimul9KfvC0v5eO8hp9e5cdoEvjyYj1IuZ/lY95WYeIITesfWoxkBsShl7k1jT9RKbwynCiOV+nq3XtPd3Lx0Gg+/tNLTYQwIk8XKP9/fwJM/X+7pUEY0cpmAhZ7TSAMCNVSfaKLmZDNjkuxNC+PGSPW0ZcXD9965v0jKAPxuu+Nib6Rz3fnDW8/tZXRiMe2lrfkRwIYgC0DtexUAClUughCIKLZitRRjMf6I2bQblc/cU0QRCYUyt0sYsZgd21lbTLsAEAR/RLEFi2kvKl97YcRqOQJYuuY7FZv1OLq6S7HZ6gEZKl9pZ1GlPhdBFoJoq8dk+A6TYQ1WSzm6uisIjFiNrBfjU2dz9jQf0OucAaEfdMUOoKu/seMaJxBkwQSGfew0BsEDGQdeJETjOsSO7ChBe6f01f9XODT8FFQgC0RQZiForkVs+Sdi2yuSD4nhO2mIzwXDGTqJ0SGck5vE1gNlw3pdV/D4W2sYlxpDsL+vp0Nxikrev8zbTllisIamfVHeVsSLJX/BV65lTvhiYnwS0Cj8aLU081rp0z2e19/4PYl4yqs3mPHufu3PNFy6Cs3wd74Lm6CJQd0hfDSYmvo9X4iqe/euxTLwrgzuYFPxUX7z+bcsyU5jfGw0SrnkISKKIk16A5/tz+P2dz9n7d0/6SqRSY8I49VrnXc2mRwfy28WznH6mFYlvWYL0pMHZOg6GqgxNDscS/Jzv0lXvEbaeT/ViqtK3+j267qTBVPSGNOx011ePXqey/e7i/jhYBnn5J4ZXZbcQVCIlpNVzVSfcP6+GREVSGH+CYryqxyEEWuHKW9ri97tcQJYbTaeeHstwKjbmUuNC2P2uNGRReTFsxj1nwLS31ZA6HsolD10MfIHm60O0eZ473JqhofVUgqiGU5J57aY9gACas1lGNrewmLei8r3Qrs5rOY8AATBD7nC/j20tem+DgFDjn/Ia6h87L3dANSaazC0vkqb7jFstlramh/FP/jFHp93X3OeOh/Q65ynZ5IIpzx3AQVyRUaPcXiBN1/8nnMXj2VMsuMOcCf7dpbR2NDKuRe4qDxZ/4X0VTm+QxCBvhdqMgT/XyOatoN5Hxi+kg4PszACUje80SiMNOjaefytNTz9i4s8HcqQCFZJ994NploHn43OjIahsKH2G0w2I/em/YkY3+5N9ZLWvCHP7W4i1DEcbTuCyWZEJXM0y681VgF0dZoZ6Hh3v/ZnGi5pb9IpesgE59MJCFIBtyBgE7vTq7tVrR7mlXdnkRitjgZPnuCRr1YzKT6GZy5dyk3TJnLt5HFcO3kc100Zz8/mTOe+c8+hxWgkv3rou7TfHJa69Vw+IWfIc51Km9lE9uvP9fhvONBbHevZwtVDa3PcHwKUGgKU9iZDbZbRXVsnEwRuWTaNW5ZN63vwCOOp/30/6kzRhpOkVOmD7fD+CqePJ6dJj6/71rF+uuSIlKquUitRqZUOj7ua91bvofh4HcXHR98H7c1Lz6xSRS/uQ7R1is+yPhfwMlkYcoVjeahCdWrpiwWLpajrJ6vlKDZbHXJFEkrVTADMpr0Oc1g6hBGFModTb+Uspp2YjZL076O9wako0omP3+3IlVI2qkn/dY/lLf2ds3O+/szpZfC898YmjpX1/j6bf/A4b/x7rcuuKZolE0nBdzmSINL/3WfpHBDN+xHN+/sY7R4mpscxNTuh74EjkA17inl39e6+B45gMv2l97zOLi2dFLceptnsmEE+UKwdpS+BSvussu0NI9/YeXLwLKyilY213zg81mCqZV/TNhI0qV2tkHsa32CqdTq+r9feFa//mYRLMkaCVIGcNNRS3HqU3EDHko9KfTXGjoWwUqakxdyKv9KPJlN3RxaL6FiPbrF1L5gUbi6x6A9Wm4261rauTA5n7D0uKXUhmqE5/LYaTby/5yApYSHMTXXtjrrOZKTd4tgRZjjROxG6NAr3Z8Vo5I7/d4YRIroNhSUzswBY8fmPVNU7djoaqVTWNvPip1v5pYeMWEc6k6Yls21zIXt2lGDQm/HxtRc4ps9O478rNrB7ewn/XbGBq2+ejVqtoOBQJe/+ZzMAick9p8e7ioqTjaOuJWInMWGBLJrm3aH20j/kirSO72y0tzyJNuB3nY8MYI4UBEFKjRdFPVZLAQql1HWus4xGrszpElCs5gNIpSfd90FWiySMyFX2/iJG/Zdd36s1V/cZi0q9AL25ALBiNm1F7Xu5w5iBzKlSS10p+prTi3vR+qlpqG913YS2jsWTPGbg53aeY/PsAuyuS2exM++YR2MYLP/6cDM5SdGMTxvE698PrKKFGuMJ9NZ2DFY9oijSYpEyuwta9uMj88VXriXSJ7aPmZwzNnAKydpMttWvp9XSQoo2kyZzA7saNxPlE0fTaYvznuLpKZbsgIkcbN7JW0efZWrIXIw2I4ead2KwGXrctB8pTA85l4PNO/mm6gMq9UcZo5E+Y1osUgteuaDg6vjbex3fORZwGN/Xaw84vP5nMy5RG7ICUjlpqOXNso94JOsXhJ5ipNpu1fN66QddP5ttZp4qeJmbEi9na92uruP1RscSgBpjt/dDgNLPFaEOCblMxoKMFFYeKkCjUjIhLhqFTPqDq2trZ0tJOVtLy1mUmUpG5MA7yBgsFt7ZuR9BgK8OFlDf2saTF1/g8qqwFpPnMyRkgoD1tISh9mHI3DA7EeBsfWQujQbkHb+HNy2dypNvr/NwNAPj3dW7mT0+mSmZ8Z4OZcQxe0EWrzy7GoPezNYNBSxcYp8WnZYZTfa4ePIOVPC/1zbx/ptbUKoU6Nu7xb4Fi93X6QnAZhN59LVV6I2eFVsHy42Lp3T9/Xjx0hdq7Q3o215GtLVgaH0Vs0HahfPR/gS172UIsqB+zCJH3iWE7JYMWDssBCxm6b5IoRyLTJ6AIAtCtDVhMRegUI7tmqHTm+R049Vu41Y5CkV2n5HI5N2+cJ1mrqczkDlPna+3Ob24l+oTTWg0jmn2g0bwlVrzioMozezowITgWZ+M3JRozslN4oeDo6+kxmqz8dCLX/HWH64DICLYtcb1NcYqnip4wO5YRbv0t/tKyd8AUAhKnh7/9qDmFxC4PfkBvqp6jwNN2ynQ7SfWdwy3JN5HcethNtZ+2694eoplRugC2q1t/Fi/lg8qXsVP4c+4oOksi76afxX9cVAxDxcyQcZtSb9hfc1X7GjYyKFm6TPAR64h3W8sS6KvIlwd3ev4zrGAw/i+XnvA4fU/mxFEe6ve09fg/VoxFrce5ZEDTyEiopIpyQlMJ1QVTIuljXxdETpzt2o9O2wqW+p22p0vE2SEqUP418THkJ+i7D1b+HqXeDIpeCwPZ/18YM/ODejNZv6zbQ/f5B2hqrkFfUcZQKCPmrSIMJZkp3PVxLGDutHWGYwseektWgxGEkICuXvuTC7ISuv7xAGy5+QJLvv83R4fP3rn/S6/5uks2fAYOrN9N54r4mdxX6Z76yhfKJTaFr5bvqnrmK9cxdoFf3brdYcLi9XGVb99k4qa/nv5jAQiQ/x5/8834efrwhu5M4R3Xt9ESnoU02en48yD9djROn552xu0tji27Z04NYnH/yW1z5TL3bP4f+2rbbzy2Q9umdvdhAf78fkTP0Gl9HxG4mhm6k/+4ekQ+kVafDjvPnbjkOexmPbR2nSP46JfUKJSL8JHez1Kde9ZcG3NvwfA0PYflOpzCQiVbvKbahdhNecTEPoOSvU8dPXXYzZuRBv4N3y03SaljSel0smgiA127YAbqydgsw2unM1HewvawL84HHfHnKfSVDMLkFogy2ThBEc5lg65ill3SOXCplHQNWtMVDAfP34rAFu+z6O6Uvpcf/W51Zy3bHxXqeXp1FQ3881nu5k4LZk/P3udS2Kx1V8G5kMImmsRAh4b0Lmi7veI7R9Ah7AnC/3UJTENhvyjJ7npT+947PpDJTVO2nR97eFr0PoOoM22Fy9eTqVHvcMld4OpfolclXAhHxz7CpPNzN5Gxx7n50fNBeD25GsJUPrzTdX3AMT4RrIkaj6vl33AX/P+zcWx5xOsCmRb/R67jJLJwe7d9ewvvkolP5sznZ/Nme7yuQN81Gy9745Bn2+wWFj43hv8c+FSpsXE9ThuJGSMhKsDHISR8nb3d8+oMjhmJgWrPJ+N5CoUchk/u3z2qOtSc7Khhcde/46nfn6R08X/2cz1t83t9fGExDBefPsO3l6xgf17ytG3m4iKCWL+ohwuuXq62wQRgL2Fx3nti21um9/d3HHRTK8o4mXAKFQTCApfh0H/EYZWqT2t1VIIohmT4RtMhm9QKLPRBDyKUj3L+RyndJKxWqQuTqLYitV8BBC6TF0VqvGYjRuxmPcCkjBi6TJe1SJX2JsGi2LLEJ6Zc78nd8zpZWDUVuv49rPdHD8mZVKv/bp3r464hFDuvO98l11fUM9FNB9C1H+KoLlBOqjox8adpQBR/1nHHAtcFs9gyUqMZMHkNL7fXdT34BFIp4fXAy98yXP3XYbCjZ/vXrycjbjsjvCKuKXE+UbzeeV3lLYe6zJWjfWN4qKY81gQ2X1zcGvSlSyJnk+TqZlU/0Ssoo0vTqzhYHMBB5vt2zyGqyUjnfkRM10V6qij2WhAKZOjUfZuoNj5mnd2yumJFpPnPTXiNGGUtNqbsu1vLMNks6Byk5+MTRTZ3VDicDzWN9Qt1/MU501N53+rojhcNrpM7zbsKeatb3aMShNZTxMVE8Rv/njJsF6ztqmVh15cidVmG9bruooxUcEsn+NaY2svZxGCEh/NdfhopB15i2kXhvYPMOm/RBTbsJjz0NVfgzbwUXy0/+dw+qklMDZrFaLYisV8CLBJHiQdJTkK5cSO+fd1je8UUqTSmtMWRoIGRCOCLBD/4BcG9JRkPflHuGNOLwPi0utmcOl1Mzh5oolbL/0XN9wxn3GTEx3GCQIEBmmIiQ9B5sISQUFzPWLbmyC2Y2uQhBHB/yEEn2VSi97TEQ2Ihq8QW56SSnBkgQiaoWdruYJ7r57LlgNlo9r4fUfeMX778tc8ftcybymoFy8uxPvX5MWLFy9evHjx4sWLFy9evHg5a3Hp1vyM0InMCJ2IwWpEZ27BT6lFI3duthTlE06Uj9QtQSHA/Rl38HTBK9SbuksdwtWhPJR1FwAqmfvbTY5UHt28jqUpGZyflNrrOF+Fkq039l2KMxJKabIC49lYc8jumMlmYf3Jg1wQPdEt19zdUOxQvgOQHnDm7Wjdc9Vc7nzyQ0+HMWBe+nQrmYmRzMhxbHHpZeRgtlh58IWvaNA5/j2NFn52+WzvTpsXl6FQTcFPNQUx4A/o215F3/ovEC20Nf8Jpfpc5IoUu/FypVSGIAg+iKIBq6UEq/lw11zd80qfh1ZLCaIo+QhZzYUdcziWGMvkkVhtjYhiO0r1bFxxm+eOOb0MjsiYIBKSwolPDGPshGFsPysLRwh4DLH5AehoWS02P4io+xMocxDk0SCopUwR6wkwHz7FqFWOEPg0yAKHL95eiAkL5IYLJvPGyu2eDmVIfL+7iN+98g1/vXMZMpm3BtmLF1fglrtCH7maCJ+wHkURZ6T4jeG5iY/yQOZPuS3pah7MvIvnJj5KgiaWBM3g2kOdCdhEkS3Hy106Z6vZ86U000PTnR5/tWQ1ZpvrTdFERF4pXuX0sSkhvQtOo5FJGXHMmZDc98ARhk0UeejFryiqqPV0KF56QBThsde/42BJladDGRTZSVFkJ0WxYLLrja29eBFk/mj8f4XG/+GOIzZMhrVORsqRutNIrdatlpIu7xCFanLXKJksDJk8HrBiNedJ/6ylHePGnT4pSlVHKaJoxmLa45Ln5I457RFw9MLz0hMLlo4jJGz4vdEE34sRAp+Uust0dpgR28C0A1H/BWL7h4j6L8G0q1sUkQUhBL+EoJ4/7PH2xq0XTnd5ZxdPsHZnIb9b8Q3mUWAm7MXLaGBEyf5quZqpIeM9HcaQ0BmNjHv93/x40538Y8dWvi0tRBThJ+Mn8etps7vGvXFAurl46+AeKlt0xPsHcsfEqVyb3X2jc+Vn75FXV0Ob2cwd335ud51fTJ7B/dO75xv/+vPojAZE4PWll7Iw0X536lRajJ7PGEn3jyFeE0ZFu73TfZW+4f/ZO+v4pu71j79PPKm7FystUtyGuw0YDAaMDSZM2NjdLnd6dyfM/Te7c+MyYYMhG2xjMGC4u7do3V3S+O+PtIHSllrSpO15v1682nzPc57zSUiTc57zCG+cXsmzsbMQ7Hii9PWFvzhTmFxl3VvhRp8WGBgBePy2kew/nYhO37zqaEu0ev753hq+eWYOwX7N/8SlpfHBim1s2He2dkMXZdHs6zezFRGxB3LloCsPLDVnVsnk3THqj2A2JtkyRuRXBUbAmjWi1yZhLO8tYjJeLt+3asaIQj2VspJvAdAWf46Hb+N7NjnC59UIgsb2u9mcCxYjCC51eupSzLqj+oa+TYGgnoZQHiizlC7FUvYnmKoJkkvbIqinWBu1SnyaWGXtqBQyHpk1lGc//8PZUhrNX/vjKCjW8vY/bkKjajmTak7Fp7Fs7QFefdw6rfKZd9Zy20396Bodwrer93HguPWmscVsISzYm6cXjnem3GZJRUAtKSOf9mEtq99iQ7n6m0cM19uRhRvWMi26Cw/06k+OtrRSyva3J4/w3v5dALw0bDQ9AoM5kpHG89s3YzSbmRfbE4Clk29BZzLS65uP+e/YyYy6KtihuKYT9bF7/kGpwUCXLz+oVVuxwfmBEYDZbYbyzpk1Vdb/TDuMVJDwaKepqKSN+5A3W8x8c3EzSy5urnb7zeE3VBoR3ZII9ffirkn9m+Uo1az8Yh5+dxWfPzULAF9PTS17iDQF364/wA8bDjlbRoOZcENnekXXPLFLRKQ29Nq1yFWjEQS3Wux+tf0ulcfUaFcR3DCZLmMyxiMIHkivmfYhl/dCr11ry9awmPMRBE2V8hwAuWIAcuUwDLrt6Ms2UFr4GhrPJyuOVq0GsykVkzEOuXJktdtr9llz8KI2n1cjqXgehtOACV3Z7yjVU2vdT8RJlDfUFTyeRvB4GsyZYMq0BgAFN5AGg8T1L7LGD+jEmm0nOHQ2ydlSGs3+04nc/8YK3ls0jQDvljNpsSbWbz3Fi/+aDEB0u0DMFkste4hcTWZeEau3HmfNthMADOrWlsX3THCyKtdADMk7iEHhkdzZzVob3MHHt9K2Dw/u4YFe1oj7zdFdAGjv7UtSYQEfHtxjC4xo5HKk5XWDSpkMt1qm0kjrWGNY6AJTaQCmhPVjReJOEkuqlk38nnqQw3kXeSBqAsMDuyKv56Qa6wSa83x6fj1xhSnV2ngr3Li1Tcu+e3znxH6s33OGxPSqY4pdnctpubY+KZ89ORM/r+tfiIg4lqV/HOCjlTucLaPBuKkVYraISKMpLngG8h9FphiATNHHNi5XEDwAA2ZTMvqyjRh01oC0VNYOuXJ0jf6k5dNpDGVbsFj0yJU3cG2Vc0WfEX3Zxqv2q2YiTTnuPh9SkDUZsykZbfEn6LTWjFOFahxSaRsQZFjMhZhMiRj1RzAZ41Goxl83iFGdz5r8AXXyWUFFEESvXQdASf5jmAynkCl6AlIslmLMpgzkir7IFOLUMoCsjAIO7b1AZloBZnPNF4V3LWyCEbmSQOu/Zsizd41lzvPfUtbMMmurIy4xk3kv/sAbCyfTs2PLa0FgvmoC3utPTmXZrwcASM0s4Lab+jGoT/MrH29KLBY4cCaRVX8fY9uRC812oqCjEQMjDqJXUPUNPXO1pWSXltI9MLjKth6Bwbx/YDcZJcUEuTku4lvsAs1XAWSClOe6zuLBA58BYLRUrpFM0+ay+MQyPOUahgR0oZNnONEeofgpPXCTqdCUZ5PozAZKjDry9SWcL04jrjCFnVmnySjLv+7xn+w8HXeZyjFPzkWQy6Q8NXc0D72z0tlSGsTltFwA7n9zBZ89MZMAn5Z/J8QVWfLbPj5ZvcvZMhrFgmmDxOCaiB0QsFjKMOi2YdBtu66lVBaFh+8SBEFZo41MHo0gKDGbc6yPrymjgfImq4IMizn3qv2qltFUIJH44xWwjuK8hzDodmM2pQJQVvK/6zyt6994qc7ndf3VwWcFCpX1TqVSMxNd6c9YLGVoiz+pYufm9YIYGAFOHknguUXLKC2p+VxOIpHQNiqwaQIjzZjwQG8WzhjCuz9udbYUu5BTUMKDb/3Mo3NGMHNUT2fLaRQatZy8AmsZotFk5kLildL7sGBv/vOQ9XOjsLiM2xd9w7qvFjpFp6uTlVfM2p2nWLvjJKnZBc6W4/KIgREHoZJV/9KWmSqi0lUj/BUrapljJ/C4wlSaCrp4RfJkl+kAvH5qJZZqXpdCQyl/pB7kj9SDdjvu3e1HMzww1m7+XJn+XSKZcENn/tx7xtlSGkxieh53v/oj7y+6mahwf2fLaRVUpKa+++NWlm864mQ1jSMq3J9Zo5v3SaKIa+Dlvxa9djUG/QFMxktYygMaFosOQVAgSPyRybugUE1AqZ5eh14ZMqTyzhj1R4Gq/UUABEGJTNYFo+H4lb2qabx6NRJJAJ5+KzDottsyRoz6A5hNmVatEjek0khk8m7IVaNQXCerpSafNfkD6uzzaty930OuHI6udDlGw0ks5kIEQY1E4otUHlPtFJ7WyPdfWgNyT792CzFdQpk//SMWvzMbAI27ko1rj5KckM3rH8+z30EtpYDUOnmmhTF7TC82HYjn+PlUZ0uxC0aTmbe+38K+Uwk8c9c4fDzqPgjDlWgb7k+gnzsPPvsjfj5utIuwlmeZLRYeXrwcudz62WoxW5g+wTHTLJsreoOR7Ucv8tuuU+w5efm6WWUilREDI01MiLsnfmoNRzPSARga0da27VhGGiHuHngqr3zxSAUJAmC0Y8pTkYuU0lQwKdQ6mlAukfHW6VVoTY7RJxUk3B9lbc40t+0IhxzDVXni9pEcOptEVn6xs6U0mIzcIu59/SfeWDhFHOfrYMr0Rp757HcAth+94GQ1jUMiEXjmrrHiaF4RuyCVtUXt8Sj2vNTw8v+tdpuAhjWJlCuHIVfat4TMET4rUKqnoVRPc4jvlsK5s2lMnNabEeOsN3cUShnevtZsuE6x4XTv3ZanH/qOJR9vYeETE+1yTHNGT5DHIvFb3TAHFgMW7Y/W38v+xmLJR5AEgHIEgnpmnbOLHIFEEHh+/nhuW/wdYL2obAlsO3KBExeW8sxdYwEY1rPmoQyuiCDAC4smV7vts1dva2I1ro3FAofjrL1y1u85w+aD5yjWus5N8OaEGBhpYgSsE2X+b/9OAMI9PekRGMzRjHS+OnaIxUMq1+PKJBLaevmwJu4Unf0CbE7c5AoCNZXTwiuCJ6ZamhC5UsbI1YwL7kknjzCeO/ED54vsOwo0UOXNi93m0N27bZVtx5LS+GLbAWQSgZySUkK9PXnzlokIAqw4cIL1J+JstXj92oXz8OhBzP1yOd/fN5vXft+KwWRi8U2jueOrFXx77yy76rYXnm4qnrt7HI+818CTGhehRKtn0XtrWDhjMPMm9EMQW0bbnaSMPJ765LcWMzL5jon9iG0f4mwZIiIiInahTKsnIMjL9ljjpqSoUFvJTBwgzgAAIABJREFUZuDwGH5assNugREATNU0KbXoQFBw/fkNJix592DR7628K4BuKxbtciQ+34LEq9q9m4I2wT48PHMoAP+37G+n6bA3uYWlPPahtRH0qD4deey2ES1iTLGINRhy8mIaWw7G89eBeDJyi5wtqUUgBkacwN3deyMvv3v5/oHdpBQVEu7hyVMDhzKrc9VU0bdHTeD5HZuZsHwpAD4qFU/cMJQZMV0BeGffTr46dpAyozXKff/6X5BJJHT09WP9rDur+HPVwAhApFsASwY8wtbMkyxP2MnJgoRG+YvQ+DMrcgg3hvZFJa35jkRcehZ/LLoLhUzKvK9WcCErB6VMyu/Hz/K/+TNtF+Dzl6ziZEoG3ho1RWU68ku16I0misp0+GhcO11xYLe2TB/RndVbj9du7MKYzGb++/MOjp5L4YV7JuDp1rL7xDQlmw/G8/KSjZRoXSurrKFEhftz/9SBzpYh0oI5kGb9ji3Un2V0m31VtlssRnal3IS3qjex/q/UyWdW6XYu5H9Ekf4cAGpZKD2DPsRdXv0d3/raizRv/AM8yUy/0ivAP9CTS+cyAOg3yDrRSK1RUJBf85joBmEuwFK2CbTWpugWw3Ew5wIyUPREcFuAoBxeZTdL6c+VgyKCGmTtwJQK5nwwnMFS+DSCd9W+Mk3JrWOs5RgHzySy7UjzzpSsji2HzrH35GXumzqQWWN6oZBJnS1JpJ5YLHDiQiqbD55j80ExGOIIxMCInfFUKrm88PFa7eaWT56p+Hk9+oaE8cesO2rc/viAITw+YEidNRYbXPuiRyJIGBXUnVFB3TlflMah3POcKEjgVEEimWXXbxzkLlPTxSuC7t5t6OnTnp4+7RDqMIm6c0iA7UvCz01DiU5PUq6WxJx87vnfqkq2JTo93cOD2XMhEY1CjkImZd/FJLqFV22o62osmj2c/acTSc68fmPa5sCOoxe5bfF3PHPXWAbGtnW2nGZNsVbH+z9t49cdJ50txW7IpBJeuHcCcvHkT8SJVPTNsljqVg5bakjgSOY/UEr9aO+9AIkgo8yYhkZW/Zjp+tqLNH86dg7h4N7zLMBaGty1ZwS/Lt8PQN+BUfgHebLp92OVskrshSW/ugaXRtAfxKI/CB5PIbjdU3mfsvJSsfIxvxK/n0ESABixFL6IpXQ5lrJNCMazIOtkd8315fn547n9he9Iz2l5F52lOgMfrNjO8s1HWDBtMDcO6oxETL11acr0RvadSmD70QvsPHaR3EI7BzxFKiEGRloZRrPZllnSHIjyCCHKI4TZWFMcTRYzxUYthQYtpUZr5otSKsNDpsFDrkZRz7G+FVTXfyAq0JcQbw++vHO6bRSy0WRGIhGwWCx8t+cI42OjMZhMrDl8irsGV22a52qolXJevn8i972+HKOp+Y/qysgt4pF3VzNlSFf+desIPDQtrzGco9l94hKv/m8TmXkt6yTwnptuICayeY6QFGk5SAQ5Q8Lr3h8ko2QjFouRrv4v46+u/YZHfe2bMwmF36KSBhPkNs7ZUpzKmEk9WPX9HrSletQaBVNu6ccfqw8B8OBtn9ns7n1krIMUlAeb5V0QpCFYzNlgOAMWLZaitxEUN4C86xVzYzwAgrJcj6S8LBwZgudiLLqdYErBUrYBwd35gRFPNxWvPTCZ+15f3mJHmqbnFPHi13/y7foD3D2pP+MGxIh9uFyExPQ8APaeSmDPicvsP5PYYvreNAfEvwIREREREREREREREREREZHWhi1tSswYaWW4cn+RuiAVJHjJ3fCSu9Vu3EgifL2Z1a879yxZiaQ8km6xWPh03jRiw4PZdT6BZyaPRG808cq6v3ln1o0O12QPYtuH8M/Zw1tUg7F1O0+x6/glHpw+mJuGxoqpoXUgJauAD1Zs5+9D55wtxe707RTB/EkDnC1DRKTeaE3WxuPuio4OsW/OJBX+RLjHTGfLcDo3DIvhhmExtsdhkX68+am1183qZXswGc30G9yRidN62//g0kgkPuVZKbIooPyKwpSBOf9hMBzFUvo9gtfrV/YxF5bvG1qNQxmCahKWki9A7zpj4bt1COGhW4bw4YrtzpbiUC6l5vD8l+v5ZPVObh/Xh5uGxqJRKZwtq1WRX6zl0Nkk9p5KYN/JBNJyCp0tqVUjBkZaGa42qtcV6BERwvtzrowEu/r3ab26MK1Xl2r3O/rCI7bfj7zwsOMEOoBbx/Ti2LkUNh2Id7YUu5FbWMqr//uLn7ccZdEsawO4fl0inazK9Sgq1fHtHwdYtvEQeqPJ2XLsjp+XG68suBGJRAyOiTQF9n2fmcxlAEio28VJfe2bK1pjCiWGy86W4bJ07mbtKfPM644NHAmez9oCIpWQBiHxehlz9hQs+gPX/FWUl6MINZS6yq1jhy2mBDv/NTWOeRP6EpeQyYZ9Z50txeGk5xTxfz9u5ZPVuxjXP4Zpw7uJ09wcRG5hKYfjkjkUl8ThuGQupeZQyzBRkSbEJQMjo5Z/42wJLRaDqeVdCIk0jOfuHkd8+UjWiprGlkB8YhYL31kJQPeoUO6dcgMDu7V1rigXoKC4jGUbD7F885EWM3XmWiQSgVcX3Iifl+MzykRaF0ZzMefy3iO9ZCNGczEeimg6+vwLSQ0Xe5fyvyQ+7z3b4wDNcHoHfVqtbWLhDyQUfkuZMROzxZrV+XfiYNv2QM0oegV91GD7CpKLVpBUuJxiw0UkggJvZU+ifP6Bl7LyNLy43LfJKNkAwLCITSQV/kRC4fdojcnIJB6Ee8ygo8+iGn0DNfo/l/cByUUrGBr+J/G575JRugmTuQQAtTyCSM/biPCYRUXA6VLB16QVr6PYcMGmLS737UrHbu+9gI4+/6z2tW3pFOSVUJBXiq+/OwDuno6djifIe9W8URZtnThjzqhp7+pXpcHWFsVm1zsPeX7+OJIz8zl1Kd3ZUpoErc7ArztO8uuOk7QL9QNg3IAYxvaLoU2wj5PVNS+MJjPxiZkAnLiQxsmLaZy4kEZK1vWHSIg4F5cMjFzMz3W2BBGRFo9GpeDNhVMAmP/qj2h1Bicrsj/Hz6fyyHur6dQmkNljejGufwwKuUt+7DmES2m5rPr7GADrdpyktAX+H1/NgmmD6NMpwtkyRFoYFswczlhIXtlBAjWj8VH1RmtM5mjmw8gl1V8shHvOxFc9AL0pnyMZ1U3yuIKPqh9KqbUhZVLRT+Ro9xLr/yoyiTXAp5QFNsr+TI51THBi4TICNCMIdp+EyVxCSvEv7E+bS9/gr/FR9a20j85kDZqfz/svqcW/Eew2HoXUlyL9WWQS9yr+r/YNXNe/3pTHgfR7sFgMRHjcikSQA5BavJbT2S8iQUGYx83W56rshUYWQbHhIufzPiTUfSqBmpGVju8mb3/d17clcuJwAp++s54L8dYL9keetma6TprRF22pns/f/ZMxk3oQ26uNfQ4oqMGiBeF6U77KAx+WqxtF1qF5qVAezLGUNVSdw1DIZbzzyFTueOkHsvKKnS2nSbmUmgPA52t28/ma3XSMCGBYz/YMjG1Htw4hYlbmVej0Rs6nZHM2IZO4hEziEjM5n5TVIrNyWzqt5wpBRESkClHh/gC8fP+NPPnRWswtNJ/vbEImL369gfd+2sZNQ7py46AudIwIqH3HZohWZ2DH0Yus2Xacg2eTnC2nyRjeqwN3i31FRBxAVulW8soOEuZxM7H+r9rWAzWjOZh+LwAyiUelfeQSb7yU3uWPrn8B4aGIxkMRDUC2dgcAAZoRKKTVB13qY59XdpjEwmUAtPW6mxjfJ2zbIj1vZ0fyeM7kvMagsNWV9jNbrEHULO0OBof/ilRQVaulwv+1vmvzLwADQpcjEa6UAIV73ML2pDGkFK+yBUa8VdY+GYqyw7bn3tqn0sSdSuHfD32LXC6j94AOHN53odJ2tUbB+bh0Skp09guMSALAlIjFcAJBMbB6G+PF8uCJ0pr9IfEBc/ZVBjUE5svfa5QHyFwNfy833n1kGve9/hNl+tY7HeRcUhbnkrL4et0+PDRK+naOpHd0GN2jQolpE9gqptqU6Y0kpudxMTWHS6k5XCz/l5yZj9ncMs+fWxtiYERERIThvTrw8KxhfLB8m7OlOJTCkjK+33CI7zccol2IL+MGdGJUn460D/NztrRGodUZ2H86kY37z7Lj6MUWmf1zPWIiA3n5/hsRe+6KOIJs7U4AIjxurbTupx6EUmrNzjBZtE2uqy6kl1wZFWwtUbmCQuqLl7IHOdrd6E25KKS+VfZv73VvjUGRq/1f67s2/5GecysFRSrs3eTtKTUk1+3JtVK++3wrvn7u/Pfb+/H2dWN83xeq2HTv3Yadf5+x2zEFRV8s2kQsha8i+HxpXZRe1YPCUoSl8MXy33WY8x9E4vE0lrLfr9iUNwq+FoupPIAvqfr+cxU6tQnktQcm88RHa1vsCN/6UFSq4+9D52zN21UKGZ3bBhMdab3hFBXuT8eIANqH+qFWumbA61qMJjNZecWk5xaRkVtEanYBSRn5pGTlk5SRD0B2QYmTVYo4GjEwIiIiAsDc8X1Izshj1dbjzpbSJFxKy+XzX3bz+S+7CfTxYFB5H5IbYtvQs2OYS/epMJstnEvO4sDpRHafvMzR+BQMrTRlM8Dbnff+Oa3ZnHyJND/KjNYLOrUsrMo2tcw6aaOiB4arcXXD0h3JE2u005vzqg2M1FamUuH/er6r86+RV5/JIJGoMBtbZg8ke3H6eBLTbh2At2/N31F+gZ7kZtuv9EPQ3IZFuwaM8Zizx1vXFP2twRFzHhb9QTBby+AF1RQsZesw51zdCFaKpczat0bweBy4qiSnbKN1XRZtN72OYGjP9iy+ZzyLv1ovNsu8hjK9kSPxyRyJrxrU9PdyIyzQi/AAb0IDvAjwdsPX0w0/Lw1+Xm54alS2STj2uLlhtlgo0xkoKtVRVKqjWFv+s1RHbmEpuYWlgLUJal6R9XFmXjG5hSXi/6uIGBgRERG5whNzR5GSVcDeUwnOltKkZOYV8cv2EwC2nyF+nnSLCqFL22A6hPvTPtSXQB+P67mxO3qjyZq2mZJDfFImJy5YL9DOXM5odVkh16JSWL++3v3nNAJ83GuxFhFpDNazZUFojqniV+5ud/Z7BkGo/rSvomfJtVyb1VGT/+v5rs6/TNDU4lekJgx6I2rN9f9fSkt0yOXX6wdST+TdEdwfwVL8ga0XiEVXdZStoJmD4PkiFPpiKV1qXZS1Q9DMw1L4knW/3Pngdh+CNBBL2YYrWSXKUfbT6yAmDuxMYUkZ7yz729lSmg3ZBSVkF5Rw7FxqjTYVARG1Qo6bWolKKUcmlSCTSpBKBFuZjtliwWQ2YzZbMJWXrhiMJnR6I2V6Azq9UezrIdIoxMCISKtiTfJeAL48v8G29seIxc6S43JIJRLefGgKD769ktOtpAt7TaTlFJKWU8jGfXG2NXe1koggb4J8PQj28yTI1wN/L+sJvodGhaebCg+NEjeVAmn5l7pcJkUiCJjMZgxGM0aTyfbFXVx+R6OwpIyCkjIyy1M403OLSM0uJCVLrFutDolE4JUF1iaPndoE1mItItI4VOUlA1pDMnJb3xArFdkkropG1oYcrN97vqoBuCuqGbVqB/+O8H01YpXcFSLbBXDiSAIz7xhc7XaLxcL+neeI6mTfcauC+0Mgi8JS8rl1wXCKiqAhsvYIbvcgqK1ZIoLnMwhuc8GUDfLugBFLyVdWffo9oN9DpW82aRiC+ma76nUUs8f0oqhUx+e/7Ha2lBZDRaZGqc7Q4pvEi7g2YmBEpFWRqysCoMBQ6mQlrotGpeDDf03n/jeXczElx9lyXIpirY4zlzM4c7mmcYQijkYQ4Lm7xzO8VwdnSxFpJfhpBpNUtJykouV0Vcba1nPL9lFmsn4WXNt81VUIcZ9CUtFyAC7mf0b3wLe5NsxgMpcilTQsg6PCf02+G+u/Anl5Y1mtsea7zq2FSTP68sFr6/ji/Y1Mmt4HAJPJmrmTcDGTZV9tJ/50Cs+9VbXvS2MRVOMRVNZSGiyl1vIZiRcI1bz/pW2s/wCQI/G2jpA25y8E01U3XqRhSHw+h+v0snE17r3pBrQ6A9+uP+BsKSIiInZEDIyItCpKjK43Ds4V8XJX8fHjt3Dvaz+JM9dFXIrH5oxk8uAuzpYh0ooI1IzCR9Wb5KJV6E15+Kj6UGbMILV4Le5ya4CuzJRpszdbDJQYLmE0F2M0FwEWdKZssrU7kUnckUs8m2zErI+qN+285gNwqeAbSlMT8VcPRyZxQ2fKJLfsAJ6KznT1f6lR/q/2DdjNfwUaeSRu8rYkF/2MRFCgloViNFsbIXore+Crbj0TqW6c3odL5zNY9f1uVn1vzVr4+K0/KtnMvGMwQ0Y5+HNS0IC0HgEvuTWoKPHfgEW/yxockYYgKIZYJ9k0Mx6eORSFTMpX6/Y6W4qIiIidEAMjIq2KEpPO2RKaDf5ebnzyxC3c+9pysvLt18RNRKShLJw+mNljejlbhkgrQ0BC76BPic99l4zSv8jW7sRD0YmeQe+Tq90PQELhdzb7UsNldqdMq+SjUHeKQ+n3A9a+HWPbHm0y/dG+jwPgpexOYuEyEgqXYrboUUoD8FJ2I9R9aqP9X+0bsKt/AAEpvYI+Ji73LVKK1mCylKCQWsfNV9cUt6Xz0JM3MnxcLNs2niQ5IQdLeS1CaIQvoyZ2J7ZnpJMVXgdBjaAc42wVdmHBzYNQlve7+njVTierERERaSyCxWLrwVtdCadTitvbfv5OrTY3to/GQ9H8IszOplCvY/3F+OvaXF7weBOpaXqeOfY9AFszT9jWdo1901lymgWJ6Xk88PbPZOWJwRER53HXjf156JYhzpbhUL54+kdWfbi+0tqo2YN46psH7GLvKPrNf7dJj9dQOkYEsOzFec6WIeJEBt//AUCzaNDYJtiHla/d7WwZInVk2cZDvPfTNmfLEBGpN5MHd2HxPROcLaMpqTHm0RxbrIuIiIiIiIiIiIiIiIiIiIjYhWZbSvP8oFEEu4kjGutLanFhrRkjLRmxx0j9iQz24aunZ/PAWz+Tll3obDkirZD7pg7k/qkDnS3D4cx6dBJDb+4HQFZSDq/e8XGd7OtiKyIiIiLiOG4b1wc3tZLXl27CZDbXvoOIiIjL0WwDI35qtbMlNEtae/lRsVHrbAnNklB/L756ejYPvr2SxPQ8Z8sRaUX8c/Zw5o7v42wZTYJ3gCfeAZ4ARMSE1tm+LrYiIiItgyUfb8bNXcmsO1t2aWFzZOrQWAJ93Pn3J79RWqZ3thwREZF60iwDI25yBXKJ1NkymiVucgUCTmoe4wKIzVcbTqCPB1/+ezYL314JwIWUbCcrEmnJCAI8NW8MM0Z0d7YUEREREZdhw69H6H1D6xpXfrF4P7uzvyO77DIAnvJApoYvxk9ZtclshS1Qo/3WjC84mLvKtk9nr1FMCn3KLloHxrblq6dns+j9X8jMK7KLTxERkaahWQZGfFVitkhDkQgCbgoFxfrWGckuMYilNI3B11PDF/+eBcCTH6/j0NkkJysSaYnIZVKenz+eCTd0crYUEREREZeiuLiMDjHBzpbRJOTpUwD4JflF3GTe3OA/B4kgo9CQiZei6muQp0+x2QI12vf3m0WM51AKDVmsS3nV7ro7RgTwv2fnsOiDNcQnZtndv4iIiGMQAyOtEA+F0iGBkaN5lziSdxEAqSAwwC+GGM+ax+ilaZu+JKNY7DHSaDzdVAD899HpvLxkI+v3nHGyIpGWhJe7irf/MZVe0U0zgvOLp39kxy8H+O7Mu/z25WZ++WQj6QlZuHu5Mf6OYdz94swq+/zxzd/8/tUWEuNSkSvkdLkhinnPTCemb/tKdnv/OALApmU7OXfkMtmpeag0Sjr2asvcp6cROzimSZ5jcUEpt0U9Qo9hXXh51aPV2uxae4iX5nzAA2/dzs0PjW8SXSIiIvUnONSb/NwSZ8toEuKLrCNwzRYj40P+RVu3vrXaV9gCNdprZN5oZN74KiLsK/gqAnzc+erpW3n1f3+xYd9Zhx1HRETEfjTLwIiPGBhpFB5yJWnYN73v58RdvB+3ttLalxf+4sVucxgVVH0q/C0737CrBpGmRS6T8tJ9Ewnz9+KrdXudLUekBRAZ7MP7i24mItC7SY+bm57Pty+vYsvyPQy9uT/eAZ5cOJ6Am1fV75qPH/2WtZ9vYsDEnoyYNRBtkZa/ftjJo2Nf4Y11T9FtyJVgR8Uo3fysIgZN6UNguB9ZKTmsX7KN52a8yxcHXycg3Nfhz8/dS8Oo2YP4c+k2MhKyCWrjX8Xmr+93IJNLGXXrIIfrERERaTjTbh3Ayu92M/f+4SiVcmfLcShFhkzb7/7KtnW2r4ttU6BWynllwY106xDC+8u3YTSJTVlFRFyZZhkY8RUbrzYKD4XC7j6XJ+6ssma2mPn6wl81BkZEWgYLbh5EWKA3ry/9C73R5Gw5Is2QPp2sd+3eemiKLSOpKTHqjRzYeJzPD7yGUl3z5+PJ3fGs/XwTMx6ZyP2vz7Gt3/TAWO6KfZxPn/iOT/a8Ylt/aaU1O0PtXvk5Rfduz+t3fcKhzSeYcOdwOz+b6pn64FjWL9nK719vYf5Lsypty88qZP+GY9xwY0+8/DyaRI+IiEjDmHxLP3Kzi3n8viXMvmsIEW39kcurP50PjXB84NWRGMxX+sJJhdqDQBX2dbFtSmaP6UWXdsE89ck6svKKnS1HRESkBpplYETMGGkcjphMk6urPgPFGeUyIk3P5MFd6BDmx1OfrBNH+orUi9vH9+HhmUMBkEokTtMx+7HJ1w2KAGxbac2MmnTPyErr3gGedO4fxeEtJynILsLL3xpcuDYgUkFMH2vJTWZi0zUwbtc1gm5DYvhz6TbueHY6MsWVr//NP+7CZDQxdu7QJtMjIiLSMOZNeZ/c7CKMBhMvP7niurYbDr5g12N/FH8LXb3GAjAyaAFgbXa6Ouk52rr15ZZIa7+OAkM6X56/k5vCniXacygXivdyqmATABnacxQbs5FLVASpOjLQfy7hmljbMY7kreVQ7mqKDTkYLVfKvj+OvxLQjfIYyLTwF2q0v9r2WvuGcjz/D47m/U6uLhGpICdU04VB/vMIUdetJLJbhxC+XzyXF77+kz0nLjdKi4iIiGNoloERX5XG2RKaNR5K+wdGIjT+nC9Oq3ZdpHXQuW0Q3y+ey7Nf/CF+6YvUirtayeJ7xjOid5SzpQB1G4+bfC4dgPk9nqzRpiC70BYYSTlvtV/35WZO7TlHdkoupUVa9GUGAMzmpp0PdtOCsbw67yO2r9nPqNlXSmY2frcD7wBP+o/v0aR6RERE6s/Q0V2cduxgVTRZuouV1lJKT6KUupOmPYN15qFAZtkFq3150OBgzipKTfkARHkMwlMeSJEhi+P561md9Bx3t/8CD3kAABGabrhJfQA4mv87AIklR5gQ8hgKifXGqLv8yrnltfYVtkC19g1hc/rHHMlbSwf3AXT2HIHerOVUwV/8lPAoMyOtZeHhmm61+vH11PDhv6azcssxAD5YsY0yvbFR2kREROxHswyMNCZj5IsPNrLq+z22x6MmdOOpl6fbQ1aDGN/vRYaM6sxzb86q3dhOOCJj5IGOE3j2+A+Uma5E91VSBQ92nFgvP+4yx6bRi81XHYunm4r3F93MV2v38vXavZgtrXUwtMj16NQmkDcWTiEswMvZUmzIFbV/HVrKAxkP/d88pLLqR8b7Blv7o5zZf56nJllPmD283Zj64FjaxUbi4eNGflYhi2e+ZyfldWfwTX3wD/Plty83M2r2IOIPXwLg8ulkZjwyocbnJCIi4jrcv2ic044drI7mWN7vldaStaeI9RrLodw1ZOsS8Fe2JbPsAhqpF57yQACmR7yEXFL13D1YHc1vKa9zueQQ3bwnAOCvbIe/sh0Al0oO2mw7eAxALa36nVGdfQePAQDV2teXlNKTHMlbS1/fGYwIut+23svnJr66cBdbMj4F4I52n9TZ5y2jrEHoAV0jef7LPzl5seqNRRERkaanXoGR+w7Uf6TVl/2eqfc+teHXiMDIrHmDGTqqC1kZBbz69Eo7qmo+eDogMDLQvxMrhzzF2cJk21onz3B8FO519uEmU7Fh5It213Y1Y7Y8B4DW1DrHFTcFEkHg/qkD6dc5gsVf/SmW1ojYkAgCc8b1ZuGMISia4UV4aFQQR7aeosfwLrTpfP2pOas/2oCu1Po58/6W52nfLdK27fgO50wokMqkTLpnJEtfWkXCmRQ2/7jLtk0soxEREamNYFUMe00/AlBszEYt9SZDG89g/7nEFW4nVXvGFhgJvqrEpLqgSIU/gMKrmqy6GmcLtwHQw2dSpXWNzJsQdWcSSg4DUGoqQFPPQExEkA9f/+dWlvy+n2/W7RX7tImIOJl6BUZGBVUeeyUgoDPrWZ28lZ7e0bRxC0YmyEgsTedofjwPdHBMJkZjMka8fd3w9nUjom3rLfFwRMYIgI/CnYH+nRq8v5fc8SVS7jLre0cMjDieXtHh/PjiHbyzbAu/7TrtbDkiTiY80JvF94ynZ8emGcPrCEbNHsTvX21h2Zu/8u8lDyIIQqXt2uIyW18Rk+FKerR/WOUGiBu/2+54sTVw4/yRLHvzV7b8tJsdaw4A0LFXW9p1ddzYShEREfux8rvdTJnVr04TaQoLSrkQl463jxvtOgY1+tjB6mjb75llF1FK3TBaDASqOhKsjiG19DTdvSeSqbtAN68rY7/z9CkczVsHQIr2FEWGbPTmUoxm67mYBded1pKrt97w+/rC/OvaaY31D4wASCQC90wZwNh+0bzx/WYOnE5skE4REZHG47xOdyIiIiIiIiIiIiIiIiIiIiJOpl4ZI3Mix1dZe+3MEua3m8LUsMojB/9M28PhvLOMCerfOIXV4CtOpWkU7nL7j+u1B02SMSK33s3N0hXQ61PvAAAgAElEQVQ4/FgVnM2YTanhNL3DTzTal8Vi5GTaWNxV/Wjn+5Yd1Fk5kNgWH81Eovw/tZtPADe1gsX3TGBYzw68ttTakT6/WGvXY4i4NoIAt4zsySOzhqGqQx8PVyZ2UDQzF93Iz+//QerFTPqP74HGQ01OWi7Hd5wlqkdbFn1svavYb3wPdq09BMCrcz9izO1D0BaXsee3w2iLy5BIK9+X0Gn1pF7IoKSgFICcNGujwqyUHA5uOoGbpxoPH3fCOwZXsa+wvZ59Bd4Bngy7uT8bvt1OXqb1c/DWxyc74NUSERFxBF9+sJE+Azvg4+tOdmYhQaHeeHhWPS8+fTyJZx/5gZJia2+1wSM788wbM5FKG35P1F3mh5vMmgGXo0tEEAT8lBGopO6EqjtzMn8jZaZiigxZtlKaNO0ZViQ+hVJibUrd23cqAcp2qKQelJryWZO0uMF6mgIL1t5So4MfQkLNJaAVr0tDiQz24ZPHb+HPvWd476dt5BaWNsqfiEhtyMo/CzqEtd4qimtp9Fnq/pzTzGtzY5X1WO8OfHZhdWPdV4uvWgyMNAZHldI0Fi+Fm8OP4ejmro6nvJmppXnVoY7s05FeMeEAfLhiO7/tOoXYl7Xl0yHMn6fmjaJXdLizpdiNe1+9lU79OvDrZ5tY/d8/MegN+AZ7E9O3A2NuG2yzm3jXCIrzrSe2v3+9hff/8Q1efh4MmdaXu1+YyaNjXqnkN+7gBZ6Y8HqV453YGceJnW8D4BPoxU+X/tsg+6uZ+uA4Nv+02zayd+RVE2pEnMPOk5f4/Lc9nEvNASDU14N3FkyhfYifXexFWhav/WclSZeysZR/kY6+0drM85/PTLaV2Cz5aDOe3hr++Z/JnD6exC8/7ePPXw4zaUbfGv3WhYqAR54+GYNFR5i6KwCh6i5sz/yGVK21dDZYZS27OZi7GoNZx21t3gcgQNXe5iup9HijtDQFPopQEkuOEKHpgb+yjcOPN+GGzgzu3p7P1uxi1d/HMZldt8xIpHni7a7m5hHdmVneBDjAu+79IFs6jQ6MqKVKzhReIkJTuXbxTOEllNLa6x+r43o9RAQEvJVNFxjR6YysWLqTrRtOkp6Wj5u7kt4DOnDngpGEhPs02r46khNzeOqBpcgVMt745A6CQ73t+pxcNTDiLXd8YMStmQdGBEFOt9C/nS2jQXi7W/9un58/nilDYnnju01cTMlxsioRR+CmVnD/1IHMHtMLqcS1Kzbvf30O978+p177DJnWjyHT+tVqN3PRjZV+Xs2neysHRroP7cyGkm/rrKG+9lej9rB+Dg6c1AsADx/Hf/aK1ExiZj6PfrYWP08N907sj0wqIT23iHD/6vsV1NdepOWRmpjL2Mk9aNM+kIy0fDasPQJAcKg3dzwwEoAL8enMmDuQ4eNiGT4ulsRL2Wz761SjAyMh5QGPhJIjlJry6e8323psdUckgpT4oh14ygPRyKznrubyGznVjcw9mb+xUVqagi6eoziW9zt7s5cxOezfQOXeUgazNQu2pgazDcFDo+SJ20dx69jefLJqJ5sOxNvNt0jrJSYykFtG9eDGgZ1RyJt3Bq+juPpVsQ4fryeTQgfz0fmfOVFwgQ7uYYDApZIU/s48xIzwkQ0SdeTOhxq0n70xGs385+HvOHkkkSGjOjNhWm/ycorZuO4oB3af472v5hPZLqDB9tWReCmLJx/8Fk8vNa9/NA+/AA+7Py9PpYuW0ogZI62GXtFh/PDCPJZtPMTX6/ZRWiY2w23uCAJMHNgFgEdmDsXPS7zYdlW2rdwHwLh5w5ysRARg85FzGE1mnp87joFdar8jXV97kZbHvAUjuPXuK5Ok2kdbS+Z+/naXLTBSUlyGp9eVEuW+AzuwfOkuGktFA9aDuavQmUoJ11gzRmSCkkBVey4U7SXCrccVbe79OFe0i3Up1smWXb3GoDdrOV+0B71Zi9DE7Q6NFh15+lR0phKKjdabM0WGLC6Xj/pVStxQST3wUVgzHcM0sfTzm8mBnJ/JN6TS3q0/CqmGYkMOSaXHCVRFATA+ZJHdtUYEevP6g5OZOyGdD1ds53Bccu07iYhchVopZ2z/GKaP6E7XdsG179DKaXS46PY2EwhS+fJb6k725Fh7KISq/FkYdQvjg29otEBn8tvKA5w8ksjdD43m1ruG2Nanzu7PfTM/5r1X1vHe1/MbbF+BXG6tWbx0LoOnHvqWoBBvXv1wLp5ejsmMcdWMkaaZSuOEwIhQ73hjq0AmlXDHxH5MHtyVr9ftZfXW4xhNYspoc2Rgt7YsnD6ETm0CnS1FpBZKi7T8/vUWImNC6Teuu7PliADpuUUAdAitWxlMfe1FWhYymZROsZXLEzt2DgEgM71y/zSJ5Mr5h7evO8WFje/xFVSeMVJmKsZd5oeXPMS2LVTdhXRtvK2MBqCb90TKTMUcy/8dgI1p76OWehHtOYQhAXfzY8KjjdZUH9K0cSxPeKLSWnLpCVYmXukDp5H5sLDjT7bHwwPvJUTdiSO5v3IwdzUmiwF3mS/B6hi6eo1xuOau7YL5/KlZ7Dl5GYBv1u3j6LkUhx9XpPnSpV0wUwZ3ZeLAzripXfOGuCvS6MCIgMDYoAGMDRpgDz0uxfZNp5DJpdw8p3KAJyjEm6FjurLp92NklDe9CwrxrrN9UEjl0hiNm5KL5zJ48oGltOsYxEvvzkGtcdyb2FUCI492mlrpcU+f9jVY2g9HldKYzMUk579JnnY9JnMRanknwr2fBEAiVD1mUv6r5Jb+QY/QXWQWf09G0RJ0xiRkEk/83WYB2PYHSCv8lOT8N22PvdWj6BjwTbVaUvLfIbN4Gd1Dt5Gc/wZ52g2YzCUoZZEEetxBoPtt1CU5rMx4ibiMOQiCgpjAH1DKHDPO09dTwxO3j2LO2N58snoXmw7Eif1Hmgm9osN4cPoQekU33xG8rQGdVs+6LzYhCAJbftpNfmYhT3y5oMq4YRHnUKY3AKCQ1dzYsTH2Ii2L4DAfzp5Mpme/dra1c2fSADCbzCRdzradQ+r1V8aGm0xmlKqGlbhfjVrqCcDjnTdU2TYq6EFGBT1YZb2f30z6+c2s1t+d7Wpu+j4+5F+VftbG+JB/1WoboelerfbaiPYYQrTHkNoNHcjA2La2n0fPpbDkt/3sPnHJqZpEXINAH2uFwY0DOzNpcBfahjSuGXBrxa4FRjn6AlQSBW6yltEcNTU5j4BAT5TKqi9TeBvrnZrkBGsaXlCId53trw2MFBZo+c/D31NUqOW+R8Y6NCgCrhMYmRHR9A3/HJMxYuZc1nyKdPvxUY/DXdkXnTGJ89n3AyCTVP/hZDBlklLwLjklv+CrmYRM6kep/jRSSdXyqQD3W/FUDcRoyiM+655aFRnNucRl3o7FoifAfS4SQU52yWoScp9BIijwd6v+BKUCreEccZm3IZP4EBP4HXJp0HXt7UF4oDevPTCJOyb245vf9rHt8HnMYoTEJekVHc7dk/vbTtJEXBuD3sjKD9ZTUlBKaPsgnv3+H/QZHetsWc2Cy+m5LNlwgP1xSeQWlaJWyAn182TyDV24bVSvSrY6g5H/bTjAnwfjSM0pxF2l4IbObXhwykDCA6587y/fepQftlh7QmTmF6M3WC9eRz3xmc1mRI8OvPvATZXsM/OLAWq1r2D1zhOs3H6ci+m5gDWQ0qN9CAsmDyS2bdWU6qvtK4Iu17MXcQ4jxsfy3RdbSU/Js/YYSc9n/ZrDAES2C+ChuZ/j6aVBKpUQd/JKVsGZE0kEBot9aFoKPTuG8cG/biY+MYul6/ez5eA5Meu2leHtrmZEnyjG9Y+hTyfrzUuJeMOjUdglMPJb6k6WJW4gT18IQIDSm7ltJjKumZfSALaO31U3WH9ce8etvvYAOzafZuT4WA7vu8jLT63gw6X34ePruPp8T4WS7ydf/8K4pdLbtwMAd7YbZTef+drNFOn24+82k3Z+b9vWfTTjAIjLnFdtsMNiMVCg3UpsyMZqs0quRibxQaawNu8V6twKSKBL8FoEwRpoC3Cfw7GUwWQVr6g2MCJgvZNUajhLXMZtKGURRAf+D5mkbk2D7UWnNoG89dAUEtLzWPrHfgD+3HsWg7F5TeJpaUgkAqP7RjNvQl86t3V8oEzEfrh7afjpYtXpNCLX52B8Mo98vAaz2cKEfp1oH+KHVqfnYHwyBlPlzyOjyczCD1dz5HwKo3t1ZNrgWHIKS1m35xS7Tl3mm8dn2SbG9OkYjp/nle/4lTuOs/9sIi/cMQ5NeQ+wwKumBNTXHuCNn7awYtsxhnZrz/h+1ikipWV61u09zT3/t4JPH5lB745hNdpX9H2qyV7Eecy+awiZ6QWs/+Wwba3foI4A/PvVGezYdIojBy4xaXofXnnqZxY/+iNqjYKtG04yb8EIJ6kWcRTRkQG8umASuXNKWbPtBGu2HSejvNxOpOXh5a5ieK8oxvSLpn+XSJdvcN/caHRg5M+0PXxzaS3Tw0cS49EGCxbiihL57MJqdGYDU0KH1u7ERYlo48fp40noygxV0g+TE8tH5EX4Nti+goHDY/j3KzM4dSyJpxYuZfGjP/L253dVm3liDySCwJCw1tmwLdarTaWf9qBAuw2AQI+5ldY9Vdb3vlwahNlS/Tz6EM8Haw2KNJQgjzttQRGwZq6o5B3QGROrtZdK3CnVnyEucw5qRSc6+n+NVOK8Bpptgn14fv54AB64eRA//nWEdTtPUlBc5jRNrRFPNxWTB3fl1rG9CPHzdLYcEZEmwWQ28+J3GzFb4Pt/30ZU2JWJGguqsf95+zGOnE/hH1MHM39Cf9v6rSN6MuPFpbz8/SaWPGGd3hEV5l/J3+7TlwEY1q29bXrX1dTX/uj5FFZsO8a8MX3414zKDXZnj+jJ1OeX8PaKv/nxmbkNshdxLgqFjMeen8qCReNITc7Fy9uNoKumF068uQ8Tb+4DwJMv38y7L60lL6eYG4bFMOP2gc6SLeJgfD013DNlAHdP6s/O4xdZ9fdx9p66jNksZt42d8ICvBjeK4rhvTrQs2NYpd5BIval0VfeK5M381DUTEYHXRld2N+3K6Eqf5Yl/tmsAyOjJnbn+OEEVi/by5z5V55HRlo+OzadIqZrWKVRuvW1r0AqtUb7uvaI4PHF03jj2VW888Ia/vPazGbXt/NyyUkA2rrVLU37/bj7WBTzpSMlORy9KRWgxh4cSlkYWsO5arep5B0cpkspa1dlTSKosFiqnwBjNOcTn3UHRnM+Ed5POzUoci2BPh78c9YwHpw+mM0H4lm19RjHzqU6W1aLRBCgX+dIpg7tBsCIPlFiLwORVsfJy+mkZBdwy7DulYISNfHXoXjkMim3j+5daT3Uz5OxfaL5be9pUnMKCW2C4OKfB+MAmDG0anNdXw8N3dqFsPdMAnnFWnzc1fW2F3EN3D3VRHe5fhZPv0Ed+fHPxzCZzLZzzbqwNT2eT85uxUOu4sFOw+nr1/ibSY8dWAnA7e3709svstH+morHDqxsVpolEoFhPTswrGcHcgpK2Ljf+vf9596znL6U7mR1IrVhK2OMDmNgbFsGd2tH+zCx0XZT0ejASEZZLjGeVT8wYzzbkFmW11j3dkWnM5KamENJsY6cbGuaWVZGIQf3XMDNXYlH+RSY8EjrG3D8Tb3Y9fcZ/vfpFs7HpdG5Wzh5OSVsXHcEmVzKomemVPJfX/vqGDEulrTkPP736RbCIrZw10L7lXw0BVsyfgBgfvvXnayk6bBU1EnVf9o1EsFx/WSkkvpN+ckr/QNfzU0Ulu3kfPaDdAlai1xa+wVBU6KQSZk4sDMTB3bmQko2v24/yaYD8WSV196LNJzIYB/G9Y/hpiGxhPiLmSEirZvETGtj9ajQun0GJmUVEOjtjlJe9bSqTZC1HDEhM69JAiMV2qctXnJdu7yiUnzc1fW2F2l+1CcoAvBL4lH+3W1CswkGiFSPn5cbc8Zag7VzxvYmKTOfP/ecYdPBeC6m5DhZnQhYb0Z1CPOnb+dIbujaxtYrRKVwTNWAyPVp9KseoPIhviiRcHXlMY3xRYkEqJq2N0FtxJ1M5okHllZaO3EkgRNHEgBsfT1+2vA4YI26vvB/c/j5u11s+u0Ye7fH4eauolf/9tzxwEhbAKWC+trXxJz5Q0lNzuXHJTsIi/Rj7OQete/kZDLLEtiRvZK0svMALEt4GYA5bZ5FQOC31E/I0aWiN5cR5dGbkYG3VfGRUZbA+rQvmBr2CD6KIA7lbuBkwQ7MmGnrFlvtPq6AUhoKYJ0qo6j6ntcbm0dmg7d6LB38P6RYd5CzmbdxLuseOgUtd1ipT2PpEObPo3NGsOjW4RyNT+Gv/XFsPhhPXlHjxxG2FjqE+TO6b0dG9e1IhzrcFRcRaW1I7ZGyXN57rKkSQCuaVj81e+R168/9vdwaZC/SckkqyeXDM39zKCeRbF0xHnIVb/WZjodcxWdx29mdecFmOzIkhrujrE30r9529frHZ7eyM/M8QSpPcnQlddLwRfwO9mRexIyFCDfrOdUrvaxTDFdcPsT65JOYLGb6+bfl4c4jAXhw7zIG+LfjSG4iWWXFfDnIWvb1R/JJ0rWFNrv3Tm8i0s2XGW161+irobqbAxGB3tw3dSD3TR1IWnYhO45dZOexixw6m4Re7OPWJEgkAlHh/vSODqd3TDi9YyLwcnfN8+zWSKMDIzeFDuOT8yvJLMsj2iMSsBBXlMDKpC3Mb1d7hkRT0r1PWzYcWFyvfWQyCXPuHsqcu+tWElRf+5r0PPb8VB57fmq121yRQFUbbg5bxIclDwBwW5vnKm2fGHI/UkGG2WLm/fh7GRE4BwEBqSAjWRsPwI7MFcyOfBq11J1cfTonCrZzZ7tXEBD49vLzpGjPEabu2OTPrTY8VcPILP6BrOIfcPO9kopcWLYHAL0pvdrmq66GIFg/DtyVfWnv939cyH6ESzmP0cH/I5rulL7+SASh/MslnCduH8Xh+GR2HbeOr9tz4jIXUrKdrNB1UCvl9IoOZ0DXSIb2aE9EUPXB6x/fW8+WlfsA+HLXC5W26csM3Df4BZ746C5iB7re36O9aC7Ps+L/6tr/J5HGEe5vnd5xIa1ud1XbBvlw7GIqZXpjlTt9CeUZGREBVUtpHUFkoDf7zybSNyaCDiG135Cpr71IyyXCzZe3+87gH/t+4oGYYcR6W2/8HM5J5HBuIkuH3mWzXbDnB/r4RWI0myttq1j3kKvYlh7PT8Pvw4KFmzZ/UicNvyYe451+M+jsFVJpMl1SSS6/J5/gf0PuREBg/q5vOZmXQqyPtZxIKZXxQf/ZlXxNjujGzK1fsrDTcAA2pZ5l1cgFNfoCcJMrG6S7uRHi78ms0T2ZNbonWp2B/acTOXAmkcNxyVxIzhanAtoBX09r5nbX9sF0ax9Ct6hQurQLRqNs/NhsEccgtrIVERERERERERERERERERFptTQ6Y2Ra2HCkgoQfEzeQp7f27fCWe3BH2xuZFDqk0QJFmj9Gi571aV+hN2uRCQrKTCVYLGYEQYrBomNtykcAdPcajlpqHTmYpUsiV5/Gd5evZNToza5ZIuGjGYu7sh9ZxcsxmHLxUPZHb0ojp2QNAGp5R/Smhje8slgMlBkvYDIXYTQXYcGCwZRFQdl2pII7UoknanmUvZ4OAL6aKZR5J5CS/w7K/LaEez9hV/+OQiIR6Nspgr7lNZr/nDWMzLwidp+4zL5TCRw7l9pq+pEoFTI6tQm0vRb9u7She1QosnrWml9LxUhyWQuvf7X38yzOL0WmkKLSKO3iz5U48M2jzpZgd7q1CyHIx51fdp1k9vCetj4hNTGxfycOnUvmh82HuGfiANt6ak4hfx2KJ7ZtMGHlWSiO5sZ+nVi5/Thf/bGP1+bfWG0T91KdwXbXsr729eHs6VTy86ylCP4BHkRFB9fbhz3Z9cU/nXr8xuKs1/NCURax3qEIV2WPdvUOJa4gA6DStor1QJUHHT2DkAgCIBDlGVCnY/13wGy+PreblNI8W0nO8OBozhdlkVicyz27vrPZlhivNJOvrh+KWqpggH9btqXHY8bCoMD2qKTy6/rK0ZU0SHdzRq2UM7xXB4b3sg4EKCrVcTTemkFzOD6Zo/EpxCdloTcYnSnTZREECPbzJCYykJg2gcREBtIpMpAAH/fadxZxKexyxjcldChTQodSYChGZzYQoPSu9OEp0joQBAkGiw6wNiSteA9cKj6B1ljErMin0JqKOVmw48o+SHigw3sALE98nRMF2+nmNYwAZQRe8gDmtnkBiSDBZDEhEVw1wUlCdMA3JOe/QZ72TwrKtqGRdyHK/1MACnV7yCj6psHey4wXOZk2odJaif4E8Zl3ACAICvpGxDdcfg2Eev4DnSGBtMKPUcnb4+82w+7HaAoCfTyYNqwb04ZZp6yk5RRy/HwqJy6kcfx8KheSs5t9ba1EItA2xJcubYOJ7RBC13bBdIzwd8h8e6VawdJDr9rdr6th7+f5yX+WM3RKbwZOdP2eUSIgk0p4fu44/vXpr8x57XsmDehCm0BvSnUGzqVko1HKefHO8Tb7aYNi+fvoeT5eu5uzSVl0axdCblEJv+4+hVwm5dnbxzSZ9p5RYdw5ti9L/zpIclY+Q2KtE8rcVAoyC0o4FJ9Mp4gAnps7tkZ7N5W1MXh19vXhpWdWkpVZCMCI0V145qXpdnqWrRNnvZ7RnkH8lXrmqmbzcDIvheFBHREQKm2rWPeUqzhXmGErybhUVLeytAg3X17tPZUCvZbJmz8GYMfEx4nyCCBE48WXg+YiFSQYzZXPCyX/z955h0dRrX/8sy2b3ntPKAmEXgKC9F4ERUVEEcTerlfFyvVar9dru1Z+eu0oSlFUQHqXHnovaSQhvddNtv3+2CSw2Z7dVObzPHmSzJw5887sOTtz3vOe72ti3DEnZjAfnduOCHiypy6hgbm60isLm2V3Z8LDVc6IfrEAjb/VGg1p2cWcv5zPhYx8LlzO42JmAVU1xjMddkacZFLC/D2JCPIhJtSXmFA/YkP9iA7xxUVYHtORafxic+iUn0qrxk3iLDhFrlNEiEjw0kUJfZnyDN6yIGZHPk+Yazd2F6xk2eXX8ZD6EuQcrXeMWKRLTXVbxHMsu/wa7lIfYtx6M9B3EkvTX0YskqDVapgb9TIycfucbZWIPYjy/RdRGA6kPJyHEub1lN62CO/FRHgvtqpuF1kcgyPTrbYlzHsRYd6LjO7rEfSL0e2m6o/xe5cYv3etPndHIMTPkxA/TyYNiQdAo9GSkVfSqEWScqWI1CtFpOcUk1NUTrWifTz0PVzlBNdntIgO8SUmRPdQjgn1JTLIB5kDU+p2tDTh7R2tRsvx3ecZcdMAy4VtRPisWo4bekax9Pk7+XZTEjtPpFBaWYO7ixMRAd7cMbqfXlmxWMR/H5nJ91sOs+7AWXadTMHdRc6QHlE8Mv0GixEnjubJWSPoFRPMip3H+XHbUQCUKjX+Xm4kRAczfWhPs+WV9c5iU+WtIfNyUeMgXsB+2vJ+9vUNZ5B/FPP/+q5xBDEiqCv9fHURidfuu3b7sMAuzN39NeFu3o1CqubQaLUs2PMdTmIpGrTMjR3cuC/CzZfZ0QO5b+9SxCIxWq2W/7thLs4S8wPSbp6B1KjqEIlEdPUINFsXQKxHgM12Xw9IxGK6hvvTNdyf6cOvfh8UllWRkVui+8nTZSPNyCshM7+UvOKKDuM4cXNxItDbnSBfDwJ9PQj0cSfEz5OwAC8ignT6UAHeHsIzt5Mj0mr11HWaftxWKe+sy97DTxmbKKnTfWEHyL25O2oKE4OHOshMAYGOw/LPtrL+x72U1KeE9g/x5v82Poez69XUvHUKJQ+M+zfP/vcueiV2aStTW5zOcJ3lVQpyiyrILS4nt6iC4vIqyqoUlFcpKK9UUFalAKCyuhaFUoVKpUal1qBUqVGqNGi0GiRiMVKJGKlEgkyq+w0gk0pwc3HC080ZD1c5Hq5yPN2c8XRzJsDbnUAf3UM6yNejxWYjtFoty977kz+/201NVS2JE3oRFhPInj+PAfriq7fHPUNVWQ1arZZXf3yUIRN6G61zzVc7WPvtLvIyinBxd6ZLr3AeeesOIrrpwr6vpOaz7L0/ObX/EmWFFfgF6146Jt89nDuevBod9cDwV5n9xCQObz/Lwc0ncXGTM23BSO5aNA3RNW8n1pb7/cvtrPlqJwAFV4oJivDjtscmMPlu/WWf1lznwyNf59ZHJ3BizwX2bTiBTCZh4NgEHnt7Dm6eupSmi2a8D0Dq6Uxqqmr1jp/z9ynMf3FG4/87f0ti+X83kJ1WAEBguC+T776RWQ+PQ1y//MncZyWIrwq0N/74NYlPP9jU+L8QMWIfwv0U6IjU1CopLK2koLSKgtJKCkurKK2oobKmVvdTXUdlje75WFFdS3VtHSqVBpVa9y519UeNVqtzQkvEYsT1GcMkIhFSqQQnqQS5kxRnJ1n9byluzk64uejerdxd5XjWv2MB+Hi64uvpiq+H7re8ky8PFtDDpL/D7lawMWc/36StYVb4GOI8otCi5UJFBp+nrKZWo+SmUOuyswgIdAZOH0ph6XvreeGTeXRJCAegrKhSzykC1+gXyFrvi7iyrBqpTGpgS0vW1xbX6WgaHBXdIzvnOuOtKw6w8uNNPP6fO+kxOJajO8/xzZu/ERjua1B21YX3UVTXckvM343WdWrfJQC+em01i79+gKi4UEoKyjmx5wL+IVczcri6O+Mf4s3z/7cQ3yAvzhzUpfn+8Okf6dIrgkHjEhrLfv6Pldz/yq3Me246Z5NS+fS5nwiK8GPCnBv0zm2p3NpvdvHjO+t49N9zAOjeL4oLR9P47MUVqJRqpt87yurrbGDJiyuY9fA4PtzwHAVXSnjn0W/5+b8buP8V3WDlzeWPA1BXq+KO+EW88MV9JNY7WWROVyN8juw4y8eLfuKJdx1qq8cAACAASURBVOfSvV8UAFkpeXz01I+oVGrm1DuLbPmsBATamiOH0trahE6FcD8FOiIuchkRQT4ms+Ap6k5wOW9KK1t1lfIa3Q9A17DTSMSGz9P0ss8ByK5YTp26ELkkmMSwtUhELq1iY3rpEnKr1jA0bGOrnM8eVJpK9mWNRqXRTQ4PCP4Jb+eBzS7X2tg9WvklaxuPdb2dcUFXw90SfRMIdfbnp4yNgmNE4Lri/LHLhEb7M3J6/8ZtYTGGA2q5ixPf7/1na5rGkldWM2JqX26YaHyWvyXqa4vrFLCNdd/uYtQtg5g4VydyF9EtmKO7zjZGLjRFbEa8tSEqQiQS4RvoRXCUP8FR/vQYFKtXzifQk4Uv39L4f2h9H/n9y+0kn8rQc4z0H9mDKfN0ER3hXYM4feASa7/dZeAYsVTu5w/Wc9vjExl7W2LjMeFdg8i5XMhPH6zXc4xYus4GuvaNZN7zurT0kd1DGHPrYM4lpTTubxBabajLSS7Dxc1wOeBP7//JjPtGM2bW1edoWGwgU+4Zwfrvdjc6Rmz9rAQE2gq1WsOJY5fb2oxOg3A/BQTahlJFEqklHwKQEPABHk4JKDVFreYU6WhIxe6MjDyMQpXNvqwxdpdrbex2jOQpionzjDLYHucZRb6ixN7qBQRanKzcUvYkJXM+JZeUjELKKxVUVtVSp1ThJJPi7iYnwFenLB0e7E2XyAB6xYeS0C0EpyaREGXFVbi6O7fFZZhFq9FyfM9FRky1X/hRq9FFgTiqvtZm3F0foahV6m1b/Nhkpo7p1UYWtS1XUvMZc2ui3raouNBmDbYH1zs0Js4dxlPT3qF7v2gmzh3G2NsScbpmKVBNVS2/fb6VA5tPkZ9ZhEata1NVFTUkjtd3tEU2yboQmxDOvvXHDc5trlxZUSUlBeWN0RjXEtc/mmXv/UlRbhl+wbZlDYlrUp+7lytV5bZnz0o7l83ZpFRWfGR8NkilVCOVSRz6WRnrB3B99wUBx3H+bDbVTZaPCTQf4X4KCLQN5bUncJXpnvVBblPrtxq+SwjoI8I68X9ry7UWdjtGApx9uFiRQbhLoN72ixUZBDgLgkUC7ZfUjEI++X4nSSfT0ZpQ01HUKlHUKiks1qV4PZecyxbOA7Bw9jDum62buV0873POH7tMdaVOb2JK9FWx1TE3D+S5D+9u/P/2voupKq/XL/j6foZcMzsONA6sbuvzEkv3v8KPH2xgz4aTaLVabl44inueuRpyuOa7v1i7dA95WcUAuLjL6dIzjEdeu5WILro+uej2T0g9e4Waqlpef/Bqdpw5j09g/qKp2EJDXYDF+ixd5571J9i55ijObnL2bjjBgmenUV2pYNXn2xk8picvfnqPXvmda46y/NMtZKcXEhjmw+Q5Q5l1/2irZvYFLNBktaVU1jwhV1H9mt/H3p7D7L9NYsvy/fz47jpWfbKJ99YuwidAJx77/hPfk3Exhyffv4tufaNwctY5TR4f/5ZBnaomGYO0Wq3h6lAL5WobBHSN9POGvu/sYvsSM2cj0R+2otVoUVTXcs8LM5hwh3FdLr3Pw0GflYBAS3I0KbWtTehUCPdTQKBtqNOUIBG5ta0RguJrq2G3Y2RG6EiWJP9CvqKE7h6RgJYLFZf5JXM7C2NucoCJAgKOZ+ve87z12UZq65qfk/2G/jGNf//zfwvRaLT8+N+NnNh/iXdXPtG4r+nAZdWJf6GoruOWns9bPMdbj37HmJsHctvD4ygrqtBzApw6mMJXb61h8ZIFRNXPlpcUVnBi3yX8r5n5fvP7h6irVXJH/3/wwif3kDhWpyYua4bQVENdgMX6rLnOQ9vP8uS/ZxPVNYjv3v2TcbcM4s2lD/Hs7E9JPXuF2J5hABzZfZ6PX1zJE2/NpnufCLJS8/no+RWoVBrmPNZ6aTA7I6ExAaSdydLblnEx1+56A0J9mPv0VGY9PI4Hhr/G9lUHufVRXbrPpG2nue/lW0gY0hUAZX0/zL1caFBPZhNbUk5nERYTaFO5gFAfvP09uHAsnQGje+iVu3AsnYBQH9y8Wi4sViwWIxKJUBtJCy0Si4hNCOfy+Wz8Q81PJrTUZyUg4GiOJgl6GI5EuJ8CAq3L8bz7KK89jkpT2bhte3ocAMFuN9Ez4L3G7ZnlS8kq/wGFOhsXaRiRnvcT6jHboE7L5bSklX4KwJWKn1FrqvFzHYWrNLpZ16DSlLM7YzDDwneSVvoJBdWb0KIlwnM+sd5P6pXNq1pHeunn1Kgu4ywNIdR9NhFe9yJCN4apVl4mvfQTSmqTUKp1k7FySSChHrOJ8nqoWfaZo6LuDEnZs0gM/QMAd6f4xn2Vdec5lD2TwaGr8XBKMFVFs7DbMXJz2CgkIjE/Z2yipE4noOIt8+Ce6KlMC73RwtECAq3L2eQcAN78ZENjOsLm4OXhQnzXq6H78vrZZolMglgsNqojcC3WRjn0G9aNGfN1Oj0NESAN1FTVIhKBb6AnwZF+AARH+tFjQLReOWdXp2s0DqQWbTPHtXVZU5+l63SSSxl362AKckr55j/rmHrXMGJ7hhEQ4k1eVnGjY+SnjzYzY/4IxszUpTsNiwlgyl3DWP/jXsExYidT549kyQvL6TW0Gz0GxXL6wCWO/3Uen0BPo+XVSl2/0ag0Bvv2rNNlsqkur6Frn0hcPZy5dCKDipIqQmOvtt+QKH+O7jzH8OkDqKlU8MM7awHdkpGmHP/rAmu/2UX/kfGcTUpl9++HefyduTaVE4lEzPn7FJb+Zw1BEbq+0r1fFBeOpfPbF9t4+I3bbbpOW5HKJITGBLBt1UFieoaBSISLmxzfIJ0D8+5np/PGvV8QGRfC8Gk6fSKtRkP6+WzUKg3jbh8C2P5ZtRXpaQWsXLafo0lplJVW4ebuTPf4EAAmTevLyDE9TU6AHT+azu+rkjh9MpOqqlp8fHQzdZFR/owa14MJk/tct1Eyqvq2ePRwGudOZ5GanEdmRhFVlbVUVdWirFPh4uqEi4sT7h7OhIX7EhbuS3SsTsOnT/8ogmxcLmYLWi1cqY9ePF8fWShgHw33tDPcz5r6tK2H9ieTdCCF1OR88nPLqK6uRQu4uDjhH+BBWLgv3XuE0LtvJD176UTsGzKQCAi0Fr0DPwWtlrTSjylRHARgQPAyAESiq8PnrIplpJV+THfff+Ip70157QkuFL+OFhVhHnNtKpdT+RuXy/4HQJzfq3jJ+1Ncs4fkkvdxloY0+1pOF/ydYLebiPK6nzp1kZ79AMU1ezhf9E/i/V7Dw6kP1cpUzhf9Aw0qor0eBkAqdkMuDSLB433kEt0zpbT2COcL/4G7Uw/8XEY22z5jeDgl4Cnvx5WK5YDufjSQU7kaN1k3hztFwAGOEYCbQkdwU+gIypSV1GqUBMi9ERmLdRYQaGPeXqJLdWfKKZLQPYSeXUPw83bDyUlKVXUtFVUKikurAbiUnk9mdglD+kUjboXQtvj+0Sb3DR7dg4mzh/DUrA/p3icSgImzhzD2lkE4yTtGFhgPb92gR16vP+FVr+Uic5JSV3s1miftfDZnj6SxYslWgzpUKjVS6fU5UHIEk+4cRt7lQr56bTW1NXUMm9KXh9+czYqP9fUuvv/3GlZ/vpU6hS5i6PUFnyOVSYjsHsJn2xcDVzOt/PHVDnIuF6JWqgmK9GPB4pncMPmqHs3TH8/nk2d/4t7B/8Db36MxksQ30HDQdvODYzl94BJfv74auYsTtz8+kQlzDJecWCo384ExSGUSfnx3HaBL1xsY7su9i29uFDM1d52A3rXaytMf3cNnLy7n0TH/wsPXjQUvzmR8/dKZoZP68Mr3j/Dzf9ez4kPdfZfIJIR3DWL2E5Ma67D2s2opysqquW3qB3rbRCL4fdOzuNY7SLdsOMkH//lTz8lVVlpN0gGdKG3SgRQGDz3BK/+6DbnzVd0ZrUbLpx9uYs2vh/XqL8gvb/x9JCmV339J4pV/3UaoDZl4bp36PuVl+tovoWE+fL/yMavrsMTCO/+PzIwivW2eXi78uv4Zu+suLqpk2fd72LHlDAAVZnRsqiprqaqspbCggvRUQ+2ZkFAfEm/oyoQpvYnrEdpsm2prVaSn5pOanEfKpfrfyXlmdTB2bjvLzm1nm3W+W2Yn8uiTE5trbrun6f0ELN7Ttr6f7765hs0bTuptW7rqMUKaRL7V1alY8eM+Vq84BEBl/ZLjplQoa6goryEtJZ89u3RLlr28XAF45MkJjJtkWug9+WIuj9z7ldF9vftF8sFn9xjdZy/33fU5GemGkY4A3/z8CBH1k1YCHQ+JyAVEDU6Q+tTAYleDcumlS4j0up9g9xkAuMpiqFFlklb6mZ5jxJpyVyp+IshtGgAh7rfWl4ulqGYvNarmiy/7Og8l3PPuxvqaklb6KeEedxPkdlN9mSjC6u4gu2J5o2PESeJPF59n9Y5zkUWRWb6UirozDneMAIR73MWF4lcB6OrzHBKxK1qtmryqdUR6LnT4+cABjpELFZeJ89CJ0HjJ3A32KzUqylVV+Dm13CyFgIA1HD6VQUqG8QdYVJgvbzwzgy6R/hbradAdaQ2crhk4NEUkFvHYG7cx+9HxbFmle+H48cONrPp8G+/98jd8/D1axUZ7EDWZBWoaYdIg9KqoqeOeZ6Yw4TZ94UlAcIrYiUgsYv5LM5n/0ky97eOb6F3Mf3EG81+cYbauIRP76P02Rfd+UXyy5UWr7JO7yHjxf/c7pNy0BSOZtsD8w9ua6wT4fLdhtqW7n53O3c9ON1q+Z2IXPttm2qmSOKEXiRPMi55a+1m1JlotpFzKo3e/SA4fTOHdt9Y29ltTJB1I4a1Xf+O1t6+GEH/ywUbW/nbE4vlSk/N5adFyPv1qIe7tUOja0axecYjvvtzZONtuLznZJfzxaxJ//JpEn/5RvP/pPJuOX/vbEX5bdYgrmcVoLHzOApbpbPezIK9czzGSmVHE6y/9QnozM2eVlekmpTw8zS917No9mPieoZw/m22w79TxDLIyiwmPcGxa80sXck06RXr2ChecItcBSnUxdepCPJ30nXae8j6klX5KrVrn5BQjtVhOLgmkWpne6Jy4FnenrnY5Rjzl5hMlVCovUlZ7jMtlXxjs02pViERS1JpqMsq/pbBmOwpVfT/TqlFpKtG4jG62beYIdJtCcsnbgG6pT6jHbIpqdqFUlxLsPtPC0c1DUC0UEBAQEBAQEBAQEBAQEBC4brE7YmTxqf/jm8Evk1GdS4RrkF7UyN7CE7xz/gfqNEq6uUcA8Hrvh/CWtf+Z7JZArdVSXFNNUU01hQqdF7xGqaJOo6JWpUat1SATS3CS6H7cZU74ubji5+KKj7OLsDjJTnbsv2B0u5NMynsv3UpokHVRTc5yGc5y05EcrU1AiDdz/6YLiZ11/2geGPdvtq8+zK0PXs0LLpaI6sUf7ddLEEt0LdFR9ZmjIaIktkcoly/m4h/i3aLnE2h/mMoY1dxyAo7n0oVcusWH8N5b6yxGizSw76+L7N5xjpFjerBn13mrokUauJJZzLLv9vDQ451XX0ir0fLx+xtZ97v198VWeiSE2XxManIemZeLLBcUsIrOdj/z88ob/06+mMsLT/1EWf1S5ObQsNyu38Boi2WnzRxgNGIEYMOaYzzw2Lhm22GMbZtOmdw3aZr5GXqBzoFa27AsrOlzT/e/RKSLarwq4Gq+nA7D0Z5IZHvWvGsRi4xHV2rRvcNrNDXEej9JiPssI+fWuQrOFj5PlTKZeL838ZQnNNablH2LXbaZQyySEequ04C7UrGcUI/Z5FT+jq/LcJzqdU4cjd2OkSpVDfMOvkKdRomTWMbLPe9jkK9O9f/btHXMjZrEYN+efHbpFwB+TN/A490MlXo7G2llJRzOvcLZwnxSyopJKS0mu6LcWLZIq5CKxUR46AbuXX186eLtR4JfIIOCwwhxvz4dTbZy5mKO0e0jE7ta7RRxFA3ZKTTq5jsW9mw4QXWFgq69wnGtDym/dCqTitJqQmP0vzCkUgmh0f5s++0wMfXryl3c5Pg2Q7SxYemKNfU54joB7v77ZN54+Fsiu21m+OQ+aDVa0i/m6IQpZw2yq24BAQH7uHQxh99XqSgq1Amwi8UigoJ1Tsyc7BKTx634cR/DbuzO5x9v0dvu7eOGl5cLuTml1NYazxy2/o+jzLt3RKO2SWdj5U/7rXKKyJ1l+Pl74OwsQ61SU1lZS1lZtVEh42sRiWDqjP6OMldAALiqCZSXW8aLT/9sl1MEoH+9Q8TJiix6Y8Yn8PknW6iqNNRk2bzhJPc+NAap1DGB8hqNlh1bzxjdJ5dLGT2up0POI9C+cZaG4CTxo7z2JL4uVxOOlNeexFkaglSseyeWij2sKucijaSy7rzBearqklvEflH9whF3p3iqlMnIpcEmyxbV7KarzyK8nQc2btNo66hRZbaIbQ2EedwJwOWyLylVHKGoZgc9/P/TYudziELjg7E3MyZoEPsLT/Ft+tpGx0iOopCR/v0JcfFnQYxOTOb9C8scccp2R5Wyju2XU9mUfol9VzIoVpgWR2sOKo2GtDLdC2ZaWQlbSGncF+LuwY1hUUyO6caI8GicJILmgjHSMo2vBR3QK7LVbPj+vfWs/mrnVWHHB79BKpUQ2S2IzzY8a+FofWQyKX98u5ucjKJGB0RQuC8Lnp3GDUa0Cp5+904+++evPDr5HTx83Fjw7DTG3zq42ddirj5T1wk061qHTujFK1/ex8+fbGbFZ1uQSCWEdwlk9iOOnQESEBCwnSOHUjl8MBWA0eN68tATE/AP0Dnsz525wqsvrqK4qNLguIvnc/jmfzvIyy0DICran6demE5Cb10mispKBf99+08Adu84p3dsdXUdxw6nM3xUXItdV1uRfaWE777aZXJ/VLQ/M28bzOChXQgK9jbI8KNWa8jKLCY1OY+Txy5z5JAu1eu1TqoBg2IJDTOfHtoYg4Z0wc2MtktNtU4LZc3qwwb7IqP9ueHG7jafE6BXn4hmHdfesXQ/QXdPO8r9zM8rQ6lU88/nV1BaUqW3ryFCaWBiLH36ReLr74G3t07Msryshoz0Qi5eyCHpQArJF3PQamHo8G5Wn1vuLGPcpN4GAs4ApSVVHNh7kRtHxRs50naOHUkz+p0GcOPoHp3WYSvQFBHRXg+TWvoRztLw+mwzJ8ko/47uvottLhfmcScXi18HwNt5EF7y/pQqkihR7MdJYlkDsbnEeD/BqfzHcZN1JcBtAlqtlirlRbRadaOWh4s0gmLFXgLcJqHW6Pp2aulHaLXGJy806LZrMe+kt1SuwVnj7zqWS8X/QixyJsC15d797XaMSEUSpoYOR4SIcUGD+V/qb437NFoNMrHuFBGuQQAU1ZbZe8p2w6GcLJae0aWn3JyeTJ26+elf7SGnsoJVF06z6sJp3GRO3NQljvm9BtDDr2XCjDoi1TV1qExELYQHO255xsLnp8PzpvfPXzSV+Yummq3DrV5kbEP6f82WGzI+gSHjrU9V1XNQDJ+tX2R1eXvqs+Y6b5zalxun6sJNPX3d9K73y+2GwpyJY3uSOFaYhbme+HLvqw4tJ9AylBTrXpIGD+3CS6/N0huo90gI46XXbmHR4z8YPXbVTwcA8PP34IMl8/H0uiqy6O7uzHP/0Anhnj2dRWFBhd6xR4+kdUrHyKY/TxiN+Jhyky7C48lnpyAxkwpdIhETFe1PVLQ/Y655RmSkF7J9y2m2bz7DtJsHNMu24SPjGD7S9D1viBgwNpCP7RLI/Y+MbdZ5OyuW7ifo7mlHuZ/5eeV888UOUpPzG7f17BXO/Y+OpXdf05NQXt6uRET5MXxUHPc+OJq83DI2rz9hk2MEYPrMAUYdI6BbTuMox8i2TadN7pssLKO5rgj3vAeRSEZa6Sco1Nk4S8Po4vNMY1YZW8qFeNyKQpUFQHLJO2g0Cvxdx9PNd7FRYVRH4e86lj5BS0gr/T/Syz5HJJLiKosh2uvBxjI9/P/NhaJX2J81DieJTlg40nNhY+reBi4Wv0F2xSo0Wl3k1rHceYhEUrzkumfOgOAfLJZrKHMt4Z53cyx3PmEecxCLWs7xaLdjxFfuRVZ1PhGuQeTXllClquFkaTJ+cl1YUJ2m3hNUvwC8wVHSkdl6OYX3k/Zwrqh5KtstSZWyjuXnT7H8/CkSQ8J5ZvBwhoR0zpkWW6isNp1C0M3VvrV7AgICAgLw0BMTDKIXAPr2j2pMDXvhnHENgPseHqPnFGmgQWNg9PgEfvn5gN6+1Et5dlrcPtm/56LBtrAIX558dgqAWaeIOSKj/VnwwGgWPDBa0OQRaBGOHk4j6cDVsP9pMwfwxDOTbW6zQcFezFtoe/rPmC6B9OwVztnTWQb7kg6lUpBfTkAzlhBfS22tir27DJc7gM7uvgOi7apfoH3RxWcRXSwE14V53Nm45MOeciLExPo8BdD4u4EQd9u1PKRiT8ZGG9dXbIqfy2j8zGSX8ZT3ZnDoaov1dPd9me6+LzusXAMSkS66LNj9ZquPaQ52eykmBw/l6eMf0t0jkpTKLEYE9OejSz+TU1NElGswm3L3c2fkJDbnHQQgyi3EbqPbijOF+by2bzuHcgy/cNsjh3KyuGPNCsZG6nJWvzxsDDFetofOdgbqzKy3bu5LpoCAgICAjujYAKKiTYf6NoT8G3OMuLg4MdJCNFhC73B++Vl/W8MSnM5GXk6pwbahw7o59FllzIElIGAv10Y6TZjSh78/Zz5ytCWYdvMAo44RrUbLpj9PcPe9I+yqf9/uC1RXG0+fPXFqX6FvCQi0AHlV63CTdcVL3rLaWHY7Ru6MnESQsx/nytMY6teLqSHDAchXFOPj5MlTx//LysytOIl1sz6vJDxg7ylbHZVGw2fHDvLJ0f2oNC2bhaMl2J6hW/u9LzuD54eMZEGvAUKGGwEBAQEBh5HQ23xkYvd405MivftFIpebfx0Jj/Qz2FZYWIFKpXGYoGJ7QKVUGx10CZoFAh2J0DAfnnhmcpuce9TYnvzfR5sBqKxQ6O3buO44d82/sTHjXXPYttl4NhqRCCZO7dPsegUEBK6i1tZQpy5sFKO9UrGCHv7/avHzOmRdy9jAQYwN1M8MEeKimzn6ZMAi0iqvEOSse6nxlLk54pStRrGimgc3/cHh3CttbYrdKFQqXtu7nV0ZaXw6/ibcna6PJSR1ShUFxRWWC7YBFVUK/jqUzNEzmaRmFJJbUE51je6lWKvV4uYqJyTQi7jYQAb3iWb4oFicZK2zHM2UbQ3L4trKNpVaw56kZPYeSeVCSi65BeXU1Cpxkknx93GjS1QAg/tEATD+xng83PSF7WRSCYpaZYvb2d7QaLQcOpHO8XNZnL6QTV5hORWVtdQo6vD2ciXA153BfaKYMjqByFDfVrWtokr38mqqvbWHfgC0K9uM9QPAaF9ojX4QGWVeGC4o2HTmr25xppXwG2gQabwWrUaLoqYOdw/z4pUdCalMgkwmQdkkyjE1uXMuGxLonMyZNwwXl7Z5x5TLpUyY3BuA31Yl6e3Lyy3jSFIqg4Z0aVbdZWXVjULTTenbP5rgEMdp1gkIXM9U1J7lRP79jamGo7weJMhteouft8Xf3qQiCd08Wi/rhyNJLS1mwYZfySjvXOG6OzPTuPWPn/h2yixC3e1ba9keKCqt4nxKLoXFVRQUV1BQXElh/U9BcSVlFeYzBC1YtNSm8908oS/PPjTBHpPJyS/ju18OsGn3WZQq08t8yipqKKuo4XxKLn9sOYm7m5zbpw5g7ozBuLbQS0d7tm39jtN88fMeCosN1eAVtUqyckvJyi1l18FLAHzy/U5unzqAe2+/AWe5LmrN3U3eOBDv7Gg0Wn7ZoBOIXvnnEXLyjX+XNfSXc8m5LF190KZziMUi/lr5TLPsu7atASbbm6m2BrRYe+uo/QAM+0Jr9ANzjg8AH1/TkyLhEYbRIE0xlbmjtlbZqRwjoNMCSWmin3Jg7yXOn9UtQ4rvGdoWZgkIWIWHpwvjJvVuUxum36xLKdrUMQKwYe3xZjtGdm49g9qEkP8kQXRVQMBheDsPZFTksVY/b8dXQm0hLpeXcsfaFRRUV1ku3AG5UFzI7DUr+HXmnQS5ube1OXaxc/9FPvh6W1ubYTW/bjzGkh92N2u2trKqlm9X7WfDzjP844kp9O/pWGHd9mpbbZ2K1z9ez84DhqKElo778fdD7DmcwtvP30xEiA+e7s4mHQSdifyiCl798E9OnGufmkiOaGtAi7Q3R/YDwGG2ted+4G3G8QHg5GT6dcPXz/IzqCHdd1Nqa42nCuzIDBrSxcAxolZrePHpnwB4dvEMho1oXprWzsxvWXtZlr6dX260XtBPwPH06R9ptr+3BpH1eke9+0Zy6kSG3r59ey5SVlqNl5EoNEts3WiYjca1XsB/xGjHZLwREBBoOzrPwlwHUlBdxd3rVnVap0gDWRVl3P3nKkprr4/Z87ZGo9Xyzheb+eCrbXaHsOcWlPP311axfofplHGdwTalSo1SpWbRW6ttHgxeS3pWEY/9czlZuaX4eNn+MtTRKKuo4W+vrjTrFBGLRfh6uxIa5IWnidn4lsCRbQ0c295aoh84si+0535gKWpDKpMglRl3bnj7WF5iKxLp2mxT1KqOp/tliZtuGWhUaLWyQkFlhYJXXljJM4//wJFDxkP6BQTakoRe7ScTorG01Cqlmi0bTtpcV/aVEs6fNVxWP2pcAqPGJTRm0BIQEOi4CBEj16Cp1054cvufZFY4dkbZS+5MuIcnYe6e+Lm44i3XvUR6yuXIxBKkYjESkRilRoNKo0ahVlGqUFBWqyC/uoorleVkV+rWkCtUjpshu1RSxKIdG/hqsu1poARs479fbeOPLcYfxlKJmAG9IomJ8MPPWzdIUGu0FJVWkZyez8nzV9Bo9PMrqtQa/r1kE1KphIkjerSabep6O1rDtg+/3g7A0dMZzBLPOAAAIABJREFURvfLpBKG9I8mOswPHy9XKqtqKSiu5NDJdADyC69qyxSVVPH827/h7WmYErSz8fIHa8nMKTG6r1/PcO6amciAXhGNyypAt5zmr6RkfvjtEHmF5SbrdneTExbkTViwN+HB3kSE2JbpylxbA+PtzVxbA8e1N0fbpqoPuXZUX7DUDwCjfaE1+oGLS/MHBc7OwqvItQQFezF3/o388M1uk2VOHrvMyWOXiY4J4KZbBjJ2Ui/cW9HBKSBgiogoy0vjWouRY3qw5MNNlJfpL6nesO44t9051Ka6tm0yLroqLKEREOg8CG8j1/DFiUMA7Lti/OXTWqRiMQOCQhkWFkn/wBB6+AUS6Gq/6GyD4+ZyeSkXigs5nHuF/dkZnC3Mx3CoYD1bL6fw/eljzO/VsimQWorxN8bTp0eY2TL5hRU89/ZvRve9/tR0IsOsF5v08rB9QLHzwEVWbzpusF0mlXD3LYnMuWkQ7q6msw6UllezdPVBVq0/qjf40mi1vLVkI5GhusFpfBfLIoZN7QJa3DZb7QI4fTGbP7aeMLl/xvg+PHL3SLPRDkdPZ/D+V9tIzyoCaPzdmdl/NJUjp4x/h911cyKP3DXSaDpBf193bpnUj/E3xvPcv3/j5HnDmbHbpw7g7wvHNts2c/0AsNjeTLU1sL+9WeqjQJvZZq4vtJd+YE/ovKlIkuuZu+8dQUZ6Ibu2nzVbLj2tgE8+2Mj/PtvK8FHxTJzShwGDYuzKuiEgYA/tSfNHJpMwcUofflmur52VkV7ImZOZJPSxPrpl22bDyL/wCF8SeofbbaeAgED7QFhKIyAgICAgICAgICAgICAgcN0iRIzUk1tVyUdH9ttVx4CgUGbH92ZKTDe85I73mIvrp3ljvHyI8fJhckw3AHKqKtiQepHl505xsaSwWXW/c+gvpneJw8+l4+kveHm4WIzicHE2nR0iMsyXbtGBjjarkaKSKt75YovBdnc3OZ+8egfdYyyf29vTlb8tGMOIxK4s+tdqPf0DpVLNG59sAOC7d+9BZuXsqym7WsI2W+wC3Qz7+19uRWsiFOrJe8cye5rh2uGmDOgVyXfv3sOit37lsIkois7Gsj8MVfgB+idEmIwWuRYPN2fefGYGc/72NUBj+mjQiZLePLEv0eG2h0pb6geAxfbWtK0BDmlvLd1H7bHNXF9oT/3AmCaGtZgSVr2eEYtFLH59Fl27B/P917tQKU1nRgKdCO32zafZvvk0QcFeTJ3Rn6kz+lul39JZqVbX8tzxL3ESSXmr70KcJU4sOPAeAHOiRnG0OJk9BaeRiiUM8Yvn73GzcJNefXf7JfMvVmfuIV9RSrCLLipzTuQYpocNAWDG7n/yRp8F9PWOZW/hGRaf+JbXet/DqMA+nCm7zIsndN+ha0a+3spX3ra0tyVdU2cOMIgYAVi/5pjVESPnz17hSmaxwfZJ0/rZbZ+AgED7QYgYqefdQ3+hUKls1u9IDAknMSScX2beyeqb5zInvneLOEXMEeLmwcLeA9k8ewFLp95Ggr/tg/wqZR0fHN7bAtYJfL1yr0HKYLFIxLsvzrJqwHUt/XtG8MbTNxlsT88qIj2riFUbjtpsV2vYZotdAAePpXExLd/ovokjelg1GGxAJpPw9vO3EOTf8VNTW6JGoeSUkSUwAPNuGWLRKdKAn48bU0YlMGVUgt52jUbLqj9t+ywbsNQPbGlvDW3NUe2tNfpoc20z1RfaWz8Qlm44HpEI5swbxlc/PGRTFpq83DK+/d9O7pr1CR+9u4H8vDLy8zp/Ji6AhlZYpVLw3LEvcZe68Ha/+3GW6E+OfHjhN4JdfFky+G+8nHAXh4ousDRta+P+37L28m3qJu6Nnci3QxcxL3o886LHs+TSGn7P2gdAd49wUip0KZRPl6YT7urPmbLLACRXXCHOM4I4z/YjRNpa2OMkbQkiIv3o2z/KYPuuHeeorqq1qo5tmwyX0YjFIsZPbtu0xOaorqrl1uH/YnLflxt/zhy73NZmCVwH/PPAFqK/+w/R3/2HCyUFbW2OTbSvb682Ireqkt8vmV/H2xQ3mYwPxkxl5Yw5rJwxh0HB5jUuWouREdGsnTWPN24cj7PUtoCgFedPUVRT3UKWXX9UVCmoqFKwafc5g33TxvaiT3zz2sywgbGMHmr8JXnZ70nUKS0790zZ1VK2NdhljW0Am3Yb749SiZiH7xphs10uzjIWzr7B5uM6GqcvZDcKfjYgk0qQSSUMsDFTQGLfaBL7RhtsP3A8zWa7WqofWGpvbWmbvX20AWN9QegH1xdhEb689vZsPv1qIZ9+tZAbR8Vb5Yiqq1Ox7vcjzL9jCfPvWMJXS7ahUNifCao94yxxokql4NnjX+Iv9+LNPgtwEhu+C8V5hLMwdhLRbkEM9otjfHB/zpSlN+5fmraVO6PGMCF4IBGuAUwKGcSkkEHMjhzF0jRddFm8ZwQplTrHyKmyNG4KG9pYx6XKK8R7RBDvcf05RtojxrLT1CqUbN9iOWOYWq1h5zbD7+FBibH4B3g4xL6WwNVNzq97F7N04zMs3fhMW5sjINAhEBwj6BwCalMx+0YI8/Bk7ax5zOreswWtaj5ikYh5Cf34/Za7CXZzt/o4lUbDivPGVbcFbGft1lOs3XrKIKReLBJx3x3D7ar7gTnGjy8tr2bngUtW2WYsHWlL2dZglzW2KWqV/JWUYnTf2GFxzZ7xnjwqAVcX00uqOgOFJZUG28KCdRlkZDYuV4gK9yUq3FCUOLegnKprltdYQ0v1AzDf3trSNnv7KJjuC0I/aH9obHiHaC5xPUKJ6xHKK2/dxvcrHuW2O4fiZUXaZZVSjUqpZsWy/Tw4739cupDT4ra2FRKRhH+c/I58RQmLE+YiFRn/3otvEsnhIXWlUqUAoLSukpK6CoMyAPFeERTXVVBYW06cZwQplTkoNWpSKnKYHDKYlMpslBo1yRXZxHtGGK1DoPUZMSoeL2/DvrJ+jaHgdlOOHEqltKTKYHtHWUYjFosRi4XhnoCANdjdUy5VZjrCjjblt0tnrC4b4ubBqhlziPW2PotJWxHv688vM+8kyM2dICsdJL9etP5eCJjnr6Rk/kpKNtjeOz6MAF/rHVbGiA73o2tUgNF92/ddsMo2Y7Skbdv3XbDKttMXc4w6bQCGD+rSbLukEjGD+xiG03Ymmi4HAfBwk+PhZjqrkCnMHVdu5DzmaKl+AObbW1va1mCXPbaZ6gtCP2h/1FTb5iy0l5BQHx56fDzL/3iSxa/PYuDgWKuWyuVkl/DUo0s52UlD6jOq8+niHoIW+Dx5rclyLhLT34m1Gl1El1FXV/1GZ4mMeM8ILlflk1x5hUi3QLxkboS5+JNceYX0qlziPMOJ8xQylrQHpDIJk42k1b10IYeUS3lmj91qJE2vh6cLN9iwvE1AQKBjYLf46t+OvkeUazDjgxMZGzgYX6eOtY4/q6KM9LJSq8rKxBI+nziDUPeOc43hHl58MXEmALf/sRylxryAW0ppMdmV5R3qGtsjSpWa8ynGH7YjBnd1yDlGDO5K8mXDtXtHTmeg0WgRmwi1bivbjpzWiT6asw3gkgltEcDuAd2AhAh2HbRutr4jYmzWWqnSGClpmdo608s95E4yq+sx1d4c1dYa6jLW3iy1tZa2raGe5tgGpvuC0A/aHwobo6gchVQmYfS4nowe15Oc7BLWrD7C+jXHzGon1CqUvPHyar74/gF8/ex3TrYnfJ08eLz7TCYED+DJo0uIcgtiRphty8cCnb3wcXLnfFkGg331B7/nyjMIdPbGXeqCu9QFF4kT+wvP0dsrGoCeXlHsLTiDm9QFf7mXoy5LwAFMnTmAlT/tNxCyXr/2GE88PdnoMQqFkn1/XTTYPnZCL5tEtNs7Ozec5Ocvd5GdWUxgsBdTbh3ErHuGAehFm/zx8wHWLj9IXnYpLq5OdIkP4dEXphERoz8BYG05AYH2ht2Okc8GPseW3EP8mrmDb9PWMcAnnglBiQz164WT2PqX57ZizxXrFfrv7zOQvoEhLWhNy9Cv3uYH+g5iyTFDZe6m/JV1mTvi26+gVEfgYmq+SR2BrtGOeTB0MyEKWV1TR0Z2scnMIW1lW0N2E3O2AVxKNz4Y9PN2s5h9yBLhIT52Hd/e8fUyzEBhbHmNNeQXGT9OLBLh7Wn952CqvTmqrYHp9maprbW0bc3tow0Y6wtCP2hfaDS6UVZNO9DuaIgimXfvCFavPMTKZfupMeGwKS2p4rsvd/H0C9Na2crWIc4zgpd63skbZ5YR5uLPQN9uVh8rQsTd0eP5JnUjwS4+xHtGcq5c9664KmM3j3efqXeeHXnHub/LFEDnGFmWvo04DyFSpL0RGuZD/0ExHE3S18navuk0Dz0+HicnwyHR3l3nqTXStydN69NidrY2R/Yl89Eba/jbP2bQvVcYWemFfPjq76hUuonUOfePAuDU4XS++mATi9+7g6guQZQWVXL8UCr+gVcnUk8dTgewWE5AoL1it2Mk1i2Mh7rcwv2xM0kqPsu2vEO8d+FHnMQyRgUMYHxQIj08ox1gastwrsj07PS1eDjJeXxAxxate3zAUJadPUFZrcJsubNW3hMB06RkmFZhjo3wd8g5YiJMD6pSMwpNDrras20AmdklRrc7YjAX0ckHhHGxhgPxwmKdgyM7r4zQIOtnME+eyzK6PTbS32Kkw7WYam+Oamtgur1ZamstbZs9/QCM9wWhH7Qvcq7oPiOtpuU1RqzF1U3O3feOYNK0vry++FfOnzWeqWrLhhM8+Ng43D3aV3pVRzEysA/3VhfyyqmlLBn0BJFu1meYujXiRqQiMd+mbiZfUUqQs67PPNB1KlNDExvLxXtGsL/wLL3qI0YSPKPIqi5kQvBAh16LgGOYNnOAgWOkslLBvr8uMnqcoW7g9s2G4qwxXQLpFtfxJklNseyLHcyYM4QxU3XOnrBIP6beNpg/VyUBVx0jNTW1iETg6+9BSLgPIeE+9Oirr6FTU6OLVLNUTkCgvWK3Y6QBiUjMUL9eDPXrxZmyVL5IWc36nL2sz9lLpGswd0ZOBGB0YPt6WKSWGuYlN8Zt3RNwk7X/CBhzuEplzI7rxZcnD5stl1Ji3T0RME15pXHnk1gkws/HcFa/OQT6mVZDzyusMLmvPdsGUFFt3D5H6FF42RDp0BGJifAnNMiLbCOpOX/deIwn5o+2qh61WsOarSeN7hs2MNYmm4y1N0e2NTDd3iy1tZa2zZ5+AMb7gtAPbEcmM3zVqa21PjOQOS6nFzqknpYgINCT/3w4l0fv+xqAK5n6z3aVSsOJo5cZPiquLcxzOLeED+eWcH3R47nRY5kbPbbx/++GLjJ67ILYiSyInai3bWb4MGaGDzN7zvkxE5gfM6Hx/0i3QHaOe89W0wVaiWEj4vDxdaOkWF9Mdcv6EwaOkbKyao4kGWZhm2REq6Qjk3Ypj7PHM1jx9W6j+1UqNVKphMHDuzPx5gE8Ne9/dO8VxqSbBzJ2Wl+c5Fe/XwcP1y09s1TueuD5vRtYcUn3HvWf4VO4tUsv3jq8g9Upp5GKJdwUHc9Lg8cgE0s4U5zHqwe3cqowlwAX3fvHvT0HsbDnIIN6/3lgC0vPHwVg08yFxPmYj3C9tvz6GffS09eyg7hSWcvKS6f4Kzud8yX5lChqdO9Gzq4EurqTGKRzdI0IjeaGkCjMTZVJxGKUGjU/XtAJHa9LO0daeTHldbX4yF3o7RfMHd37MCmyfWj2OKyV1qhr2ZV/lPU5e0mpusJQv17cFzsDZ4mcnflH+e/FnwHIrilgbpTxtXxNya8tYGe+Ll98WlUGVeoq+nn3ZlaYLvSzWlVNlboGHycvpKLmXUpGueEAwhiTYqwPw2zPTI7tbtExklFhneaKgGkqTDgfXJwd51xzlssQi0RGdSXKKk2LY7Zn2wCqTYgYOjvAPhd5x3ZuWsOsSf35dOlOg+0r/zzC4D5RDO0fY7GOj7/fSVau4feAk0zKzAm2vRQaa2+ObGtgur1ZamstbZtzfXtrjm1gvC8I/cB23NzlFDVxRFWa+B60lQvnsh1ST0vh6ibnnoUjAfj3a78b7M/MKGptkwQE2gypVMzkaf34+Ye9etsPH0ptdJb4+OoGpnt3XUCt1hgcP35S51lqrtVoUdTUMf+xcUyYaZjSGEBan9FOJBbx+Es3ccfCkWxZc4wf/m87K7/dzfvfPYBPvVZRQxpxS+WuN5JLi/j3kZ18c/bq+Ovbc0cAeKBXIndtWk5pfTR/ZqVuXPr6oW14OTlza9derWrr76lnefnAZirqDHWqqivLyKws40i+LgpxR1YKG2cuNFtfnVrNzHVLOVtsuBqhoKaK7VkpbM9K4bauvXnvxqmOuQg7sNsxklp1hfU5+9iel4Rc7MTkkKH8M+F+/OXejWXiPKLo7aVT0f/40gqrHCPb8nbzbfrPqLX6YqEhzkGNf5+tuMj7F5bwYOw9jAm8sVn2V9RZFkxzkkgYFBzWrPrbG/0CQ3CWSlGoTM+WWXNPBMxTaUL4zsXBaTJdnGVGU6fWmRHObM+2ASZTwTo7YDAnkYiRSsSo1M0TJO0IzJrcj982H+dKE8eGRqPlubd/Y+7MwcyeOhBfI6kLk9ML+N/yPew9bDxd8p0zBhEcYNs6YWPtzdFtDYy3N0ttrT3bBsb7gtAPbMfDyFKRWoWS/LwyAm1YXmaMv3acs+v41iChj+kw9kobM0xZQm6mfVrT5gUMMXVPhfvZPKbO7M/yH/fqibBqNFr27DoPwE236CLbG/6/liHDuhlN+9tREYlFxHYPJj0lH/8g657tAcFezH1wNLPmDeP+mR+xbd1xbptvOAazttz1wI6sFAoVVfwzcRweMjnvHt1Nfk0lP108QVZlGR4yOYsHjUWhVvGvpO0AKNQqvjl7uFUdI9+dO8KrB7c2/h/t6cPosFjC3D3RaLXkVFVwrCCbk4W6lO93dLc8UbZoz5+cLc4nvj6yZVaXXkR7+lCsqOZAbga/p54F4JfkUyQGhTO7W9vq99jtGHnsyDvEe0bzeLfZjAzobzJnfKy7zrFQp7EsUHam/Dxfpy1DJpYyNnAEAJGuYXydtkyvXD/vXrhKXDhUfKzZjpEqpWUnQIyXD9JOkgNcIhIR6+VrVkfEmnsiYB6VxviAQ2skgsIejEVkwFUPvzHas23msEHWwixSqaRTDwjlTlJe/fs0nnhlpUGqV7Vaww+rD/LjbweJCvMjOMATZ7mMqppaLmcVk19kennHyMSu3H/HcJP7TWGsvTm6rYHx9maprbVn20wh9APbCQrx5swpQ82c0ycyGTux+Y6R82ezO0TEhVJpOhudh4OXVTXolYhEGGT/KC6qMnKEgCXcPZyF++lAgkO8GZjYhcMH9ScAdtc7OW+6ZSDV1XUcO5JucGxHXEbTIKIKGETAAMx7ZCyvP/UzUV12MnxcT7QaLenJeY1lx03vB8CerWeoqqyla48QXN2cST57hYqyGsIir2pl7dl6BsBiueuN5LIiXhsygfk9dFE5rjIZj+38g1q1ii2ZyWycubDRcZBbrXsP++zkfs4W51GtUuIqbfkoz3PF+bxZ75SRisW8kjieu+L6ITaSBz6/Rqdd5ya1PJF0tjif27r25j/DdQLVkmvqm9O9L0ODI3lh30ZA55hpa8fItaN9B71uCQgICAgICAgICAgICAgICHQM7I4Y+WTAs3R1t5yWzFumE6F7o9fDFsuuyd6EWCTm1YTniHGLatzeNGJEKpIS7hpKVk3z1/iqtZZnzMLcO1eKqVB3D7MRI6Zm+gWsx1S4uyNTOmq1GEQENODhJjd5XHu2DcDVRWb0WIWDxBLVJiJmOhM9u4bw3kuzWPzeGsqMhMprtZCeVUR6lnWz3dPH9eaZ+8fZlI2mAWPtzdGpTU21N0ttraVta/gqbY5tYLwvCP3AdnokhBnNLrHxzxOMndi8MGWtFj7/eLO9prUK5nRQ/ANMCwQ3h4bvCE9PV8rKqvX2pSbnUVenMpoWVcA0YrFIuJ8OZvrMAQYRI6eO61IyV1fXcSwpDVWTSCsfXzcSb+jaajbay5K317Fx9RHqrnlmPHffN0ilEnr0i+Ddr+8DYOjoeF79eC4//W8Xy7/ahUQqISLan9kLR+jVJ5VJ+OOn/eRklaBWqQkK9eHev03ghjE99MoAFstdj0yMvKpVOSrsqtZbnE9AY7QIQF//qxmPtEB2VTldvVo+2uazUwcao2gXDRjJvPj+JssGulivFRPi5sGbN0zUixS5lju69+WL0wdJKy/hXHE+Vco63GSOX9JsLXZ/m1rjFAFwluguMsHLckaD5Mo0unvE6jlFTOHr5E1a1WWrbDCGm8zJYvpaN6e2+4BaAksNzqUVQrY6O94exsOTFQolWq0uzNheFLVKg9DaBjzcTadfbM+2Abi5yCkurTbYbsrRYgtKpdpsWHlnon9CBEvfn8+Xy3Uic3/uOGXyMzFGXKxOz2nh7cO4cXCXZtthrL05sq2B6fZmqa21tG0NbbY5toHxviD0A9tJ6G1cY+PY4TT2/XWRYSNsV8P/4ZvdRpfn2MulCzkEBnvh5eUYHQOlUs3KZfuM7hOJoHe/SIecpylxPUM5tD9Zb1tdnYrN608y/WbjIo8CphHup2MZemM3/Pw99ESZG5aOnDqeweFDhjpb4yb1RiLpOMvqH31hOo++MN2qsokj4kgcYT471dBR8QwdFW+xzLW/BXTIJVJC3K46od1lcpwlUhRqFd28/fXKesv130taQ95AqVGzNeMSAD5yFxb2MMyG01xujk3AWWLa3SBC5xxKKy9BC+TXVBHTho4Ru3v49+l/otIavmAV15WzNe9Qs+pUaurwkFo3i1GtVjQ7Iw2AuxVOD1Ners6Kexs2yM5CoL/x9qvRaikwo+NgC7kFpjMqebmbXjfenm0DcHM1PpNeVGr/euoKE8KznRW5XIqiVmngOHBxluHr7YpUItbNRro7ExbszdD+Mdw/Zzhf/vsuvnlnHt+8M88upwgYb2+ObGtgur1ZamstbVtuQVmzbQPjfUHoB7bTLS6Y2K7GUxS+++YaTh6zfnJFoVCy5KPN/PCN8dSW9rJl4ynmzPyIN/7xKwf2XrIrrXB5WQ2vvLCS1OR8UpMNo0R79gq3W3zWFH36G5/Y+vr/trfrFMftFeF+OhaJRMyUm/oZ3XfuTBYnjHwndER9EYH2gY/c8Hnv7qR7vgc46zvBZWIxsmt0LZWalp/EOFucj0Kte9YMC4nCSdI8DTRj9A8ItVjm2ggUhcqxEcW2YnfEyPKMzcyOGI+0yU2sUdfyXfo6xgcl2lxngNyfjOostGgRmZE+qdMouVyVSbiL5Ztu8lwublypKDdbplrZth+So6mx0OgCXd1ayZLOS0yE6bC3tKwik84JW0gzswyiW4zpPOXt2TaAsGBvzqfkGmzPzC6x266CYscNxrdkJpNcWsgjvYfaXdc3Zw/zS8oppkTF8USfYQ6wDopKqnjk5Z8NstMM6RfNS49Oxt+3ddLmmWpvjmprDXUZw1Jba2nb7OkHYLwvtLd+0FGYNXsI77211mB7ZaWC555cxsSpfRtn3rt1D25MOwm6iJ+US7kkHUjh91+SKC6qbNzXsHQkMMiL3BzHpLpXKdXs3nGO3TvO4eQkpXffSPoPjqFLvXMnOjbQ5BKY6qpaLpzLZv/eS2xad9xk+nORCBY8ONoh9hpjwuTeLP1ql0HmlMpKBX978FvuWnAjEyb3aUyN2hStFirKaygqrCAvt4zIKD9Cw31bzN72jjX3U1fO+D0V7qchU27qx7Lv96DV6If0HT6YSlYTUeW4HqFExwQgINAcnKWmh9tyM9EUYDzi1NE0CL4CxHj6OLTuIFfb3jXbWsyhBRcmaqlQGobDW8MQ3wH8dmU9KzP/4PbwGQCIRfrBLWqtmh8vr6RMWc7NYc3Pe9zNx4/j+Tlmy5QbyeXckSmqMf+5xHpf3w9LR9A1KgAnma571Sn1X2QupuUxpF+03ee4lGZcJ8bHy5XwYG+j+661raldLW2bT31ouDnbALrHBLJtr2GavILiCqpr6nC1I51qaqbjZtYmRHRlQoRj1hsv7DkIuURCca1jUmdqNFqe/tcvBk6Rof1j+M8LtyBtxXBgU+3NUW0NTLc3S22tpW1rbh9twFhfaG/9oKMwYUofNq47zumTmQb71GoNG9YeY8PaY4AuZbOPnzvOzjIqymsoL6s2Gbkxtz79pKenC0s+crzmSF2diiNJqRxJStXbLneW4eHhjJubHKlMQq1CSUWFgjIjyxCNcdOsQfQbEO1wexvw9XNn6oz+/P5LksG+6qpavvxsG19+to2AQE88PBuWlYlQ1qmorFRQUV6DSnVVB+fZxTdd1wN5a+4n0OSeCvfTHIFBXiQO7cLBffpLlIxp8gjRIgL2YCyzSwOidrAqobLuqgPd0foe5pbRtEdstlahruNY6QW9bYeKz+AkvqpLodaq2ZaXRLir5RkxY9wUOpmDxUf5/cp6DhQdBqCnp27tW0b1Fb5OW8bpsnPkKvKJdYtiXODIZp0HdI4RS1iKKOloZFaYXuYA1t0TAfM4yaT066nT3zl0Il1v319Jycy7ZYjd59h9KNno9l7dzUdQNdjW1K6Wts2SXQ10izb+vaHVQtLJy4wa0s3ofmswNVA1xWen9rMnOx2NVkuUpw/vDNOlG1t6/ii/JJ9ieEg0zw8c1Vj+X4d3UKNScqTgCpMiu7Mh/QKvJI5DJpHw5ZlDOImlXKkqY0RoNABP9xth7LSN/HTxOGvTzqHWahkaHGGxfAMbd50hOb3AYPtT941rVacImG5vjmpr0Pz21tK2NbePNmCsL7RFP+gMiMUiFr8+i0cXfkVJsfnlSDU1ddRkFVusc8yEBO5ZqHv/OHPa8Xoj5qhVKKlVKCkssD36Z+qM/jz+90ktYJU+9z86jjOnMrkEQdeOAAAgAElEQVR0wTACsIGC/HIK8jvXO1ZLYc39BOGe2sL0mwcaOEaa4uQkZcyEhFaySEDAsdSoLa96uFZbUqFyjMB7R8Vmx4hKq+KvguMAHK93kLx97nu9MiJEhLr483Tc3GYZ5SJx5uWez/BFylKOl54CIFehe5FLr8ogvUqnHD3Ipx8PdZmPTNx8b9SQUOOibNeSXVneanmkW5qimmryq82/FCaGWCeoK2CeccN0zrymg66zl3LILSgnOKD52Y7SMgtNZhQZNdTygGncsDijjpGWtM0auwASuocgk0mMikPuPZxi14DQ1EDVFL+mnOaTkTNI8A3Sy9Z0T/wAPJzkXCwxnHm/MSSaWE9fyusUvJw4lr+y0xkb0YXL5aVsmHEvADf/uRSAmTE96WJCbfxyRSl/pJ5l+eS5iIC7Ni/nRKEuuu1a1XJj7D+WZrDNw83ZqiiFlsBYe3NEWwP721tL2WZvHwXTfaG1+0FnwT/Ag0+/WsgrL6wi+aL5waUlbpszhAceG9+45KZr/fKbpmH5tuLs3HLvGe7uztz74Ghm3Oo4YT1zyOVS3njnDl5f/CtnW9lx1BkR7qfjSbyhKwGBnmYdScNHxuFuhVi2gEBrYGuAiaVVAgD+LleX36VX2L9ctyNjs0fBXerKc/HzANCi5da9z/Nd4iuNWWf4f/bOOzCKMv3jn9m+m94TEiAQSkJCb9JEmoCiFBE7Ym/nWc72O8upd556eqfnnd7ZD0UEC6KgNOm9CaEk9ISQBNLbZvvu/P6YtGU3yaYSYD7/JJl55p33fTOzO/O8z/N9kNJeVELLhFuC1UE8m/go2WbpReBwWTpFthJcooswTQgpQUl0NsS26BwA/SKiCdMbGrxwnKLIgfxzXOGDE6Wjs+tsw1+mARotAyIbfumS8Y3xVY6Rf83fgNFUm44livDxoi28+GjzU8A++nqL1+2hwQYmjmxcDXz8yN4e/WrLvvnaLwB/g5aRg7qzcedxj31rthzh/ltGN0sfIzU9m7P5DUdLnc9H42bx4aGdnDGWcX/yMMbHNS5EGqozUGozo1Uq0SpVWKsErboHhdaEU/aqKs12uqK0XsfI8dJCTleUcvvqRTXbfFUnLyw2emyrNFk5k1tC506tmz/qC96ut9a41qDl11tb9a2l9yjUfy+0931wKREZFcS7/53H0u92s2TxTje9EF9I7BPL/Y9M8KjmotOp6dwljKwWCmHe/cA4BgyK56cf9rB35yksLSwfHR4RwPhJUkniObeNICi4dard+EpYeAD/+GAuixds44dvd1Na0kzx4A4Qbt4RkOezdVEoBKZeN4AvPq1fTFlOo5HpSNTVJCm0mGi4lhCklzQeIdo3LAqVQoHD5WLb2dM4XC5UiounAlNr0qLEHwGB7v6xaBRqt1Sa1iROH+P2s7URgKvje/B1+oEG7dZnnbokHCMrMo41uH98l+6X7c3Q2lRrAMyZNpjPvnEvl7hqUxpTr0phSN+ml0rcuudkvSu+0yf1R61u3Clp0Gu89qut+uZrv6qZfGUfr44Rm93BR19v4Y+PTGlSv0QR3v9yY5OOAegaEMxbo66h1Gph4o+fsGfO7xo9pr7nzeOlhThFEQE4WiKluTycUr9wa8/gcDr5BfLFpJtQCgIOl6vBPNW6REcEcuBIjts2lyjyyJ8WccfM4Qzp24WYyCC0GnW7PB/Xd7219FoD79EPTbne2qpvLb1Hq/F2L7T3fVBNUJCBNVtfaNax1WUum3s8wKrNzzf72LpotSpuum0Es+YMY++uUxzYf5q0QzkUF0pOkopyMyaTFY1GRVCwgbguYST3jWPE6F706BVdb7uffvVgq/Rv0NBuDBraDafTxdH0XNIOZpOTXVIj7pqfV0al0Sql01jtOJ0u9AYNBoOWgEAdXeMjSOgZRVJyLH37d3ETkr0QKJUKbr1zNDfeOoLtm49x6EAW6YdzKSqsoNJowVzl/FGrlFX6Ln5ERgYS2yWMbgmRJMrCl27UN5+A25y29Xw+/cL1PP3C9S1u50Iz9bqBLPh8My4v0V4RkYEMGtLtAvRKRsY7UXUquKQX5zMqxnvFKoCd585wtrLxdEu9Ss2VnbqxLvskBeZKFh1L5fbEga3S34uNFiuivN3/sdboh1dK7eWU2KSQHpur4VWT3gHNF0G8M2VQo46R5aeO8szwKy/q0r0lFjOrMxsOob492Xv5Mpnmc9v0oazYcNhtlVYU4f/+tpR//ulG+vTw3em3L+0ML/7Ds7JCTKRUcvHW64c2uV9Am/etKf0CGD0kgfi4MK+pCD+vP0TvhChumOL7h/Y7n63l8LGGRZbPxyWK3LzqazQKJS5RZG5vqWKFQ3Tx9JZfOFFWhNFuJadSCsF9vP+oBtsL1ur5/aafyDGWMy6uOyBFkVQ6bDy/fRVHSwuxO52cKCvimYFj6RoQzG29B3Db6kUoBQGXKPLZhNmAez6oNyaOTmT15nSP7UUllbz72bpGx65WKfH3k0rJBQXo6RkfQUqvTkwYlVgjottUGrsPAJ+vt/quNWje9dYe92hz+1bfvdBe98GljFqt5IpRPbliVPPTktoSpVJBn5Q4+qQ0Pb31pS1reXbXt7ALVt04D4DeoeGt3MOmoVYruXJ8EleOT2rU9qkNK/nniTQGiaV82a3fBXfu+Mpr2zfw8QFJG++HGbcBMDDKt8+PpzasZNmJIwyKkjSIvrx2doMLVU2ZT5nmMWnqxXPtyVweDImq/T746NAubuiR4rUccLHFxAs7fBcEf7jfFazPPokI/Hn3Ovw1WmZ07+PVtrqE8MmyYhJDLi2ndYeUis025/Le8Y85Y8pp3LiKr6/4qNnnSwwNZ1RsF7bmZNVrk1NRzs8nj3J9D99CoDsiH6XublBUJzk8kqHRLU9PknFHp1Xzwu+m8vtXvsHprFWFN5ltPPT819w6fSi3Th9KgF/9OaxlFWa+/GEni5fv9VjVUCgEXvq9FPLflEoV1f0C2rxvTa2goVQqePKeCfz+lW+87v/HJ2s5dbqQB28f02DfMrOL+Nf8DezwornRGApB4Pupt3tsVwkK3hkzzesxzw8ZB8DQyNovrqGRcezOzybaEMC/x3qurvmpNLw75jqv7d2QkMINCSlN7vuowQlMm9CX5WsPNvlYALvDSUmZlF5YUmYiM7uINVuO8K/5G5gyNpnf3Tm2wXn3RmP3AdDo9dbQtQbNv958uUer+9fefWvoXmiP+0BGpr0RgR+OHcYpimzPzeJMRRndgto/BbA9OX/MwGUx7o7AyuX7vX5mA0y+pl8790ZGpmH6h8cwMKIT+wpyyTcbmbT0U+5MHESPYCkt2ymKHCo8x+LjByixmukfHlOjT9cQQyLjeGzAKN7dvxWr08Hjm5bx34M7uDK2G9GGAGwuJ/kmI5nlJew4J31G9QmN4rtrbmvT8bY3LXaMzM/8mdu6TvHQFCm2lfNbyREmRg1rcpv/OfE5Z0w59A1KootBesHQKbVIiS9tw/9dMZbpSxYA0kXljbd3b2ZSfEKjq7UdjaPFUs7zpwf3Nmj33PCxDe6XaT4D+sTx5L0TeOvDNW7bHU4XXyzZycIfdzMwpTPdO4cTGlwrglRcWsmJ0wXsO3ym3i/u+28eTb/E5jm0qivndMS+De7bhSljJW/1yo1pHvuXrknl5/WHGD4wnvjYMEKCDJgtdopLK9mfLmnpnMpyz/cf0rcLAf461m9vOKXsUuC5BycTGmTgiyU7W61Nh9PF8nUH2bE/g/f+NIeusU0r99jQfQDUe735cq1By++Fhu4D4IL1rfpeaOw+ALzeC5fzfXAxs+LUMUqtFm5JurxezgRgZq9klp04wpi4rnQJvDCi0e3J+WMGLotxX2hEl8iKZfu97uvbv8tlX9JYpmPy7pXXceuqr8kxllNoruTv+zZ72AjA4wNG0T88hrt+/c6ndh8fMJogrZ4392zA4nRwpKSAIyWeFQ4vZVrsGFmUtZo5nSeiUro7RsxOK//LXN4sx0iu5Rz9g5N5LrHt0nTOJyU8ijuSpZDk/x36zatNVnkZr25bz+tXXt1u/Wop5TYrj/66HACb07PKRzUTuybUfBnLtA0zJvXH6XTx7qfr3CqcgPTytTv1NLtTTzepzXvmjOSOWS0vK9pR+/bMA9K9ln22lEPHcj322x1Otuw+yZbdJxttq0unUF55YhqrNx9p9xfCoZFxblEkbYnD6WLVpjS+X7GPo6fy2uQchcVGHn/1Wz5/6w6CA5uWWtPQtQYX9nrryH175oGrG70PgEbvhQt5H8j4jksUeW7TatQKxWXnGAF4+6opvH1V0zR0LnYuxzFfaHbtOEl+nncxall0Vaaj0jUgmF+uv4vP0/ay9swJTpUX17zjhesNDI6IZW7SIIZFdeaMsWli63clDea6+ES+PpbKlrOZnCwrptRqRqdUE643EGMI4MpYSXdnStderT20C46ssikjIyMjIyMjIyMjIyMjI3O5UZOS0oYaIyIV9sZrJ3tjWOggjpSfwOQwYVC1X2m5Z4aPAWBHbhZHir2X3Ps6/QAx/gH8ftCIdutXcym3Wbl7xRKOlTRcPjBMb+C1MZPaqVeXNzdMGUhcdAivvb+CouaW2UMSxHz6/kmMG9F63tqO2DetRvqIevelG3npnWVs23uqWe0k9YjmjWdmEBxoIDEhqsX96qhknCnk5X/+zIlM76GPEaH+dI0Nxd9PV1MlpC6iS8TmcGAy22tK/ubklbrpblSTX1TBx4u28vT9Tf/saK1rDVr/Xmjt+wBotXtBvg8uHw4WnKPMaiFc377ldWVkLieWL/WeYu4foOOqCd6FJ2VkfOHNUVN5c9TUevfvucl7lcOBEZL4cua8ZxtsP0ij4/EBo3h8QMPC/539gxpt63zC9X482n8kj/Yf2aTjqnn1ikm8eoXvz4ZNtW9LmuwYsTht7Cs96rZtV/Fht3K9TtHJ2rzdxBkim9Wp+7vPZWHW9zyZ+hL9gqQPpnBtKOoGSgLPjL22Weeqi6FKO+TjKTO5fskCSixmr3b/2L2Vc8YKXho5Hp2qQ+rXkl5UwMNrfiKjrKRBO4Ug8N6EaUT5+TdoJ9N6DB8Qz8J37+bLH3ayZNV+TGabz8fqdWqun9iPubOGNzmF4WLum16n5m/PzeKnXw/wyeItFJf65nTV69TcNn0Yt88YVlMitVe3SBQKoUE9iIuRE5kF/O5Pi6motLhtv3acJN5624xhTdYEAbBY7ezYl8H7X24k97yQ4+VrD/LIHWObLCgKntca4PP1Vn2tAW1yvV1O9wFwyd0LlwKbs5uWriUjI9M0MjMK2LntuNd9U6YNQKu7uPQEZWRkWo4gijWJ1N6UTT2elowOEx+c+B6A/aVHKbF51kcWEOikD+fJ3rfSJ7B7kzu1q/g3PjjxOVaX1edjWlKVxhupBee48+fvKLVa6rWJDwrm+SuuAmBSfPPLBbcmRWYT/92/i88P/YbD5bnKWxcBeHPsZOYk9m2fzsl4YLHa2bTrBLsPnOZ4Rj7nCsoxWaSXMIUgYNBriIkMole3SAb37cLoIQnotO3zZV1f3xRVJasvVN/sdiebdh1n22+nOHoqn7zCciwWOxqNivAQPxK6RjBsQDwAE0cl4m/QtnmfLjR2u5O5f5hPVm6x2/anH5jEjEmtkyedV1jOrY99jsXqXjr99WdmcOWwln3+VbdZ3/XWEe4DoEP1zdt9AHi9Fy6X++BSwSmK3LJsMbvOZhOuN7Bn7sNNbuOlLWv54vA+oOOU670c+OuOjXyUuhtoerlemfblhacXsXPbCY/tSqWC/y1+mOgYWfy2PbDYUjmdV39kRXvSI/YQSoUsuHsZUK/Po8nhDv4qA88k3lHVgsgNW5/lf8P+hE5Zu2KoEBQeVWqawvzMxdhFO1OjJ5AUKIUgG1SGNqxJ40n/iGgWX38zt//8LQUm7+HUmWWl3LdqKQCJYRHcmtSP63skEaxtWhnLluISRXaePcPS4+ksPZ6O1Vl/Sd5qBOC1MZNkp8gFRqdVc/WYJK4ek+TzMUfKzjFv6//oGxLLxyPu6FB9aw/UaiUTRiUyYVQiGcZCpq39d82+c5QQGe3PjOGXl2jaqk1pHk6RkYO7t5pTBCAqPJCRg7uzbpt7xOD55z0f0boBl/E9RId0nKCMRRH8AYKq1plS7Uho7+vNWXwroj0dVdS+em2q7wOgQ90Lde+DurgqXsdV+Z+avwX9dJSGv/vQogNn4VQE9RAUQa+3cm+bx+nyUr5OPwDAtpwsTpeXUmm3oVYoCdMbSAgOZVhMHFO69SQh2LeH2QJTJV8c3sfGM5lklZdictgJ0xkYGBXDzJ7JAEyKT2iwjaY6Hera/zJ7Ln3CPKNpvz16iN/yckkrKuBocQEWh/Q9Xmg2Ef/h2/W2/dCAYTw7/MoG+6uscmbbXU4WpKWy/MQRMspKKLdZCdHp6RsexU2JfZncrWeD7bQVoxZKC1s5FeUe+wI0Wg7e9ajPbVXP9ejYriyYdqPXMQPNHndqwTk+P7iXnbnZFJpNBOt0DIiM4Y4+A7iyczwape/PvqMWflTvmIEmjbuac5VGVmQcY2v2adKLCygym3C6RIK0WhKCw7iqSzy3JPVv9Dm1sXkEOsz10xxW/5Lq1SkCMPW6gbJTREbmMqVFeSACAt39Y9Eo1G6pNC3F7rIzIDiFufE3tVqbzaF3aDjLZ93BY+t+ZkfumQZtjxQV8NKWtbyydR2DojoxKq4rAyJjSAmPavUcYaPNRnpxAWmF+ew8e4YduWcoriftxxt+ag3vjr+mw0S5yDQPP5W8AhylC+T1QTMptZk4VJrLz9kHL3SXLgjrd3hWF7luQutXsvCWilNaXn86h+jMxFnyICjDUfg9DIIKnLkIys6t3jcZCYXf/Qi6qeDMxVn6e98PrAoeFam/ell7sjAtlZe2rvUa+ehwuciuKCO7ooyNZzL4++4t7Lj9QSINfl5aquWH42m8sHkNlXb3qKezlRWcPVXBL6ek+2hMXDwfTLqu5gW1Pfj77i2cqzS2Sds2l/Q/nb7kK9KK8t32FZgqWZd1inVZp5jdO+WCVEWJ0Ev/t0KTyaeFHV84UVpEqdXCbcu/4XBhvsf+po774wN7AHh9x0a3ilUFpkrWZJ5gTeYJ7kwZSJcA31+oI/R+rTbm937bLv3cu93rPVNoNlFoNrHz7Bk+ObCXL6+d7dVBdz6tPY8dgR1bj/PPt1Z4bK9Onbn9rtHt3SUZGZkOQosFMt7u3/oldefGz2FR1lKyzWeJ01/YEMQoP38WTpvDHzetZtGRxl+6nKLI7nM57D6XU7MtQKMlPiiYaD9/wvV+BGv1GNTSB7BBpUalUNQ53oXd5cLmdFJhs1JutVBitXDWWEGOUVpZKDI3T9QWQKdSsXTmbfQMCQOg0m6jyGym2GKixGKm3Gal0m7HUfUg5aViZZtyZ8rA9j3hRUhiUDQ7rnnuQnejQ2BQabi+sxQVsSX/xGXrGPFWljexe+uLawqCZ9ye0EAsn2hZCThQBr6OoB3T6v2R8YIiDEERBsomprEKapTha3wydVV+Lh2ijEHQtf6L0P78s7yw5VdcokhglXNidu8UUsKjCNJqMdptnCwpZsfZM/yWl8uYuPhGnSJLjqXxh/W/IAJapYrZvZMZFhOHQaUm21jOj8fT2Z9/FoDN2Zncsuwbvp9xC1pl++iILZw2B3udF9p5K77nrLGCEJ2eRdfVv0gU5sPCy1PrVwKQVpRPYmg4s3olEx8UQrHFzI7cLJYeTwfgu6OHGBYd2+6RpEtn3lbzu8lhp8RsZu4v33GytOFotIY4V2nknhVLOFzoOWagSeP++dRRXtu+oeZvlULBnN4pjIztgkqh5HhJEV+nH2D+oX109zFyCWrH3RpjrnZyOFwuDCo1o+O6MiQ6ls4BQbgQOVlazILD+8k3VVJkNvHImmX8etPdNdFE9VHfPAId5vqppqLcjH+AHm9DcrlEjqbnsvyHvaxZecDrs+29D40HICw8oI17KiMj01Fp1W98h+hsUQpNNZUOM7GGGJ5JfZlwrfQlE6wJQiNovH7gATyf9GSLz1tzfruNI8WFHCkqIL2ogCPF0s/mUmGzcrAgj4MFni8v7Y3D5eKpDSspNFe26upMayE7RmRkmk5ZhWfEmL9f6692n80v89gWEtTAi5lTetEUVJderfvLGdG8UPpFf1ObpLj+cDytZlX+y2k3AlJ6qzeKzCaM9obFcXON5byweQ0iEKrTs+j6m+gV4p76Mi9lEH/buRmA/+zfyaHCPN7cuYmXRo5v4Wh84/wXao1CepZSCkKLtUGqo0Rm907hzbGT3V6Gb07syxWduvDcxlUA/O/QvguaYmtQqTEEqJuUklIfe/NyvY4ZfB+33eXkla3rav5WCAKfTpnJ2M7darZN6daTu/sO5tZli0ktONfkfrbGmCd0ldK/3hl/DZO79awpJlCXe/oOZup388kqLyOjrISduWcYGdul0bZbYx7bgycf/oLcnBJCwvzRaaXXG7VGhdlsoyCvHJut/ufdAYPjmX7D0PbqqoyMTAelxY4Rl+jimzNr+eXsFgqspXw5/BXCtcGszduNVqlhdHjTc9z/l/l1ze8F1iK3n23BP3ZvJb24gCNVzo/sijJP1dlLBIfLRWrVqpiMjMylgVajwmxxTw8oN1qaVS2mPmx2B1v3nPTY3r1L/S9toljlsBFarx+tS3sqV10aiM5sREcG0HazV2qRRM8VgkDvkIadAmF6Q6NRE58d/A2TQ7o/nh9xlYdTBKSxPDNcimranJ3JocI8FqSl8tCA4UQ0Eo3S0Ynxk1bA/zJ6otcIgZsS+/Lh/l1klJWQXpRPpd2Gn7qj3rO+E+MXUO+Ywbdx/5p5kvw6OnPTeyS5OUWq8VOr+cuYSVy35MvWHYSPVI9wZs/6S8z6qTU8NGA4/7dpNQCHi/J9coy0xjy2Fzabg7yzpU06Jq5zKC/95YZ6F15lZGQuH1rsGFmSs56fcjcyNWYUC0+vrNmuFBR8c+bXZjlGFgz/b0u71SSqczNlZNqSLfkneGD7Al4bOIMhYV15N30tOwszKLdbiNIFMDEmid8ljsOg8nygKLGZGL3ib27bBoZ2YcGYu306996i03ydsZvfirMotlaiU6qJ0AUwKFR6KLqv52ji/ELcjjE6rHx2fCurc9PIMZWiVaroFxLHPT2lmunDwz0fDpvDxnPHeHjnQt4YNIuUkE68k/YruwozsbucJAZJq8R39xjFhJjERlrynWJrJT9k7Wdj3jGOl+dT6bDir5YiLBIDo7m1+zAmxtQvtHn+fAJuc+rLfAJuc9qS+YwIDfAQQd2VmllT0rY1+HTxNsqN7lW6NGoV/ZPiav52maSXArHyc0RXHoiS0KEjv3YlTtBORBlS5zNetOCq/Kjq12WIzmwQAhA0o1EEPI6gPO/BvcpetCyT/mzU3oir4i1cllUgViCopOtIEfAHEFpBKNuj/SQUAc8i2rbhqvwfQI24q8v4D1zGD1CG/+IRReMsvgnRcRJV5B735q3rcJmXgP2QNKeCAUGVgsL/dwialq1wuiql/4OrolbcU9COQxnysRfbjxDNPyI6agULXRVv4Kp4o+Zvhf/DKPyfBFc5joJRCJorvLYFIFpW4yx9GEXgCygM89z29ahK9XSJIm/tlqI4/njFVY2G/dfHz6ck4V8/tYbrEur/HKlu/Zakfjy/eQ02p5MVGceYm3xxRzLO6Cl9lulU3h/5BCRNtYyyEkQg31RJt6CL3zEyo2dSvWMG38a9OTvT7e/pPev/XugbEUWXwCCyyj0j6zoKiaERNb+XNVB1sS6tMY8dlYSeUbz65hwCAvUXuivths1i575p7/D0GzeSMsT9ucNktDJ3wptUVtReG28vuJ/kQfEN2nmzkZG5GGmxY2Tl2e081usWhocmuzlG4v1iyDY1L3VEKSgaN5KRuUjZmHeMtw+vRiEoGBLWFbPTzt6i08w/uZ0jZef4bNSdHsf4q7S8OXgWJTYTpyoK+SZzj5eWvfP+kQ18cHQDAElBMQwO7UKFw0p66Vl+PLMfgCf6THA7psBSwV1b55NhLKSLXyhjo3tRYq1kZ2EG2/KlqIGX+l/LnPghzZwFT9aeO8JfD64gSKNneHg3jA4ruwszAfj9rkW8MuB6Zncd1CrnWpixi/8c3UiAWkevwCgidP5kGSXHws7CDHYWZvDXQTOZ3tnTsettPgG3OfVlPgG3OW3JfA5K7uzhGPn82+2MHd6ToICWPfC5RJH53+9gwdJdHvsmjU5Er6sN2RY0w6SfCunh22VaiGjbhiLoDQTBXzJS1tU+ceAsuQvRJpW3FHRTUOjngKsAl3kJzqKNKEMX16lgU2tfrW3RsL0LZ8l9VfaTENSDwSkJaTtLHkJQuDuvmjE7Xtt3lj6AoPCe+tHkM1R+Aq5iqX1FJ3CdxWX6BmfJfajCV4Cy+TpcCv3NAAiaEeAqwVlyf722gnowgrILouMkLuM70jb9TBTaOte6qqqaiyIQhf56XKZvEZ3ZCMo4j/Zc5u8BFQrddI99t/Xpx0epu6mwWfn0wF4A1p4+yZ0pg5jZs0+TKr/lVRo5a6wAICU8yqd0hUFRnWp+33Mu56J3jAysM576iDT41/xeXRHnYqc1xp12Xhp13/CGtZsSQyM6tGMkUFubYun0ItLqjUvx+tHp1EybOZh5912FVts+OkJtjbHcjEqtRNdIpGh1RLxK7Tlug7+W73a+RH5uKXdO/JvH/qbayXQsjKZvqTB+jt1+DBEbiqpnIJ12NBGh71/g3jUNs2U9eYW3YtBfS2TYJ63Wbos/DfKtJcTpPZWtBUGBU/TtQ7c+im0lrDwn5XYeKkunyCaVCAvThJAcmMjV0eOI0Ia16BwyMu3N6tw0xkcn8vbQ2WgV0i2YYyrlhg3/ZWdhBqkl2QD0D6l9mVArlEyLk1b/jw4inqgAACAASURBVJSd89kxsuHcUT44uoFAtZ5/Db+ZIWFda/a5RJETFVLuebDGPRT9pf0/kWEs5P5eY3g0cTyKqpXaw6W5zN0iCS++dnAFIyMSPCIjmsua3DTu6jGSJ/tMqjnfzkIpZP++bV/yxsGVTIhJJETT8ipPt3YbRmJQNGOjeqFWuL8ofX5iG28fXs3nJ7Z6OEYamk+onVNf5xNq57Ql8zl5bB+Wrkl125ZfVMEDf1zIcw9NBmBAH8+X0/qwO5xs3iVFBixYusuruKtOq+aem0a6bRNUvaVfqn4K1o2IIL08e3FCuExfIdp2owh4CgCF34O1bRnm4iycgqvsjyjDvvGwr2tbn71oXSfZ62ejCHrD3V43CWfxPBCaL7RXX/ut0XY1ypBPQHC/ngR1P5ylj+OybUGhv7H5jSukChqCorqSRv0RGYJmsPSLrfazR1D1rld8VTDMBdNiRNMihKr/bw2uIkTrBgSd9+siVGdgwbWzeXzdLzWlQTPLSnll6zr+un0jE+MTuDWpH2Pi4hsdYt00iE7+vv0/6tq1VaWY9iSqialA4iWSTNwa464Wu68WyW8sbasjpF0dLMhjXdYp0ovyyTVWUGIxU2m3Y3Xam+W0uFiun2tnDOJQ6hnOZBVRWiLd92aTDavVjp+/jsAgPQk9oug/qCtjJ/QhqCF9rIuQD/6yjDGTUxgxof50KpCq78z/9ZkGbRRK36LzfLWTufBUmpZQWPx7QIleOwqFMhyXS5KpULZ4kejSocWOkU66cI5VZBGrj3DbvrUwle7+sc1u97eSVP594lPMTs9Qv3J7BRmVWazJ28CDCfO4Iqz1Vq1lZNoapaDglQHX1ThFAGINwUyJTebbzL0cLs0F3B0jzeWzE9sAeCp5ksdLvEIQ6BXoufp1sqKATXnH6eoXxu8Sx7m9xCcHd2JmlwEAfJ2xmx+y9vFoUuuIEwaodTyeNMHtfNXpJRNjkliVe5hVOYe5uVvLBdJCtX71psrMTbiCd9J+5VRFoce+huYTvM9pQ/MJtXPakvnslxjLpNGJrNlyxG37mbMlPPLSIgB6dYtk+IBudO8STkSYP3qtFOlhsTqwWO3kFVaQm1fKsYx8UtOzsTYgVCcI8MeHJxMVHtjkvtZFtPwCgtojlQJAUMYh6KYimn+oiTposr1VSsMQDLd42mtGgyISRN9LnXv0v572W6Pt2sa8PLyrq1KknDme+zoIgqo3gmYoLvM3KPwfA6E2sshlXgo4UehvqPf4/pExrJ4zj++OHgbgs4N7OV5ShN3lZMWpY6w4dYyksAheHDGuQZ0Ek6NWmLWhdIC66OsIVxptDQu7XgzovAhxXg60xrjNVdo0vlYn0l+guT5RIr3gPLtxFXvzcj32qxQKdCoVgVodJZamfS5dLNfPjNlDmTH78hRQFV0i+7efYMzklAvdFZkOSkXlFwBEhP4bP8OMC9ybjoucsyIjIyMjIyMjIyMjIyMjI3PZ0uKIkZu7XM17xxdzulKqdLImbyenK8+xuXA/f0q+t1ltnjHl8O7xD1EKSmbFXgvAwJB+hGlCEJFSbPaVHGDFubX8+8SnROki6ebXuLK2jExHICkohlCtZ2hqjD4IgAq7b4JojWF1OUgtyUYhCEyN9X0VYUfBKQCGhsd71fvpWSciIq2s9SocJQXFoFJ4z/8fFh7PqtzDHCr1XAlrbZSCgjCtH/mWCpyiq2YO2mo+oXZOWzKfT947kazcEq9pLwDHMvI5lpHf7Par0ahV/N/Dk5kwquViuKIjS9LiqEcEVVB1l4KyHZmgjGu6vVO6XgRlZ+/2ylg3MdEm97+B9lvadu05MhFNXyHa9iI6z4FYAWJ1FEPL0lXbGoVhLs7SRxEtvyDoa7VERPP3oAhD0F7V4PFqhZJbkqTomFuS+rE3L5dvjxxk2ckjVNrtpBcVcNvyb3hx5Dju7jvYaxt1q2NUr/43Rl07f03LRSR9Pa9Mx6M6WsLmdPpk7/BRt6M1OVNRxqylUgntcpskeD0mLp6ZPfvQNyKKTv4BNfdBWlE+13z3Rbv3UaZ5/PTVdpYt3E5eTil6Py0JiZKm1EPPX0fn7lKk/lO3f8SpI7mYTTZefXRBzbE3PzCOOx+b5NbejVf8mcoKC6Io8vIHcxl+VeuJ2l9KvP9r6xTleGTiiFZppzWwO04DoNeNvcA96di02DFyVeRgAtR+LDy9Er1Sy5eZK+juH8uLfe5hWGhys9r8IecXnKKLF/s8RU//7h77QzXB9PDvxqCQfrx0+E1+yl3BYz0faOlQZGTahUid9zz36pfm1srOLbZW4nA5Cdf6e610Ux/nzOUAfHd6L9+d3tugbXkrOXGABrVDwnWSsFt1BZjWYEv+CVblHOZoeR6FFiMmp/SyaXHasbs8H4I7+nwG+uv49ys38ed//cKmXS1/IffGgD5x/OHeiQ2W6G06DVzxYtU+t+yjpthX27ZVcGQrti96pi6J9v04i++QxEwNc1GoEiVdEFdRg0KpHQVBdzUoo3GZF6KscoyI9oOIjmMo/O4GGhdCrcvgqE4MjurE8yOu4tMDe/n3vh04XC7+sn0DV3XuRvfgUI9jqkvVAuRWibA2Ro6x3OvxNeNqYlp9tU6FzMVHmE5PdkVZzXdCicVMiK5+QesiS/v/r9/ds63GIQLw2OARPDFklFdb+wVw3Mg0j4O7M/jkrRU8/86tdO0RSUmRkdSdkvh9eFRtGutfPp6HzergppF/4bm3b2ZYlbNDrfb8fP12x4tYzDZmDn65XcZwsfLB2h2t0k7HcYw4EUXp+VLwlp4rU0OrSDEPDklkcIh0I4qICA0IuPlCWvlRegckeHWK1CXBvxtJAT1JKz/WovPJyLQnSkX7ZLC5ql4ShSY+xbuqXvaSgmK8apDUpUsrCa8Cvok1t4LOl0sUeWrPd6zKPUygWs+YqB6Mj+5NkEZ62DWoNLx+cKVH5M7FMJ8GvYbXn5nB7tTTfP7ddg4cya7xFTQXvU7NmKE9uH5SPwb28R550VwEVTdE22+1WhyC+wuH6JTEd1HGe9oLni8nHvbKToiA6DxTR2C0jr2rZRFIDbXvve0qh5po9dgjOrM9trkqPwPRjDLkGwRVrSaOaPOsENR+NOX6V6LQ34LL+A6i4zgAonmp1EoD+iKNEaDR8viQkfhpNLy2fQMuUWRt1imvjpEwvYFuQSFklJVwqCAPi8PRqNbI3nO1/7tBXipy1NWbKKxyevRuoL308yqb+EIzKxPLtDJJYRGkFpyr+ftQYT5j4jz1pao5VuypTdXWbM89U/O7SqHgoQHD67XNqSivd59Mx8JssiEIEBoRQHTnUKI7h5I0wDM6XqfXoKh6rtRoVegNDS/cKNrpGfRi5qlrrvS6XatSsuXYaTYeOUVybBSD4jsR6mdAqVRQYjSReuYcv2XmMHNwMveMvbD6lxbrLkrKXsbhPIvTWQBIzt3TOfEetjGRy9FqaqMu7Y4T5JwbQ0jQHwkKeJSKygVUGP+H3XESQdCiUUvv/KHBb9T8Xo3LVUGZ8X1Mpp9xOLMQBB1azSCCAh4BpAo43nA4MikzfojFsgmH8xyCoEKpiESrlebRzzATvdbz/yIIKuyODErLXsdi3YpLrEBZVa3PoJ9KcODTKATfBaRbvUZVS50iAJUOEyEa314QgjVBHKlo2eqoL+X7ZGQuNsK0figFBcXWSixOOzqlbwJqUTppJaJfSCwv9Z/Wll10o9hWfzRIvkVa6Q3TtFzxf83ZNFblHqazXygLx9zjNa3prwdWeGy7mOZzaP+uDO3flcJiI1v2SitMxzPyOZVVSH5RBSazDZPZhsslolQpMOg0BPrrCAvxo1NUMAldwunTU/pi6dMzBpWybR6kBN10RNsuXJVSpSOF/8M1+0RnNqJlBYK6f02517r2dW3rtdeMBtNCRNNChKDX3e1tO8CZ16LKMfW1X1/b1Sk3om0Pgrpvrb31V3AV1VSJqUWKIhEU7iV5Xebvmt3nFlNXvd7ZuGNJYbgZV+X7iOYfAXBZViCoU2orGLWAEZ1qHXUme/3pKtN7JPHu3m2YHHaWnkjn5sS+Xu2qnZ+LjhwApJfMyd16ethF1SlNml4kpaeNqkcAdufZM5yt9C1SpS7VIp4lFjMOl6umKopM+zI6Lp5FRw7W/P3jifR6HSMZZSUcvQCOEZO9ViBYq1Q26PhbdvJIvftkOhZDx/Ti6llDeOKW/9CrbxxXzxrM+Ouk0uGaS6TEcEflrjHeUzO3HT/NX5et5y+zr2bmYO9ZEcv2pfPHb1cxbWAi3SI8nfXthUIRiE5bGzlWbvwEUbQQFPAQ50drVjsSzsfpzKe49CUqKuej1QzHoO+Jw5GBxbqn6rjI8+zzOFdwA3bHSdSqbuh1k3C5irBYt2K2bAQgLORNAvzucDvObj/O2fxrcIkmtJpBGDT9cblKsNuPY6xcVDWeYK+OEaezgLP51yAIanTakbhEE1brTmnMFR9isx0mOuJbn+etxXfWF5m/MCQ0iT6B3VraVA3BmkDyLL6tsJyz5BOiCWrR+Y7d+0SLjpeR6YjolGr6BMdwsCSHNbnpXNe5n0/HjYiQIrV2FGTgcDnr1f1obdJLz9XrcNhZIEUCpIQ0v9JVNUfLJA2OiTGJXp0iWZXFGB2eK/oX23wChIf6M2NS/8YNLxAKw2xE62pcxn8AIDrSENQDwFVY9fKvRhH0F6/2oiMNoEF7QTcRQTMEl/lbRFcJgmYouKTVX5f5BwRVD0Snd00WX6ivfZf5BwRlPGJVKbwae+04UIThMr4FzjOgjAPHcclZoErwYn8VomU1ztJHUehnIoomRMuvIBrxSEOpCpMVnZngqgBXlZ6MM1eqnqMIACEIQVX1XS3aEZ2S/g2uCkm7BBFcBVX2/iAEIqgS3Puk6lrThsu8SKo2o4wD0YigHoCgOS90WBGGoJta68xxFSL4P9TgvC4/eYRxXRLwUzfsfPzpRO1LXq+QsHrt5qYMZP7hfZRYzLyxYyP9I6JJCovwsHtr1xYADhdKc3dj7xSi/fw97IbE1H4OfZS6G4AbeiV7pFgUW0y8sPnXBsdQHwnBoaQXFeAURVacOsZ1PWQtgAvB1fE9CNcbaiKDfjh2mOk9kjycI3aXkxeb+b9uKZ0DgygtkO7/Srud/flnGRDp+aLzVVoqK05d3BHW907/JxOu7c8t919Vr42p0sodV78NQKVRmpe//+9ekgfWH+nTEREUAo+8eD1z7hvLmh/2suD9tXz7ySYA3v7qAULCPD+bZNqW/67bSXJsVL1OEYDrBiYxf8tvfPDrDq5IuHD6lxp1Ipqg52v+rqj8ClG0EBz4LIKg9amNSvNPKIQAYqO2oFLVLkQ4ndJzlFLh7vgpLPkDdsdJggIeIyToGarTjG22A5wtkNJpi0ufR6+9EpWq9n6sqPwSl2gkLPh1AvznubVpsx+uOpf373iLdRsG/RQiQv9bMy6HQ4qiy82fiMW6Battr1tETEO02DGyNGcDg0JavvJTl75BfVifv4WdxXsZHlr/QLYX7eakMZNJUVe16vllZC4V5iWM5A97vuVvh1fRLSCMlGB3x0KGUVrdCtf6E6CWBC17BkYyPjqRdeeO8PqhlTydfLWbs6I613pz/nGGhsXXHNdSzE4bbxxayYv9rq3RW6kWLl1/7ih6pYarO/Vp8XmqRW7PL8dbnTrzSuryeo9tbD5BmtOmzCdIc9ra83lxoEQZ8iGuyo8BEM1LcFl+BUUAgmYUCv/Ha1/kz7MXzUsAGrFXoAz5GFfFW7gsqxBtm2pSUpTB7yPadiBW/q8F/ffevjL4fVyVH4Kt6DzzQJShX+Cq+BsuyzIQzQjqZJQhnyBa1yGav3E3188BVxmi6Wuc5c+DEIJCNwVFwB9wFt3sZivaUwFwFt/mvt22G6ftrqoGw1FFSrnTojMDZ+G1HiMS7YdwllTZCxpUUWnnWShRBH8IgKvidVzm70GsBEUEygDvJcYVhrk4qyJGENQodNd5tavmxS1rMTtWMiwmjkGRUipLt+AQAjRaHC4X2RVlrMk8yfbcLGlfUAjju9afehuq0/P3cVO5f9VSSq0Wpv+wgNm9khneqTMGlYYcYxk/nkhnX16t+HFCcCgvjBjntb3+EdEMjIphX95Z8k1SpNukbz7nzpRB9AgOxSmKHCrMY/GRg5RYzPSPiHZLx/CF63sksfzkUQCe3riSw0X59I+IBqRIlgqbjXyTkcHRsQyNbrnDuCPgcLmosFkx2m01YqcuUeR0eSkBGg3+am27R/hqlEr+NHI8j66VvhecoshdK75nTmJfRnbqgkap5FRpMd8ePcTJ0mL6RkRxsMB3Z2t9YwZ8Hve0hES3cz6w+kd+N/AKksMjUSoUnCot5ofjaWw6k8nAqBgOFeR71dFqS4zlZlRVmhc6fcsFjRvC4Kfl+63SC2H+2VLmTvl7m56vrYmIDuLWh8Yza95o7rvmHQDW/bSPG+4aU2OjUAoIgoDTKWvItCVpufmMS2pY5gEgPjyE9ekn26FHbYvTmU9ExH/cnCIASmW0h63dfgyzZS1qVXdCgp6mrvaaRtMPfz/pmaXC+D+MpkUEBz5b5+jqVHXPzwaNumG9UgEVYSFvuTl7qvvrp7+eisoFWG2p7ecYERAIUreu13Jm7LXsLNrLP499xLDQQQAMCE4hTFtVlcZawr7Sg+wu3kegOoCZsde0ynmLbNIXS5imYR0AGZn2ZsO5oxRaKzHaLWRWSi9bueZS/ntsEwEqLf5q6QPhfB2LKbHJHCjJZv7J7dy88RP6hsQS5xeC0W4hq7KYTKPU1vdXPUhiUO0H3V8GTue+7eUsytjNmtx0EoOi8VdpybOUc7JCiuaqsFtYPenxVnuRHxoez8/ZB9maf5I+QTGYHDZ2FkqRIk7RxXN9p3gItK7KPUy5zUKFw8KRMunF45SxgA+PSasqAWod/iot/ULiiPeXvM0TYhJ578g6NuYd484tn5MUFEOR1cj2KidMV/8wBod1ZW/RaY8+1jefgNuc+jKfgNuctvZ8dgQUQa+jOC+FxRMVCr+qCAK/hiMJ3Ox9sgWEABSBr6IIfNVzl2Y4Cv/HfGunqe0b3/NuruqNMuRTL30ZgiLgGY/tCr/7wO8+j+3K8GXnHS/pCqiifUstFVS9fLb1PFZ6MFSGfOzjAbXPCIJ2gpeUofPMAYvDwaYzmWw6k9mgbUJwKJ9Mmemm++GN8V2689HkGTyx7hfKrBYWph9gYfoBr7ZDo2P5cPL0BiNW3h1/Lbcu/6ZGs6HQbOLvu7d4jOPxwSPpHxnNXSuWNNi/87k6vgc39Erm+2OHsTgc/He/d12Zl0aOu2gdI05R5IoF/8Vok1JBvFXvqbTbGPv1JzV/qxVKAjRaPpo8nSHtNO7reiSSXSXI+9auzThcLhampbIwLdXN7sEBw7gyLp5bl3/jrZka6o67vjEDPo/7rpRBbDojfVduzckir9LIi1s8o1eGxcTx2ZRZ3Pbzt6Tmt15FOV/44I2fGT1ResEZOT6pEevW42LW09iy+hAmo5UefTph8NNyPC2HijIpcqlTV/fVc5VKSacuoaz9cR/dekWDIKA3aAiN8EwVdTqqHHANOFEc9tp9Tkfjdg3ZXEqoFAqyikobtcsuKbsk0h8VigB02pE+2ZqtmwHQaUfgTVhdo6697622g277/AwzKDd+RlHpc1jtBwjwm4tG7dtCqEaTglLhvSCAqiqtWnT5ns7aYsfI6Ij+7Cs9RmdD6zkTIrRhPJf0GO8e+5CdxVIVh+qfdYnRRfFErwcJ0TT8kOUrb6RLD8jd/ZMYGjqO/kHDUSt8CzeSkWlLXk39mTyLu2hanrmcf6Wvc9s2r8dInk6+2m3bMymTGRWZwKKMPaSWZJNWdhaDUkOUPoC5CVLYeyeDezpakEbPgjF3803mXn7JPsj+4jPYXU7Cdf4MDJU8sRNikuqtsNMcOumDeaHfNbybtpadhRnYXU6Sg6XV4vt6jWZ8tGco+dN7vvcQbc00FvHeefPyRJ+J3NtTEnwK1foxf9Q83k1fy/7ibA6U5BCpD2BWVyl396HeY/ns+DavjhHwPp+A25z6Mp+A25y29nzKXGhaq77UxY9o+bnmd4V+dqP2S2bcxtITaew5m0NGeQkAxWYzVqcDjVJJmN5An7AIJsf3ZEbPPj4/gI7v0p2Nt9zL/EP7WHv6JJllJZgdDsL0egZExjC9h/TgNrV7r0bb6hoYzC83zOXzQ78BsPb0SU6VlmBzOgnXGxgc3Ym5yQMZFhPHmYoyn/p3Pn8fN5UrO8fz7ZFDHC7Kp9wqRbXpVGrC9Hp6hYSTEn7xLuSIokiBqWmVxuwuJ8UWExanZxWntuShAcMASdfm04N72XU2m2KzmWCdjgGRMdyZMpDRsV1rIogaorXHrVEqmX+NdF8tTE9l6fF0jpUUYnE4CNLqSAwNZ1pCIjcl9kUhCAyOimlXx4joEtm342SNY6SlCIrLQ5lYrVbx45frOZtdjNPhJCo2hHlPTAZgxHjPl8YnX5vN+3/5iYdnvkdAsIF5j13NxBmDavbP/+calszfgs0iOeNefXQBKpWSLgmRvP/DowD857VlrPxuNzZr7XX27LxPUKmUJA3swt/m3+fVrq4NUGN3qTEovhMbj2Tw+ea93Dl6EIrzVLJFEb7c+hsHz5xjTO/4C9PJVkSl9F1w31mlOVZR+RUVlV81aOtyuX8najWDiQr/kuLSF6kwzqfCOB+NOoUA/3n4G+YAIAjeFyq8Ra/UUFPt0/fnMUEUa2oWePukabSlAmspf03/nAHBPUkMiEejcO/4wBak2dhcdrYXSfm7aeVHKbFJXrowbSh9g/owPHQQSqH1wiqfSr3J7W+dUs+A4FEMCx1HF0OPVjuPjIxMLRvPHePhnQuZGpvC20Maf2mSkbkYcBbfimhPB0AVte8C9+YCIhpxFExCUEgixMrwlbRKeSkZGZkOzx/mfcKpo2cxm2we+265byx3/m4iADlZRXz13/Uc2JNBWYmJsIgApt4whJvucRdbvHf6Pxk9MZmcrCJ2bTqKTq9h2pxh3P7QOK8V4wrzyrn96rfq1RjZsOIAX3+8kdwzxURGSwsaU28Ywqy5Iy/qaJOLCYstldN5Uy90NwDoEXvIQzejLkfOFnDbfxZhsTuICwliaPc4IgL9EBAoqDCyJyOHrKJSdGoVXzwwh+TYjuO4zsrtg8tVQtfYzEY1Rqqr0mg0/egUucqn9ovLXqG84r9o1CmNRnuoVPEEB3rT93RhMq/BaPoas3ktIg7UKun9Oyr8S1Sq+BpLs2U9eYW3YtBfS2TYJ17agrKKf1FS9leCA58lOPDxurvq9Xm0OGJk7s4/AXCkPNPr/hVX/rPZbWsUasZGSCE81T/bksSAAQAcMx7EJTqxOM3sKPqVHUW/EqWLY1joOAaHjMFf1TKx1/N5e+0WPt62mxUP3Un38PZVML7ji29JP1fAnmcebtxYRuYy56N/rub7Bdtr/h4/pS/P/nlWq9nLyFwSiBZcpgWAgGj5EVyFKILeqtopO0VkZC4XXvvPXGxWB3PGvs7/vSmt/A67UlowVatrFzYNBi1hkYE898YcQsMDOLzvNO+8vJTuvaXV4KGja6O4fly4nXuemMzch8eTnnqGf722jOjYECZNH9ikvu3ddoJ//vknfv/C9fRKiSU7U9Ide/flpTgcTm6+d2yLxi5z6ZEYE8Hn993In5as4di5QrL3ekYDJkSG8eqsiR3KKdIeqJRShLdWM4iwkDeb2YoCg34yBv1kHM6zlJS+RKVZ0ncqLHmG6IiG0xRbgxY7Rr4b+UZr9KNDcG/3/wPA6ChjX+lW9hZvJtss6Q7kWbJZlvslv5xdSFLgYIaFjiMxYAAKQfYoy8hcLsy5YxRjxvehIK+M1/6v8ZKpTbWXkbkkEG24Kj8FsRxB2RVl8L8QtKMvdK9kZC45skpK6RLSOunkbYFOr6mJvFBrpFcOvcFTYDEk3J97Hq9NA+7UJZSlX23nRLqU8lPXMTLwigSmzZFSmzp3i+Dgb5ksW7yzyY6Rrz5cz/U3D2fcNVKFudgukm7HNbOH8vO3u2XHiIxX+nWO5ofH7uBwdh4Hss9RZJR0X8L8DKTERdG3cwOpHZcwOq0kBmyxbkEU7fWmvviKShlDeNh/MOVIqfFW284W99Gn87a0AT+VvnGjJpJvLcCgNOCv8iylWReTw0SBtYhwbRh+KkODtk3BXxXEmPBrGBN+DfnWHPYWb2Zf6RaKbQU4RSeHynZxqGwXgeoQBodIYX7DQscRofVeB1pGRubSIDjUj+BQPzrHexd6aqm9zKWDMnThhe7ChUMRiCpye+N2MjIyLWLSfz5naJc4ZveX9DsmJ/ZCr27xo327YzbZWPLlVnZuPEpebikul4vKCivDrvTU++nczb3Udvde0Wxbm97kc2YczyNtfxaLP93kdb/D4USlat8qSDIXD8lxUSTHXV5RIQ2hUSdi0E/BZF5JcdmLhAa9jCDUFhMQRUnbxmxZi047EkVVei2AyfwLWs1glEr3+bTZUhFFyfGkUrVP6eMO+en5Y85KNhVs5699n6ezoX7V8VJ7Oc8d/DPXxEzkjq5z2qQvkdpYpsbczJSYm8isPMqekk0cKN2B2VlJub2E9flSCcL1+T/SzS+RYaHj6B88Ao0s2iojIyMjIyMjI9NGiMCurGx2ZWUD8Orq9Vzbpzez+6fQv9PFs3L99gvfk3WqgMf/NJ2efTqh0ap55KYPvNrWSiNW/w1e5EUaRHSJWMw27nxkApOmD/JqIztFZGSaRnjIO+Q5z1JhnI/J/AsadTIKIQCH8xx2h1R+3uUqJy56l5tjpLT8H9js6WjUvVEp4xAUfjgcOVhte6lOvw1xK+/bdsh5IDIyMjIyMjIyMjIyMjIyMpctLY4YERH5NW8Xy3K3kGsuACBWH8G1MaOZFD0Ml8fh6gAAIABJREFUoRlCa0crTuCvMhBn6NSgXSd9NDG6KA6WNT2ErqkICHTzS6SbXyKzYu8mrfw39pduJb1cqjZgc1nJqDxCRuURluZ8Tv/gEQwLHU+8X+Nl/6pRygrYMpchY6N7cXj6yxe6GzIyMjIyMhcVV3aPZ2tmFk6XVLbeaLWxeN9BFu87SI/wMGb3T2Z6ShJhfq2Xbt5UFEoBQRBwOl312uzecpx7nri6pnKM3ebgXHaJV9usUwVuf586epZOVfogviIoBLr3iibzZD7hUYGNHyAjU4e8MiNfbdvH9hNZnCurACA6KIDhCZ25ZcQAYkMuz2tKoQgmOuInKiq/oNK0FKt1DyI2lIpItJqhABj0Uz1K7AYF/A6j6Rts9nTsjhMgiiiUoRj0VxPofz8AOu2IdhlDix0jX51eyTdnfuWqiMGMjxyMCJw0ZvPvE9+QZynijvhrmtxmia2UXgEJPjlVonSRHDeebEbPm49SUNE3aBh9g4Zhc1kB2FTwM1sLV1LhKMPqsrCreD27itfTSR/PxKhZ9Asa3mi7RquN535axbpjp7DaHaR0iuKpCaMZGOfpIFp37BRLD6Rx+Gw+eRVG9Go1KTGRPHLlFQzpEuvRLsDf121hdfpxKqw2ekeG8+T4UeguwlxUmcsHq0XKSfxuwXY2rD5EQV4ZgiAQHhnAgCHduGneaMIjA8k9U8xds/7Fv7+4n/feWM6ZKnX5G24bwbTZQ3n16cVknsxn3OQUHn32WgSF9NmyY/Mxfv05lePpuRQWSF9uOr2anomduP3esaQMbJ+cRhmZyxWbxc59o17m6X/PI2VEzwvdHRmZi4pPbp5JUaWJ5WlSmPqPB9M5dC4PgBOFRbyxdhNvr9/CuJ7dmd0/mSsTuqFsat5JC1GplHTqHMra5fsB6N4rCgQBvUFDaHgAADFxIfy27QSjJyZjrrTyxftrcTicXttL3XWKZYt2MvCKBNL2Z7Fx1SEeff46r7bVbXhzytzx0HhefeJruiZsYNSEPoguKUUn80QeTqeLCdMGtHjsMpceG9JP8cziFVRa3UtQF1eaScvN5+sdqbw2ezJT+vm+MN4edOmU5rOtWtWD+LizzTqPIGgI9L+XQP97fT7GzzADP8OMJp1HrxvXaB+DAh4lKODRJrVb961YpBl19H7O3crveszh6mj3F/9+QT35NOPHZjlGbC47BqVvoq4GlR6L09rkc7SUjMoj7CnZxMGyXQCYHBU1+1RVSrwO0U6uOZMvMv9Br4B+3NrlUfxV9XsR//DDL8QGBXLfyCGUmiws/u0gd375PV/Pu4nkmEg328937KXYZGZi7wQ6BQVwttzIt/sO8sCipSx/cC4xgdKXjUsUeXDRUgB2Z+UwsXcCgzrHkl1axiPfLCPE0PriuTIyrcVbL0vX7rYNR5h8/UC6dI/AZLRy6vg5Nv56mDsfHO9m/7c/LWHMhGQ0WumjbcHHG/lt5yl6JMYQFRPEz0v2csWY3gwbLb2Afb9gG6UlJkZelUhktFSGuyCvnBVLf+PFJxby0eKHiZBXk2Rkmoyx1IRKo0RnaFhvq1ovQKWRnfQyMs0hzM/AnUOliix3Dh3IqaJilh5MZ9nhI+SUleNwuVhz9ARrjp4gwt+PmX37MLt/MvGhIe3Wxyf/PIsP/iqV3XzoxvcJCDIw79GJTLpe6vcf/jyL9/78E/Ou+QfBoX7MvnMUoREBXtt66i83sHHlQT55ZxVanZob5412q0jzwRvLWblkLwA2qwOAZ+75DJVKSdKAzrz16T0AXHFVIi+/dysLP9rIok82oqzSFOkcH86cu8e0zUTIXNQczyviiYXLUSkUPDh+OGMTuxMd5I+IFEWy8cgpvty6j2e/WUGX8GD6dIpstM0Lwct/X86sawbSL6l+Hc/L9TwtfhIxO630Cermsb1PUDesTnuz2gxUB5BryfPJNt9S0Gj1mtbC6ChnT8lGdhatpcDq6aUK10ZzRegEhoaOA2BX8Xq2FK6gzF7MsYoDfHDiZX7f8zV09Th9+sVG87fpU2r+ntKnF7M/Xch7G7fx4c3unrQPb56BQeNeCqlvpyieXPILW0+eZvbAFADWHzvF7qwcAG4YkMxfr6sthzaxdwJ3f7WEAK0sFCvTMdm3SyqXPfiKBB774zS3faJLrIn8qGbAkG7MfeAqMk70AeDBW/6DwU/LI09PxWyysX7VIY6l59Y4Rl5951avpQN79enE689/z94dJ5nSxBKAMjIy8MEfFzPmukGMmNq/QTutXsP8va+1U69kZC59uoeF8uRVo3jiqlHsPZPD0oPprDpynDKLhQJjJR9t381H23czuHNsTTWba5J6oVe3rLxmQyQP6ML73zxc7/5eybH8e9FDjbbzyY+PATBqQp96bR5+bhoPPzet3v11GTamN//P3lmHx1FuDfw3s5ZNsnFrY3V3BQoVaPGiLe520Yte5MPhwsWKwy16cSl2Ly1WhVJoodS9qbdx2WzWZXa+Pya2zcY32U06v+fps92ZV85s9uzMe94jE44b2KK2KipvLP0Dye/nvWtnMzInsBJpelwsI7IzmDqoDxfP/Yy3f17N8xedFiZJVdpKuw0jE5OHsqlyF1nGQKvYOvMOJiYPbdOYA039WFm+mm1VeQyOa9y1drdtH7tt+xib2PSDV3uQkdll3cyqiiVstqxGkn2150RBw9C4sQAcnTyD/qbhAeE/09LO4NiUk1hQ+DG/lf1EiTufn0u/5eSM84PONXPYoID3w3umM7RHGqv2HkTy+wNykBxuFKlpD5Bvqao99uvu/bX/v2DsiID2k/rkkmaKxelpmwErUpBlN16pAJ/vEF7pED6pFMlfjiSVIfkr8Ptt+GUbftmO32+v7uNFxgdIyLIPQdAioEMQ9AiCQXlFhyAYEEUTGlGJX9VqUtCIKWg0yWirX/Xa3mg1PWiDw5VKMwwaplh/163ew9efrOKkM0YTE6sY8g43igDk9FHK+GX0TKg91n+QcvMyRusxRuux21y154IZRQAGDlHmLSmqDMFVHNn4/VV4pXx8UiE+qRCvrwCfVIJftiD5Lfj9FiS/8pslyw5k2YMs+5BRXkFAEHT1dFKPRoxHFJW/sUZMQCPGo9WkodVkotNmVr9mIwqdYzRXCUT2y6xfvp3jZgav9qASPlqqjzUlElujjzW6CKj6GAEIwLjsTMZlZ/LwSdNYtmsv323dwc+79uL0ellzMJ81B5WNs8cXLuPUwQOYNXIYY4KEb6u0DRkfXt8hfL6DeKWDeH0H8EnFSP4KACS/GUky45et1brmrdU15bnUUKtvohiHRlS8fDRiEhoxEa0mHZ02F502W3nV9KCr1dUQ6DrVf/7cc5DRuT0bGEXqMzw7g7G9sli991C753v9/V8oLLFQWGzBYnVx+7XHc8y4vrz/xSpWb9gHwKRxfbnwrPG1fRo795/Pf+ePtXtJTTFhrnS0aP7Gxrr7n18DMHZEDpu25VNutjPn4VlEG/WNzvPtwo0ALFmxHcnvZ/TQbK6+cFLteMHG+nbhRpas2A7QoE9brqcltNswMi5pMHN3fc0a83ZyojPwyRIHHUWsr9zJWZlT+ezAQmQCS2tdmHNSk2OemDGVleWrmbPzNS7OmQXA0cnjidIoCyK338PqirV8uP8LZGRmpE9p72U0oMprZrX5Z/4sX0a5J9B7JUGXzMTk45mYdAJxuqZdEXWigbMzr6LMXcQO6wY2Wf5o1DCSYWroNpiVEM+WwhLMDicpsXUPFfsrKvn4rw2sPZhPUZUNm9uDx6cYbepXMiusqgoY63Ay403sKq1o8hoiAVl24fJuwe3ZgseXh9u7E483DwCfVAyHfcdaP74XGS/IbVMuUTCi0/ZGr+uHXtsXva4vUTrFEKXX9UU1mrSNOx9SPKVefmoBb7zwE++9voSjJg/ktHPGMXJcrwbto6vd9jXaekbE2DqPKFEUauOIAfIPVjD/i9Vs2XCAshJFVxx2d637rd/fvu/VkYJfduD2bMLl3QKAx5un/PPtwieVtHt8WZaQ5TqDlk9qWeyrVtMTg24gBt1A9LqBROlHYtDVxP12rYfHjua/by3l27d/pjS/gvTsZGbdNIOTLzm29vy1kx7hvFtO4q+lW/mj+gHHGGPgtCsmc/FdpyFU5y2464w57Nl8EKfdzWNXzK3tf8FtpwBw+X1n1B6bPfBO7BYnsizzyEc3MnHG8KByAU3Kdv3kxzj3xhlsWLGD33/YgE6nPGiPPX4oNz11ATFxR1bIaH19rNFFIIL1UdXFjkan0XDiwH6cOLAfTq+X9/5cy4d/rafMrjzzODxevtywhS83bGFweio3TprISYPUnD+tQZa9uLwbcbnX4PZuxeXdise7E1n2NN+5kfGU59LqA1LznvSiYESvG0yUfigG3VCi9KOI0tdsUkeoAULoOE+lUFPldJMWF9tsu9S4GNbuz2/XXF6fxO+rd/PRq1dhtbm49aF5HDOuL5u257NpWz6vPH4BAP94/CtGDsmqTcAc7FxsjIHf/9rDG89cDDJc+vf/NDt/Y/MMGVBnFNLrtPzznjNr3x/Irwg6T35RJYuWK4VSXn78fAQBbnt4Htt2FTG4X0bQsWr6vPy4smau3yfGqG/19bSUdhtG5h1YTJI+jv32Qvbb626OKfoEVpSuD9qnOcPIIFN/zs2ayVeH5vPmng8AeGvPh8TrTIBAlc+KX1a+AKf1mMGIhLZ5phxOTYWZPyqWsLVqLX65LvGTgMBA00iOTpnBYNMYRKF1N/KRCUexw7qBcnfjDyWHG5BAyRGiCFC3sF6fX8gVH35JXFQUl04YxcC0VOKNUZTbHdzw+f8Cx6w3pNjJCbfag08qwOFeicO1EpdnHR5vXrWHR2Til524vVtxexsmN9KIiRgN4zDqx2M0jCdKPxJBiAqDlF2PpBTlBvTIcxdwcF8ZC+evZ/H3G/hl0RYmTR3EA0+fh1jfcyTIV1wM4lkCsG3TIe658QNMpijOPH8ivfsrHlemOCOVZjsP3/FpyK+nu+D1HcLhXoHTvRqXZz1u704geKK8cOKTCvBJBdhdy2qPiaKSM8aoH02UfhzRUUdj1I9H6EIPZ6Fm/ru/8NEzC7jxXxcwYFQuO9bu5bX7PsfnlTj9yrqNh7kPzOOah8/l0rsVN/Wtq/fw6t2fkJ6dzIwLlIzx//zsZjxuH+cPuot737iaCdXGDp2+4UP5Fzvm4HK4Obv3bU3KBTQr2+v3fc4515/Aiz/cTWm+Us3imRv/w6cv/MA1D58Tgk8pcunq+mjUK+GKqj52LGsO5vPNpm0s3JFHpdMVcE6vUfTTI0lsKy7llq8XMKl3LnPOPIUkNRddEGRcno3YXYtxuFYB4PSsCTAYhgO/7MTlWYvLs7b2WO09zzCBaMPRxERNxaAbHC4RGyAKXef7lWKK5mCFpdl2+8vMpJra5yGn02oYPTyHB55W1nWzT1c8MPcdLGdQv/TaZeHAvuns3l9XqSnYuZSkWPrkpijrQAF6ZzdfxamxeeobRg7P6ZFfVBl0nn0Hy8kvUu7Ltz8yr7a90+lpdKyaPvXb1/SptDhafT0tpd2GkbfG3x8KORowK2smfWJymF+wEIA82x4qvcqOriiI9I3tzek9ZnBU8riQzfnO3qcaHIvVxjMhaRpHJU8nSZ/a5rFjqpOuaoTGP/J8SxUD0lICjh2qtBCl1QYkSX1v1VqcXh+fXXkWg9LrZPpzf0O3rZ7xdV4ohyotJBgDF+QFFuvhXTodWVaS5zrcK7A5F2N3/YzXt7+ZXl0HyW/G5lyEzbko3KJENElxN5Ea3/jvSXavFK6+ZTqX33A87766mK8+XsmyHzdxwqkjGu3TFF9/sgq3y8uL715Nn2qjSA0b13af718o8MsO7K5lOFzLsbt+xevbF26R2oy/OmzH7voFu+sXyqtAFGKIjppETNRUYowz0Gk6NlFYpPHp898z6+YTOX7WBACy+qVTuL+MT57/PsD4MHryYE65tM5TI6tfOptX5TH/P7/UGkaiog2IGmXjQG/QYYxpOodVTdum5AKala3fyBwuvUepTJFT/eA27dzxbFvduVXrOoPupo921y8Aqj52ABUOJ99s2srn6zaxryKw/G1uYgLnj1YMl+eOUDYYv9y4hQ9Wr6PYauO3vfu56MN5fHnFhcQagoedHllI2F3LsTq+x+5aXO2tHPnU3vOci7E7F1PK4+i0vTAZTybWeDJGw3jC6dUsis17YEQKk/rn8uXqzSzcnMeJw4J7VP2wcQebDxVz4VHtT/Ngtji47pLjyMlMqj3WJzeVn1furN343r6riKPH9an12gx2zhRjYM/+strN9gMFwUth16exeepzeEh7z/T4oPP0yk4mPUVZBz//8GxEUcAn+QM2Lg8fq6bP8w/PBgjoczC/otXX01IiOg38mMSRjKnOH+L1e7F4rcjIxOlMGMSO/ZHuGzuEo5NnMDx+QpPGjJbilBR3xThdQqNtvtmwlan9+9T+PG0sKGJbUSlT+weWV/NVu0tlxAWG3ny9YUuDMSf1yeXTNYrb86drNvLE6TNqz/2x7yDFVltYkq/KshubcxFWx39rd4/8srPT5VCJXCTJX1tiT1+vYoVWKzJ5+lC++nhlbfhLm8avLuOXktaw6szC+evaPG53QPJbsDsVo7TV+T1218+1BszuiF+2Y3MuxOZcCOb7MerHYIo+A1P0TLSajHCL12FYym0AmEurGDAqN+DcwNG9+Pi57ygvspBcXbEpZ0DDz6LP0Cx+/z64d2h7ZQsmV2OyDQzSLjY+GntV17+v1Oij1fk9gKqPKk0iAyv3HmDe+k0s2rkbr1TnPaQRRU7o34cLx4zgmN65DZbD1x41jkvGjuKZpcv5eM0G9pRX8Naqv7h9yjGdeg2RhNu7jSr7F1Q5vg5JKFok4PXto8I6lwrrXHTaHOJjzic+5ny0ms7PLyMKwasPRSLXTZvIT5vyuOOTBcwY2p/jBvYmI14x7BRZbCzfsZfFW/JIio3mumkT2jWXw+lBlmWem7sIURRwubw8cNupDB3Qg1FDs7nlwc9AholjejNsYN3frbFz40flcsO9n9AjLZ7MjIapFQ6nuXmCkZuVHHSezIwEzjhJWc/f9vA8JaxdhqfvP5soQ3DvwJo+tz2seIzU79PYPKEgog0j9dGJOlIMSc03bAfHpSilhY9OmU6aIbQ7FOmGTE7OOJ94XfBrEAWBPeUVXP7hlxzbJxeLy8W8tZswaLX8/bAb0pR+vVm0fRe3frmAs0YMweH1smTHbuxuT4P69CcM7MvYbOVavly3GbPDybicTIqqbPxv41b6pSZTXGUL6bU2hdOzBovtI6yO7/DLnTevStfDXG7jmtmvATD+mP7k9E4hLj6a8jIrS77fiMGgZdLxbXcHHT+pP7/9vJ0n7vuC6aeOrHXpW/nLdpwOT4MQHLfbR8GBcuw2N+VliqdVaXEVf61UdqRjYg2Y4o1k5SQ3274mgWz99uFHwu76GYv9c2zOn5Dlrp2Uue3IOD1rcHrWUFL5CNFRk0iIuQSAWOMp3crF3+2qF/t+WCRnzS5RlLFuE8LnaxieIctyh2w21soWJM1PMNmimvFM6Xqo+qgQXB+7my62l1Kbklj+q41b+GL9Zg5WBrr794gzMXvUMM4bNYy02KZ36I06LQ+fdDwHzJX8umc/C3fkHYGGEQmr80fM1rdwuv8MtzAditd3gDLLs5RZ5hATNZUk0/VERx3bfMcQoSSXVX6/I93gm5kYxxtXns3tnyxg4eY8Fm7Oa9CmV0oiL1x8eotykTTFgkWbGDcil7NPGQXAmx/9yqbtBWT1SOTScydy6bkTg/Zr7Nx1Fx8HF7dOhsbGeuaBxsNTG5vnlGlDA15bMt4p04YGbd/UPO2lyxhGOoMzMy/vsLGzo/uSHd230fP905J5/5JZPLP4V976/S/cPh/De6Zz1wnHMrRHYMWf2aOHYXG5+HzNJh78bjGJ0UZOGtSP24+fxEXvBcZiiYLAGxcqyWzmLFnBwu27+HXXPgZnpPLK7Jms2neQD/7o2N1xWfZQ5fgCs/U/QXNwqKgEwxRnZOqJStnpjWv2sWr5Dvx+P0kpJoaPyeX8yya1y6hwylljsFldfPf1X7z45HziE6IBOPb4wVx54wnccc27Ae13bD7EP65/P+DYpnX72bSuLuwmMSmGz366q03tw4VPKqbS9h4W+2ddxjW485BxuFbgcK0AQCMmEx9zPgmmK7uFe39qTyV5eEKKiR3r9jFmap2hcce6faT2TCQmvi6M8+DOogZj7N58iMzegfcoURQRBKHWK6utstXIBTQrW3dB1cemqNPHGl0Euo0+toVfdu/l83WbWLZrL0BtAkZQnv+O7Z3LhWNHMLVfnwYbZ81x8uAB/LpnPwfNzedU6A7UJEmttH+E2foGXt/BMEvU2fixu5Zidy3FoB9GkkkprxwXPZOOTtyqqa4y1xV+80bm9OD7O6/kx407+HPPIUqqN5d7JJg4ul8uJw7rj7aJENGWcvS4Pjw3dxF/rNuLJPmJMxm5pBFjiEroEGS5fnrOBvs+akkGlTbj91dRafsAs+0tfFJp8x1UjmiayzGiElrc3i1UWN/A6vjfEbwb3TYEtJhiziLJdBMG3cBwi9Nu/vfWMj54+ltueupCJcHpun28du9nXP/4bE68SNkpvnbSI5QVVHLVg2czerJSWr4m+erNz1zEiRceHTDmNUc/THb/DCXxqSDU5hpJSg90eXXaXJzT93Yeeu96jj4lMCa7Ri6gSdmun/wYx84cwyX/OD2g/0fPLmDF/LXMXf5QiD6pjkPVx7bT3fSxNQx48oUGx5Jjopk1YigXjBlBZnzDUNGWsiRvNzd88S0xej3r7rqpPWJGNLLsxWL/jPKqF4GWV1k6UtDr+pMafx+xxpM7bI69RVMB8Hh3dtgcLaFf5mY0YsdGJ6hEBMGsxDKoNdJUVFRUVFRUVFRUVFRUVFSOYJoNpTntidDVBg4X391/ZbhFOGKoKVVmtr1LRdUrSP4jwwVTRaWr4PSsoczyDA7Xr+EWpcsi46PK/iVV9q+INU4nJf4eDLoh4RarzZx57TS0Og0fPbuA0vwK0rKSuPL+s2o9Mmo467rj2bwqj3ce+xoAg1HP7JtPZMYFRzUY846XLuO1+z7jxmlPYEqK4Yr7lJDO6ecrbd//17d8PXcxHpfiHfHYFXPR6jTkDOjBa0vvD5ALaFa2roqqj+2nu+ljW5iQkwXAhWNGcOLAfug07Q99sLqUfA+pse0rOxrJ2JyLKKl8uEtXdupoPN488suuwmgYR2rCwxj1Y0M+R00ojYpKuGk2lGbEHQ3d9LoaG5+/vdPmKvcUI8m+kCdvjXxkLPZ5lFmUksddIU5QJbKI5FCaP5bv4OO5y4gxRXHRdVMZPrYXABv/2suIcb3DK1wLcXu3UGZ5Ri0b3SEIxEWfTUr83ei0OeEWpkO4dtIjnDB7Ihfcdkq4Reny1OgioOpjh9D99bGGJxb9zIVjRtAnOfTu/5sKi/l1zz4yTLGcMyJ4AsSuite3j5LKh1X9azUC8TEXkZrwABoxdJVA8suUDWyb86eQjdkWWhpKU2yx8fHv61i56wBFFiW5fka8iYl9s7nw6FFkJrY9hE2lU2g0lEZNvhpiXsl7EJvPwnMjPw+3KJ2G27uVYvO9ON1/hVsUFZUOYfG36/jb3acydFTgQ/b7ry5hznvXhEmq5vFJxZRWPg5AleMb1LRRHYVMleNrrM75JMReRUr8nYhC+zLSRyKy+vVpFzX6qOpiR3Nk6CPA/TOmdtjYw3ukM7xHeoeNHx78VFjfpMzydMRXQIlMZCz2j7G5fiIt4RHiohuvTtIaNGJiSMbpDH7etoe7P/8Bu9sTcLzC7mRrQQmfrtrAE7NO4uQRA8IkoUp7UA0jIcYlOcItQqchy17Kq+ZQXvUa0PbqAyoqncVnb//CulW78csyPbOSuP3RswH49M2fWbtqd227iVMGMuvyYyk8WMH7ry1h89r9VJTZiImN4u5/zaKs2MLn7ywnb2sBD938UW2/R1++GEHsgNqlrUSWvZhtb1FueQG/bA+3OEcMsuzFbH0Dq+O/pCU8iin6jHCLpBIBqPoYHlR9VKmP17efworbcLr/CLcoXR5JKqOw/GZszoVkJD6DKLbPQ6KrJDzNKy7n9k8WoBVFrj9+IlMG9SEjPhYZxYvkl+17+PC3ddwz7wdyUhIY0jOt2TFVIotuaRhJi1d2BoblpDMsO6PT5pVkCV+9bPIO6/MhGTfadEdIxgklbu82CstvUcvvqnQpFs9fz31Pn0ffQT2Q/cqO7Zb1B9iy/gDPvHNVbbsHb/qQYWN6MWh4Fvc+NZtHb/uEC6+dwoChSohcrCmKu/55LlvWvcBjr14SlmtpDKd7NUUVd+Dx7W6+sUqH4JOKKSi/nhj7JwCkJz7T7V36VYKj6mP4qa+P6YlKCJOqj0cWVY7/UlzxD9UwGWKsjm9xudfQI/lVjIa2l5LVaLqGYeSNpX8g+f28d+1sRub0CDiXHhfLiOwMpg7qw8VzP+Ptn1fz/EWnhUnS7oEkFeFyrwDA59uN328BfMTGXoNO2zEeOc0aRh45b0arB9VoBGKjDCTGGEmMNfLvn1bx47odQdsKAuSkJJKTkkBOSgLxMVFE6XQY9Vp0Gg2SrNRktzrd2JweSqps7C4qZ3dxOS6Pr8F41594FDeefHSD453B4d4izm5qGLHYP6PYfJ/qhqjS5XjohYv48v0VFB0yM+uKSUw4biAHdpfQf2gmglDn6dF/SE/27ixi0PCsMErbOmTZTanlKczWtwB/uMVRAeyu5QDsK5pOWuIjxMdcFGaJ2s5bvz0SbhG6FKo+Rh5213L2FU0H6PL62BTFVhsr9x9kX7kZi8uF5Je5bPwo+qUkh1u0TkeWvZRaHsNsfSfconRbvFI+B0r61hOJAAAgAElEQVRmkZbwAImmv7VpDI3YNb6bf+45yOjcng2MIvUZnp3B2F5ZrN57qBMl63p8+u+lLJ2/nre+b7jGlaQSKi0P4XAuIFhEgjHqlADDiMu1FJv9QwRBR1LiawiCrrXi1Ma2NmsYOeeoYa0dvBbJ7+eeD39g4YaGdanH9Mnk3KOGMWlQL5Jio1s9tk/y82feQb5bu43v1m7HX737O3fhKqqcSmWUe86ahtCJXu0uf6BhJDrugQZtBMGA1/0LHtdiALS6EWj14xE1KYAG2V+B17MWn+dPDNHnY4y9oTNEbxGy7KHYfB8W+6fhFkVFpU30zE7ijkfPxmpxct3ZL/Pp0nvo3T+dFYu3UD8P9c7N+Uw4bmCTY4mCgMftrfU8CWcIjcuznsLyW9Rd6QjFL9soqrgLm/Mn0hOfQ6tJDbdIKh2Iqo+Ri1+2AXQ7fSy1K54QTyz6hZ+27UQ6LCHQ9IF9Awwjy3fv47N1G2ur1zx3xskhqWQTKUhSGQD55Vep+e86BYmSykdxebcAkJH4LIJgaHHvrhJKU+V0kxbXfL6i1LgY1u7P7wSJuh8+325Kys5Bkkpa3EenG4TT9SMA0cazMRrbniS+Q0NpHv9ySQOjSEJMFP+6+BQmDerVrrG1GpFjBuVyzKBcrjp+PHe9/x27i8sB+OTX9QDoNBruPGNyQL/ndtzZrnmbwicHerAYY69v0Mbr/gW75SFiE+YAYIg+P+hYbufX2My3YTCejUbbL/TCthLJbya/7Aqc7tXhFkVFpU3Ifpm7r3kXnU6DX5aZeYHi9jloRDYjxvXm7qvfVdrJMuOPHcDgkdlNjieIApNPGsbfL54LQHrPRB6Yc0HHXkQQzNZ3KLU8hlwvjE8lMrE5F+HyTKdH8lyiDeHxbFTpWFR97Dp0F33cW27mko++AOoMJM3RPzWZxTvrDHenDxnIjIHhf9YMBR7fbg6VXgyA13cgzNIcWVTZvwTA491FVsoHaDQpLeqnbWG7cJNiiuZghaXZdvvLzKSaum+Z645Clj2Ull9SaxTR6QYTZTgeAK22J+bK4JUrNZqe6HQD8Xp34HQviUzDyOKNeXy9anPt+/joKADev+V8eqeF1jLYNyOZ/9w8m0te/owDpZW1x9//eQ3j+2UzeUhdOc0iV3hdm5zWl9HqRjRqEKnBYDwHl+1NnNYX0BmO7STpguP17eNQ6cV4fHvDKoeKSnsQRIHn37826Lnzr57M+VdPDnoO4OEXg7tc33jv6SGRrS34/VaKzHdidSwImwwqrccnlXKw5DxSE+4jyXRjuMVRCRGqPnZNuro+eiSJa+f9N8AgMiAthSl9etEjzsRjC5cF7dcjzkT/1GTySpUNxV927+sWhhGnezX5ZZcj+Subb6zSYbg86zlQciZZqZ+j0zYfktxVQmkm9c/ly9WbWbg5jxOH9Q/a5oeNO9h8qJgLjxrZydJ1LYQgIR12x0f4fPsASIh/FFPsdQHnGzOMAOh1o/F6d+D1bGyXXB1iGPH7ZZ77dnnAsTtmKouOUBtFakiIMfJ/Zx/P9W9+HXD8mf/9zLGDeyEe9gfQiXqEoGWM246MjNfvabKNz7sJfdSJLRpP1PbB6wpvjXWPN4+Dpefhk4rDKoeKikodHt8e8ksvw+PbE25RVNqERGnlP3G619Aj+RVEofXhpCqRQY0OqvrYlem6+jhv3SYOmOuMAPdNn8KVE8bUvm/MMAIwokdGrWFkS1HXf8azu34hv+xKZNkVblFUAI9vLwdKziA79TP0uqYTZWq6SDjbddMm8tOmPO74ZAEzhvbnuIG9yagu+FFksbF8x14Wb8kjKTaa66ZNCMmc+fvL+Pi1JWxavRdLhZ3kNBMnz57A+ddNrW1jt7qYNeFRAD5Ydi8fvbKIFQs3I8tw1mWTuOzvdflC//vBb3z78UpKCypJz1TKJM+6ejInzx5f2+b6mS9y7EnDuOTm6bXHPnp1MSt+2szc+bcFtDv3quPYsGo3vy/Zik6nYexxA7jpwTOJMSkOEbIs8/FrS/juM6UalNPuZsLUQWTmNvQScji/A8AYdWIDo0hzaLW5APik9nmJdYhh5NdteymoqKp9n2yK5swJQzpiqgCOGZRLTmpCgNfIgdJKft22lylD+gS0vWvgcyTrQ1ufvdxTzL+2/b3pRoIGqYWeF37pAOEqHOT2bgPgYOn5tbGaKioq4cXhXglAQdnV6o5YN8Dm/IEDJWeRlfIhWk1o70cqHY/DvZKCsqsBVH3sBnRFffxpRx4Ax/dXnnHrG0WaIzsxvvb/hyqrmmgZ+dhdy8gvu0otChBh+KQiDpScTXbalxh0gxttJwrG2le/7Ows8VpNZmIcb1x5Nrd/soCFm/NYuDmvQZteKYm8cPHpLcpF0hKiYwykpMVxz3MXkJRqYsuafbz44Nf0HdSDcZMb5sJ78rZPmDZzFLOunoKlwoaoEWvPzf9kJR+9upgbHziDAcOz2LHxIACvPf4tPp/E6Rce1Wr5Xn/8W8654lhe/PxGSgsreebueXw6dynX/ONUABb/dy3z3vqFmx86E4DBo3NZ+1se7z7/I2k9EgLG8nq3A2A0ntxqOUTBBIDf377KUx2y6l62JTDh2JQhfRp4bHQUxw7qxSel6wPl2by7gWEkRtO+mtvBMIjGZtvo9BPwuJbgtCl5CYyx1wHiYa1kXLa38XnWozNMC7mczeHx7eVgqRLqoxpFVFQiA4v9c4rNdwOo+Qu6EW7PZvYXn0pW6kdNPjiqRBY1+qjqYveiq+njzmqPj+kDWh8GYzLUJce0eZr2do5k7K6l1UaRrnsN3RnJb+Zg6fnkpH6NXtf091SjScUf4XlhRub04Ps7r+THjTv4c88hSqqUhM49Ekwc3S+XE4f1R6s5fF3XdhJTTFx1V13OjJ45yfz3g9/YtbUgqGFk1FF9OeNiJWdSdp9AT5xPX1/KrKsnc/wZowHI6q2cLzxYwSevL22TYaTf0EwurfZIyembxrTTR7JtXd3fcMGnq5hy6ghOPHdc7bHsPqms/S2PggPlAWPJshUAsQ2hVXJ19ZrWJP0NRocYRrYeDHTJ65WW2BHTBCUrOb7BsS0HAuXRCFqiNM0bMVqLUdO8+6XRdDde9+84qv4JgMv+ATrD0YhiGggCfqkEn2cVkm8fghBFdNw/Qi5nU/ikYg6VXqgaRFRUIogK6+uUVv4z3GKodBA+qZADxWeSmfIu0VHhzSml0jyqPnZvupI+Wl2Kh0RSdOufaX3+ujLSBm3XrEij5BS5RjWKRDiSVMbB0tnkpH2DTtur0XYaMQUvkW0YAYjSaTlr7FDOGju0w+dyOjx8896vrFq2nZICM35Jxm5zMWHqoKDtBzVSOMBSYcdcbmPA8IY5XwaOyObj15ZQXlJFclrrHAcGHjZebJwRu7UunC1/XxnTTh/VoF9uv7QGhhFRTESSSvD7K1olA1Cbm0TTTm+/0Jm0VFRUVFRUVFRUVFRUVFRUVLoYHeIxkl8RGKuYFNt5iaxqqt/U53B5YrSmDplbI2jRCjp8TbjWanVDiUueh82ieIJI3u24HQ2toxrtAGITnkGrG9EhsgbDLzs5VHqJWt5MRSWCKLM8Q3nVi+EWQ6WD8cs2DpVdSmbK2wDERJ0QZolUgqHq45FBfX2MZF1MNBoptdsxO1ufl6F+0ta02K5XWtTt3UF+2WVqstUugk8q5mDpheSmL2i0Ck2kl+0ts9pJiDaGNFSmOebcO48Du0u49bFz6D80E32UjpvPeaXR9vooXdDjbnf12lRueE6WlYNRRn2j47ocwb2yoqIb79MUWn1DE4ROOxhJKsHlWkpM9AWtGM2H0/UTAAb9+GbaNiNXu3o3gt0d+OHZXJ3n4hZsLke92MnnRn7eofNHaaKx+Zquca3VjyYhdTEAPu9GfJ51+P1K6IooJqPVjUKrb+h21NEUVdyG27ul0+ftSAQhCp0mA60mE40mCUFQDGeiEIUgRCmxaLKELLvwy67qVzs+qQifVIhPKiPor4hKuxEEPTptDjptL/TaXGIj+OEzXJRUPoTZ+na4xVDpJGTZTX7ZVQD0SH4dk/G0MEukUh9VH48savQxknVxYFoKpXvtLN+9D4BzR7TMtV/y+1maV1dFaUxWZkeI12H4pEIOlV6E5G/6eVslsvD69pNfegXZaV8GzQWhESO7Os2UJ9/k31ecxeSBvZtsJ8vw5s9/MH+dkky0yuliXO8s7jzlODITWxeqsvrXnVx958kMHdsLAK/HR9Gh1oeapGbEk5Acy46NBxkzKbDU8I6Nh0jNiK+tJBMdawgIhwHYu7Oo1XOCkhNl747CBscP7GpYCSvaOBOX+xcczu+Idi3E2MIqrpWWp5CkAmWM6LPbJGcNHWIYMWi1OD11XhMFFZ2X7fpQecMfSZ2m82Inb+n/OJLsa3F7rW5Ep3qFNEZ51StYHfPDLUabEQQ9Bt0govQjMOhGEKUfjk6bg0ZsX34bWfbik4rweHcA4PJuwuXZhNu7Ga/vUChE77aIogmdNhe9tle18aMXADptLjptL3SanhDiktndiZLKR9VF2BFITTLPgrLr6Zn8GqboM8IskQqo+nikIsveWl0EIk4fTx7cnxV79/PTdqU6xtK8PbUVapri+Z9/o7DKWvt+5tCGSRwjFcVgdSU+qeFiSyXycXrWUFhxKz2T/83hz4DaLlC2d3tBKfnmKrbll+D0ehmWlc6544cTa6jznPhk5XpeXvh7beGRKJ2WnzbtZNPBIr657dKAts3RIyuJtb/lMenEYTjtbj58ZTE+r9RquQVB4IK/TeODlxeSnpmoVKXZpKxjvnl/Bdffd3pt2yFjcln0zVrGTxlIakYCq5ZuZdu6/aT1bP2a6tQLJvL6498ybJxiTBo8KofNf+1j/ardJKYERnBER59Hle3f+Hy7KSu/itiYS2s9R3S6w6vb+nB71mK1/hun60cADIZJRBmmtFrG+nSIYSQ1LoYDZXUueos35XHnGZMB6MjiNLIMSzbtCipPZxHqEsCdgdOzhnLLs+EWo1VoNRm17q2xxhOJiTqu1hsklAiCDp02G51WSWYUY6yr6e317cfmXIzdtRiHe+URmfxLq0mtNnT0Rl9j8NDmotf2RiMmhVu8Lkt51RzM1jfCLYZKWJEoLL8ZQTASa5wRbmGOaFR9PNJRdBGIOH08Z8RQ3vljDXvLzQDc9OW3XDBmBOeOGMqg9MBFpuT3sz6/kHf+WMPinUr1yKNylWebSb1zO1fwdlBUcRcuz8Zwi6HSDqyObynXDSQ57vaA413BMPLSwt8C3n+/YQefrdrIxzdcQFKMkgT5y9WbSI6N5uu/XwIoKSXmLv2D1xav5Is/N3HlcWNbPN8dT87ilUe+4coZz5KQFMO5V00mKbVtKSHOvPQYtFqRj15bQmlBJWk9lXK5V95xUkDVmItuOAFzmY2n7/wMr8fHUccP4aaHzuSLt5e3es6TzhlH8SEzbz/7AwBup4djpg/l+v+byedv/hzQVhB0pCZ/QHHpGfj95djs72Gzv1d9ts7Jodx8A7LsCKgKp9VkkZz4eqvlOxxBrgksqn5/2Pk2xRDc8d58Fm8MNFA8cdFJAMwcd7jFJ3TM/2sb93/yY4Pjxw/vy4tXRpaV319t6XbZ/4PX/Sv+ahcgUdMTnWESUTGXI2qCZxYOqRx+K/uKZ3SJvCKCoCPWeCqJsVdiNEwItzgB+GUbVfavqLR9gNu7LdzihAgNOm3PWkNHjadHnedHL0Sh8/IHHSmYrW9TUvlQuMUIMyKCoAVEkH3ItNwLr7shCAayUj6M+OoY3RVVH0HVxzoiUR/3VZi54AMlTLzCUZdrRCMISNWP+PFRUTi8XrxS3U5zZnwc865QdmNTY7pGjhGz9Q1KKh8NtxhhQEQQ9IBSSUiWfbX/77qIZKV+QkzU5NojVscCCsqvC5tE/TI3N7mpN/S+FwCYPWE40wb3QafR8Hvefj74bS2zxg/nobOUDdvxD7/KMf1zeemSmbV9/bLMjKffITs5nveund2xF9LF8UmHqDDfitv9e4vaRxmmkJT0KhqxxTlqGrV3dIjHyKRBvRoaRr5aCkCf9GSGZofeq2J7fglPVs9xOMcM7BXy+dqDx7UIm/kWAGTZFnDO7y/H592Ey/4+sQnPozfODDZEyCipfCTijSKiaCLJdB3xMZei1aSFW5ygiEIsCbGXkxB7OU73H1RYX8fmXBRusZpEEAzotDkAteEuNfk+dNre6DRZCELwJE4qHYPV8S0llQ+HW4wOQRTj0Gv7YdD1R6fNRqvJRFed+0cUlTLrGjEeUTBSf2dAQUaWvUh+C36/BUm24PMpxmWfVIBXKsTj243Hm4fXd5Cu/8BYR43beHbaPKL0o8MiQ6nZxl9bDnCg0IzV7kKqLvN53klj6J0ZPIled+BI1kdNtU62Rh9rdBFQ9bET6ZWUyFdXXgTAvQt+4o/9inu8VG/f0+IKzBcwqXcuz51xMskxXWdzw+VZS2nlE+EWI+SIQiwG/WAMuqHVeddy0Gl6ohET0YiJiGIMDXUQwI/fb0eSq/D7q5CkcrxSAT6pCK/vIB5fHh7vbiR/eZC+kYCfwvKb6JWxEK2mB0DEPuPXZ8aw/jxydp33+DH9c7F7vPy8fQ8PoRhGHB4vMYeFy4iCwJhePflj98FOlbcrotVkkZbyFW7PahyO/wLg8fyFJBXgl60IQjQaTQYG/QSijWdhMBwVurlDNlI9Th49kOf+tzwgCaujOhvuFa/M4x9nTeHco4ahEduf1dcvy/z3zy089c0yXJ6GuxhGvY5TRkdO7KTk24HN/DdAWXAaTbehN5yAqOkJyPilQjzuJbhsb2OtvIV4bS+0uuEdIovDvRKL/bMOGTsUCGiJj72YlPi7Gs1gHYkYDRPJNEzEUW3pLK18LOLcPgW05KZ/j0E3ONyiqFTj8qylsOJWukeyX4Eo/TCMhokY9eOI0o9Bp81qvlsT4wmCXnGzrXG1bSREV5ZduDybcHrW4PKsxeH6Dclvbsfc4ccv28kvu4KctO/a+Tm2jvJKOy98uIylf+7E72/4vZwytn+AYWTlhr18s2QjOq3IIzeeik7befm9Qk330UdFFwFVH0NEuPSxKTLjlYSOH148m7WHCliwdQfrDxVSaLVic3sw6rSkmWIZl5XJaUMGMj6nayVb9futFJTf1OW9lUQhlpioKURHHQNAtGESel1/2pZvTUQUTYiYQJNZs6xogE9Skly6PGtxedbjcP2O07MeaH2eilAj+cvJL7uCmOokm5FrxFEQBBiV06PB8eFZGXy1elOz/VNMMVicahWllmLQj293lZnW0iGGkRiDnqunj+fl735rcM7t8/HPL5fw7tLVXDBpFMcN6UXf9NYveg+VW1i+dS+f/baefSWN32SvmDYOk7Eu8/F+R16r52oLudH9gx53WF9CliXiU74EQKsfE3Be1GSg1Y9Gb5iOpexMnLbXMCXODbl8suyluOJuIvWhL0o/gh5Jr1TfMLom0Qblxpeb/gMW+6eUmB/CLzvCLJWCjI/C8lvITVdi/lTPkPDilfLJL7sSWXaHW5Q2IQgGYqKOxxR9KgAxhilowlR2TxCiMBrGYzTU3Ez9uDwbsLuWUuWYj8e7MyxytRefVEp+2WXkpP0PUeyYkvP12V9YwY3/nEd5pb3FffpkpbB8jeItOuOYQUwd1zV/v7uTPoZTFxVZVH3sbMZk9WRMVs9wixFSis334vXtD7cYbUIQ9JiMp2KKPpuYqCnVITGdh1ajeOnHGk8h1ngKxIPfX4XdvQKbYwE252L8h3mvdyYuj1LUoCuQEG2ksNLa4HixxYogCLh9PqTqTYTATBXVyEo+TJXIpUMMIwBXThvH8i17Wb+vIOj5gooqnp+/nOfnLyc1Lobe6UnkpCSQGheLUa/DqNciCAIur+Jp4vL4qLA52FdqZl+xmQJz85VuhmSlc/UJgZamV/IeaP/FtYDGygL73CvR6cc1MIgcjlY/Cp1hIj73qo4Qj0rbu3h8uztk7PYhkGi6jtT4/+tGi3WB+JiLMBqOorD8hoi5Abi9WymrUpLupsb/X5ilOXLxy07ySy/DJ5WGW5RWYzSMIyHmUmKjT0EUYsMtTiOIROlHE6UfTXLcnbirK0xV2b/AYv884neo6uP2bqeg/G9kpn6A0HG3b7xeiTue/abWKNI3O4VjRvYmLdnEnPeDh6wCpCeb6JOVzJ5D5axcv6/LGUb8spKfQdXHjqShPlbZvwBQ9VGlAVbHtwBUOb4JsyStR6vJINF0HfExF6ARE8ItTgCiGKcYa4ynIsserM7vsdg+rvZ0VlfujTG2VyZfrt7E+D5ZTB3UB0EQ+GvvIT76fR0+yc+dn3xfW463oLLhOvVghaU2QatKZNJhv+QaUeTlq8/gyte+YHdR0ze60io7pVV2/swLTdxVTqryA/TKNWeijzBXXr9ciU7T0A0rGKKYhlf+M+QySH4L5VUvhXzc9iIK0fRMnhtQ+aU7odf2ISdtAcXmeyImhKmiSsngHBs1o96OnkpnUmL+vy6VsFdAS1zMuSSaruuSoVgGnRJamZrwACnx92B1LqCi6jXc3q1hlqxl2F0/U1b5L1ITHuywOf67bCP5xUpluVsvmcqFp9Rl0G/KMAIwpG8P9hwqZ/ve4g6Tr6MoMSsGYlUfOw+DbiCpCcqGlaqPKvWR/GaKKztnMzOUaDUZpMTfRVz07C6xwScIeuKizyIu+iw83l1UWF+lyvFNQMUPFYUbTjiKX3fs49aP5iMKAqIo4JP8aESROReexr8W/MyybbsZ3DONzYeKWbxF8aA8fkhf1u8v4Le8fRw7oFdIZJFkP07JQ0cZsmK1R6YBp0NN3AkxRj645Xzu+/gHlm/d25FT1TKhfzbPXXZa7fyHMyX19AbHAAQEtKLyAxatiWVl+WJK3Yq3S7I+nR7GHEzaBPSiAUn2YfNVUeQ6SJGrzpiTZezD6T0vJs3QeOymKKYhSftadC2Sby+iGPpEtRVVryD5K5tv2EmIomJdzUr5CKNhXDOtuzaCoCMj6Xk0YiIV1n+HWxxqkuIVm++lV8YioP15f1RajsX+GRZ7cO+yyENDfMwFJMf9vbZ8dVdHEHTERZ9NXPTZ2JyLKK96LmI8upqiwvpvjIbxxBpP7pDxl/2phJweO6ZvgFGkJWSmKUk7C0otIZerI+laugiqPkYOHa2PRyollQ8jSWXhFqPFCIKB5LhbSDTdUJ20uOuh1/UjI+lFkuPuoszyNABVjq9RvUgUBvVI5cPrz+O1xStZf6AQSfIztFc6N00/mrG9MpnQJ4u1+wuY2Deb575fzq0fzQdAqxHxSX4EAS6b1HTEQDBkZFaUbmVV2Q42VO6l1G3B7uvYXCUrpj/ToeMHR6Zt+XZCR4f7/pmMBl695iwWb1QetJ77djkFFc2HwbSW1LhYbp95LKePbXrHZGbPS5sd65v8/1DqLiA7ui/nZl1DlrFPo23L3EoG9q/y3yHPuokd1g30ix3WaHudYTJux6d4nN8BoDeeFrSdx/ktPu8GomIub1be1iD5zVTa3gvpmO1BIyaTnaZ4Txh0Q9s8zsbfdzLimAG177ev2ctXry/i/ndCW/br8HlqWPXTRg7sKOS8v5/UonFSEx5EFOMpszwVUvnaitu7DYv9U+JjLg63KEcEbu92AIrNXSOEKSZqMqkJj2DQDQq3KB1GrHEGscbpWOxfUGZ5Cp9UFG6RmqSw4jZy03+sLZ8dSvYcUhYjU8b1a3Xf2OqcXg6Xp5mWkYPbu73L6CKo+hiJdKQ+tha7x0OpzYHL521VPoPB6akdJ1Qrsbt+ocr+ZbjFaBFGw0QAMpLmoNc2vl7oSui0WfRIfgWARNN1FJvvxeVZF2apIoOhmem8fvlZQc8lxUYzfahy37z39KloNUrUwu95+zFFGbh6yjjG92ldwub15j3M2f4Ne+1dzwuztbjcv1FpeYiY6IuIjbkQQWhZGXGvdxvmynsASEp8EW079FDdHlZRUVFRUVFRUVFRUVFRUTli6bRsUdNHKEnYjhvSm5/W7eS7Ndv5Y9eBoCUAW4ogwJg+mZw6ZhCnjRlMtKF9sXw7rBsA+K3sRxL0KVzf9yEMYlSTfVIMSr6Qa3rfy5wdd7Os5FsGxI6gvyl4id1o09/xuBZgNV8PgN51KnrDtMByva6leFw/IIopGGP/3q5rOhyz9e2IqYwiCHoyU99rl6dIDR88NZ/nvr0zBFK1bZ6jThrBUSeNaNVYyXF/xycVRYwHT5nlGUzRZ0Zw0r7ugSx7KSy/qfr/kVu2TSMmApCW+Dhx0eeEWZrOQiA+5jxM0adSWvkklbb3iVQXYr+/ioKya8lN/z7kcew2h1KNJdHUendwn18Jz9PrIiu/V2PU6GMk6yIo+piW+DiAqo8RSEfqY0v4csMWAD78ax3bi0vb9Cnt/L/bQytUG5HxUVLZFXK2aEiJv5PkuFur34c3BKCjiNIPJzf9W8zWtym1PB3xv5WRglGv48Ezj2/XGMuKN/LYlk/x+sNfWrkzcLt/wevdRqXlIaKNM9FoWuYxotX2w+Pdgiw7cDi/I850S5tl6PQ02gatljPGD+GM8UMotzpYs+cQO/LL2FlQyr5SM1anG7vLg9un1CrXVbshxUTpMUUZyE6JZ2BmKgN7pjK2TxbpCaFbxP1evrD2/0clndCsUaQ+GkHL+KSpfFf4MSvKf2zUMCJqsolL+hir+W8AeJzf1YbVBIyn7YMp8U1ETehyjPhlJ5W2d0M2XnvJSHwWoz4wfv2Vf3xC/u5iXA4PY6cN4dJ7ZjYIi3ni6jc598YZRMUoLtvzXvqRvA37efiS1wB45IMbAagss/LENW9RUWwhLTOJu/99JYKg3Lh++HAFv3yzGskvM+Lo/rXzfP7Sj2i0GsylVaRnJfGP169k/45C5r30I0CDeQRRYP67v7Do8+n2dZ4AACAASURBVJWMOm4gVz1wdu21bPxdKUP44TML0GhEXA4P//ryVowxdeWj0xIfw+PbhcO1IuSfb2vxSaWUV72sVqjpYMqrnov45I6xxhlkJM4BCGupz3AhCrGkJz5JXPQZFJTfjE8KXl0t3Li9WyizPF2bvDJUxJuMlFfaqbQ6W923JmlrSgjvzR1JV9LHI1EXQdXH5rh3wUK+3rilU+fsSCqt/8Hj3RVuMZpEIybRM+VNog3HhFuUTkJDoulvREdNpqD8ejzevHAL1O0pcFbwxNbPO90oEqeLZnxSeCrKud1/AKDXj0LTivWvIOiIMhyD07UYl/uXrmUYqU+yKZoTRw7gxJENczZIfj9+Wa41jHQGB+x1P8TpUa2LAQNIrfYeqT9OMLT6MSSk/QoouUS8npX4q+NnRU0mOsNxGKJOAyG0fx6r4xskf2QkxEs0XUtczOwGx2948jy0Oi1+yc/l4x7gkruDJ8sF6DWoJwB3vnIFW/58kEc/uingfMmhCp784lZ0ei3/OHMOB3YWoTcon+myr//k6a9vRxAE7pv1EjvX7wdgz5ZDvL3y0YA+vQb15M5XrgAIOs/Mq6YQE2dk3/b82mN+yc+cW94H4PkF/yC5R/BSbQJaeia/xf6i6Xil/KBtOpNK639IMt2ERowPtyjdEpdnHeXVlYAiEQEtKQn3kmS6ge66+9UajIaj6JWxmKIKZUfQ5lwUZokaUmGdS6zxpJBWleqXnUp5pZ2VG/Zy+pTGc2YdjiT5+XWtUgZ+xICeIZOno1D1sWtRXx8jURehY/SxKRbt2NXAKNIrKYEBqSmkxrZstzWSkPxmyqrmhFuMJtFre5GZ+klE5JPpbAy6weSm/0BR+d+xOr8Ptzjdmld2zsclNV4ZKF4XTbwuBr1GWdfsshYedj6GWK2ywe+TJSxee5PjHZ0yiMt7n8CQuGxEITyZNiRJyaOi17c+Qa1W27t6jPYZziO28LpGFOlsR1yHZKv9vyT7Wt2/pk/9cRpDEJQvqyH6PAzR57V6rraguKGGH722d1CvBI/by9z75+Gyu9FF6bBbHPilhg6hkuRv0Tx9h2ej0ytf8YQUE06bi6L9VgAK9pbyf7Nfrm3rtLkwGPVB+7SF8mILcUnKjmljRpEaNGI86UnPcKg0/IlP/bIdi+1DkuJuDrco3Q5Z9lJYcSsQmS6RohhHZvLbREcdG25RIgqNmEBmynsAlFmepbzqxfAK1AA/hRW30itjMaCUPW8vx0/szx+b9rHszzxWrN3NsWP6tqjf3HkrKC5XfmNPOiayS8eq+tg1qdHHyNRFqK+PodDF5vhiw+aA90+cOoNZo4Z1WTNaedUL+P2hL9AQKgy6wWSnzUMjJreo/aUffMG2olL+uvvGoOd9fj+nzf2Asdk9eXLmie2W78Vlv/PvFX+w4G+X0T+tZTK2FlGIpmfKm5RWPhEh1RW7FxUeZQ35e1lDT8YkfSwX5U5lWvoI0qMC1xbTlt4HUOthckmvqVyYOyWgjdljY515N98V/MUf5TsCzq0z7+acrGPCZhQBkPxK4netpvUbKzUeJv52VrKKWMNIOIjVKrvkFm85u2xbGJXQOhe5XTblBhWjNYVctvZQU+4uMsreCaQnPYsgGBqc2fDrDqyVDu5/+1qslXZ++eYvAIyxUVSWKQ/bPq/Evm2B1kBRFPC4vMh+GUGsexzQaBoqd84AxasnLTOJJz6/BVEj4vNKaDQiO9btC9qnZg4g6DzBSEyNo6pc+XEzl1SRmKaUJJZluTacpz4xUdOIi5kVEVnYzbZ3SDT9LSxx0t2ZCuu/I9Y9WKfJJCv1Y/S6ht57KlCzW58Sfzd6bW+KzHchy43vvHQ2Xt8+yiqfBCAt8Z/tHu+0ycP45Ls17C+s4O4X/sfZJ4zk9MnD6J/bsGqFJPnZvKuQj7/7i+VrlO/32CHZTBie2245OhJVH7syQq0uAhGrj6HQxebYUlgCwBnDlApFs0e13MMr0lByrn0QbjEaxaAbQnbaF7X5t0KBXF02yN+a8kERgVhdXdFEmSUcZV27L8tLlLWkJAduAg8wZTJn9NUk6oOHqepF5Zm9xjDilBpWhkvUx3J8+kiOTx/JevMeHtr0EaAYY1ySl//b+D7PjrqKcWEKpYGaa26LcUYPgEz7cuCohpF69I1VdrjWmlfwZ8UyhsWPZ5BpVIv67rRu5I+KZQD0iWl+p8wvKS5PLvt/8Lp/xV/t+iNqeqIzTCIq5nJETXZbLqMBSg3yyCA+5oJGYzIHjunFZy/+wEMXv0ZSWjy9h2QCkDMgg5Qeidw58zmS0uPJHdgjoJ8gCkw+cyy3nvwU6dnJTZbo7dFLebA/9bLjuG/WS4gaEdnv59GPb2q0T80cQIN5JJ+f5299n4N5RTisLkoPmbn4rtPI6pfOrc9fAsA/r34TnV6L5JN4+P0biE0IvouUlvAYNufCsO+W+KRiqhxfEx9zfljl6E54pXwqql4KtxhB0WlzyU79Ap229eGDRyJxMbMRxXgKyq9DliOnJK252iMwLuZ8ovTBc1y1FK1G5Nk7z+K6xz6lssrJV4vW89Wi9bUG4hoefO07XG4vXl+d10VGShyP3RS8DH2koOpj96AmHDdS9TGu+h7aXn1sch6nkgdoYk5onhfDSXnVSxH1N6yPTptLVuqnITWKgJJH8acbrwjpmJ1JctxtgEiZ5alwi9Jt2GltGFavF7X8a+TljRpFAAyisqS3V78PZhipz6jEPrw5QcnFcc2fL1PpseP1Szy46SPem3h7A4+UzkAUE5GkQnzSoVb3larX1aLQPrkFWQ4wUx6+ld3VTJjt4qBDiY1+Oe9+ZGQEBMYkHsvoxGPJMvau9SgBcPisHHLuZV3lbwCsMS/HL/sRELil/z/Jie7X6Dwe1yJsZuXLKMvBw24EwUhswvPojTPbeVV+dheMAxRrfDgRBB19eqxsk4vUkUJ51RzKLOGPr43SjyY3vWFSYJW2kV92FTbnj+EWowE6bS45aV+j1fRovrFKAHbXMvLLroionWqAKP0octMX0LYdl0CKyqp4bO6PrN12sEXtJwzP5dEbTyUxruNDCNqDqo/dj0jUxyi9srEWKn0MxsQX52J2OHl91hkATB/QsrC3SMMr5bO38JiI+vvVoBETyUmfj17bp9V9mwulCTWdEUoTjBLzA5gjqLhDW+mXuRmNmBRWGa778xUAtlbV3XdnZk7gnsGzmuw3+7d/AVDoNANwVtZR3DWoZRXM/izfyR3r3q59f1zqUP418vJWyR0KSssvweVaglbbmx7pK2jN72ZRyQl4vVsxGI4mLaVZh4BG7R2qx0g9sqOVG8rpPS9hfsGHyMisMf/KGrOSKFUUNOgEPT7Z22gOklN7XNikUUTy7cBm/huguDwZTbehN5wQWK7XvQSX7W2slbcQr+2FVtf23Qane3XYDSI1xMecrxpFmiEx9loqrG8BhNVzxOVZh8e374hMLhZqHK5fI3IRptGkkJX6qboIayMxUdPokfQqBeU3UOf+GX5cnvVU2j4kIbb9DzUZKXG8/sB5bNyZz6KVO9iUV0BxuRW7U9mJMhp0pCTGMHJgJjOOHsToQZHv5aDqY/ckEvXR5VkPEDJ9DEbvpETMDif7zZUdMn5nYa56PSKNIiDSI/nfbTKKHEmkJT6GV8rH5vwp3KJ0eco81gbHJiQ1H1ZZE0pTg8PnbvGcE5IHMDqxL+vMioPAr6VbOOAoJSe6YfhsRxJlmILLtQSfby82+wfExlzRon4Ox9d4vVurx5jcLhnqG0YiKleTX1Y8NoKkY+hwpqSeToIuhf8VvEeV11xPJgm3HLx8oUkbz5mZVzSbl8RhfQlZlohPUXJJaA/LvCtqMtDqR6M3TMdSdiZO22uYEue2+VoiJXO7gJakdpRPOlIQxTgSY68BoLzq+bDKYnV8TXLcHWGVoesjU2p5MtxCNEAUjGSlfKQavtqJKXomaf4ySsz3h1uUAMosTxMXfTaiGBeS8UYMyGTEgMyQjBVejkx99PkVQ8GM/77D+PQsnpl0SofME26OFH2sz6mDB7D2UAHfbFIWBVdMGIMmHA/O7UDyV2Kxfx5uMYKSEn83MVFNL7RsbsVQPGfpChZuy8Pq9jAwLYX/Z++846Mqsz7+nV4z6R0SSkLvVaQjCyjC2sXey2tZdd3Xsrrquqvuru6rq6srrquiaxcEsaBI70V6DQFCS+/T+/vHTRtmkswk0wLz/Xz4kNz73OeeJHNm7nOec37nt9PGo5R57z+/s2Ebf1+53uPYlPyezJ93mc/5zXYH72/+he/2H6a4TtgwE4tEpMdpuaBHd+4eP4YMnWeJhdlh57nvV7D8UCFGm2Bft8R4bhg1jHkjh4RgwScmM+l1TpTNAsDmOB70O5wv+ApoZKvbz/5RSuQe39fZja2M9M3srFFNgRGAVWV7uKXnRQHN0Vk0mnnU61/B5aqnpvYPuN1GtJq7ABCJ5D6ucGAwfkxt3bMNY5RoNJ1rZBHxjJFTVbXsOl7MruMlHDxTTp3RQp3JgsFiBRHoVIJIp06lRKdW0i87lSG5mQztkUnPtNClOw1NuIBB8aPYX/8LBfo9FJuLMDjqsbusyMRyNFIdWcpc+sQNAWBg/CikfohVOqybkMlHeQVEzkYqH4ZMMRaHdXOnfg6jZUWnrg8WWtVMZNKuXwMbDhK0gjaJoLgfuZ2vetPiWGCkk+hNS7HYdkfaDC/Sk/6OUj4k0macEyRqb8NqO0Cd8eNIm9KE01VLlf4NUuOja4EYac5Xf3S3qIo+W9DvXON888frRgxh0Z4DHCgTRFif+m45z82ahlIa8cd7v6k1fIjLbYq0GV6oFeNI1rW9oedyu7n3s8UAbDt5hul9ezOiezana+u4/4ulJKpVXtdcM2IwY3sIz8O1ZjP3frakzXs8vmQZPx8+ylXDBnLtCCGD3GC1caisgh8OFPDwVO8N2d9/8xNisYh5I4cgkwg9PpfsPchz369ALpFw5bCB7f8CAkQsjiMrRSjHOFF2cdTqxUQ7Zqd3YEQtUbZ7XbzMs4S11h6YTw1L9MyK2lNbFND1wUAsiiMx/iWqau4HHNTW/Zl6/ZsAKBUTkEp7IRJpcbvNOJxFWK3rcTrLm66P1z2FRNy5LJeIvHPanU6W7Szg47U7OXC6rPWBbqg1Cuqyjf/vO1nKV5uE7iq90pO4bsIw5owagFoR/A4aEpGUIfFjGRI/Nmhzuty1yPxMlRWL07C7t3b4Xg5nMVb74fYHhgGdpu3auBjNSCUZAGiUEzFa1kTMDpu9EKt9PwpZ8D9AzwfcOKJSrT0x7i50at87UzE6Rnrii9jshzDbfom0KU3U6N8lUXt7rDSjgfPZH2ViYWG06oq7QnqfaOF88keZRMKC66/kni+FxfWiPfvZePwEcwf1Z1h2JmlaDUqZf8/HfVLDp0nRiNttp9bwftjv2x5ikZaMpNdoL5l+VcExtp0UxDKvHDbQo+Xu9L69uf3jRcQpPLswJqiUJGRnNH3fXvbGpuMnmdArl+dnT/c653K7EfvIEFLKpHxy67XIG4IiIARkpr3+Lgt37Q9JYASEdsYAKbr/paLuhZDc41xH0VASY2oRIDE52++0Ei/TeHx/xlQV0H3TlQmIRWJcDcHz06bOtb3tKGr1FbhcNdTUPQc4cLmEyg2TeWkbV4nQxf2WuIaM+84Q9sDI8t1HeGnRKir1gaX4+OJYWTUvLFzJP75bz0OzJ3Dt+KFBsDC0iMVpOJ1Ffo11Oo4jFqd3+F4my8YOXxtMJOJENMppkTajy6HTXBPRwAiA0bImFhjpIPXGhdgcxyJthgcK+SBS45+OtBnnHCKRjMzktygqm47L5V0fHAncbiuVdX8jI+nVgK81W+xIJCLkPtLAuyrR5o8KudBWNeaPwedc88e2uPXThRytrKZM3yzkX6o38M6mbQHPVfD7R4Jpml8YzN/jcLaxQRohUhOe9CvLed3RE01fzxvpmfU1vlcuaXFazLbOaacMyc5g0/GTfLBlR1NAozHY4isoAnDT6OEeQRGAJLWKXilJnKqt65Q9/pCkuxe9+bsmnZ0Y/qOVCVlGLQMjtbb218xnd6wxOMxUWOtIVcS3coUnIkRopUrqGzJNqn1onYQLrfYOFIoLqNe/gdki6Na43d7BIZFIhlIxmbi436CQjw7KvcPy1GOw2HhpkdDKdun2AyGZ/4WFK1m1/yh/mjeDVF3r7YwijUwxCavpU2xmoeOHXOW7raHN/A0O+26Umo4LdpmsWzp8bTCJU/8akR9lRjE8iVNdTJlIhasVXZtwYLKsJykuPGrq5xZuqhvS/6IFkUhBVtI/Y74YImTS7qQnvEBJ9W8ibUoTdcavSNY9hCxA7Yqpd7xO/17pvP+nGzt0X7vDydcrdrN+5zHq9BZSEjWMHyak6c6ZMgiZVNLODMEmuvyx0ReFr2P+GArOJX9si43HTwZtrkhQa/hvpE3wQikf7LdYbkl9s0h+twTvBWh2fByFFdWdsucvc2fy7PcreOmnNby6UuiEOa1vb+a1KMk5m9xk3y1LFVIpNofv5hHBRUJ64oucKJvNedbgtNOkyOMAKLc0CyofM5QyJrltAdYemjSvYzuqjzIzs23phpbYXM2vDasrHK+T1pHJBpKc9HaTKLPdvg+nsxSXW49IpEYiSUUuG4JI5F2u1hlC0z8sRowYMWLEiBEjRowYMWLEiBGjCxDyjJEqvYm7317IkZLQ1yptPHSC61/7lHf/R9CzyE1NDPk9A0Ud9xtslm/R19wLgNxyCXLFVM92vZaV2Cw/IBanoNJ2fLfDbIuOjBGtKryqxucKIpESlWIsRsvqiNlgtm7F7bbHdjUDRG/+AZu9MNJmeJCi+x1yWfst32J0HJ3mKvTmbzGYf4q0KQ04qap/g4ykvwd85ekyz3Rrm92BTCptt1Ocy+Xmkb8tYvv+5p3sw0WwYadQxrJ45R7efOpq4jTti8kFi2jzx476otUp7OD9a+9mvjl+kJP62qaOM438ftRU7h40pmncX3/xLMec1q0370331PyqtVoY88U/mZLdi3emXeHz3j+dPMLdKxfx7Njp3NZ/ZNPxTwp28fGhXRTWVSGXSBiZKnQvemT4BIamRFbf5lzyx9a4YWT0l5C3hs1RhMkaHSXfLUlLfBF/943dLZIhWitr6SypWg1vXTOXY5XVLNy9H4Alew7y/f7D/KpfHv+46lKvTkQama8OHuFFKR9GvOaaqO04FK3kxWUBcKD+VNOxw/ozfl/XktXle/3OGKmy1mNxNgvmysXRUUrbuP6Qy4eH5X4h/alNVjv3zl/UblBEp1LSOyOZvIxkUuM1qBUyNAo5Lrcbk9XeNFdZrZ6jZVUcLa0Wutb4oKzWwN1vLwTgk4evJzlO7XOcv1hdZvT2WmwuG4Gkg2Wpevg8LpZ0R5f0MfqaewCwmb9rKqtpiUTai7jEdxBLOqYx4nIbsNmPtj8wxIiQolJcEGkzuixq5cSIBkZcbhMW205UijERs6ErUl0fPWn7CllfABLj7o6wJecH6YkvYrJswOXuvI5WMKg3fUVK/KNIJd4PTW2hN1pYs72Qb1bvZf/REmrrzUglYgblZXHzXOH94MJhPb2uW7Jqb1NQRKWQ0T0zkbJKPXUGoSSw4EQ5f37nR/76yK87+ZP5T7T5Y0d98enNwgJ/8dEDPDJsAsNSM9lVUcL/7VpHT10Sb0yeSw9d84bQvD5DGZeRQ41V+N3fsWKhz3kTFEpm5PRh2YnDVFtMJCm9n5u+LNyLXCLh8l7NmlPPbF7Oh4d2cFH33szt1R+j3cZXhfsAuOr7j/l45rWMSY9sN7pzxR9b49mZXVe/TegcFD1lFnGqSwBQyUe2M7KZrPi4pq9P19aRoPIM+BbXBU+noVdKEv970UQAHpk6nldWrOf9zb/w7d5D/HpI/6DdJ5ikxD9GvenrWIeaAMj3EeDYXn2kVaHdRnprBUFfmViKvaEMZkPlAY4ZSumlzWj1ukbWV3pKXZzd5eZ8IaSBkee//JnDxRU+zynlUq4YO4gZQ/swrGdWQJFWl8vN9mOnWb77CIu37sdq96yDKqkR3oie+mQZb9/je/ejPbZWr2J95TJKzCc8Wt35yytDW4+QSuUjSEhbBwhaInbbJlzOUgDEkmxkiokolLNB1PE/j9V2gGj4wFEqhiMWadofGMMnGuUkfHtQ+DBZt8QCIwFgtm7BYtsZaTOaSE98CYhpGYQLqSSL5PjfUlH7p0ibAghdH6rr3yQtMfAOAY+/6tlG0uF0sevwaXa9fBqAB6+fzA2zR3mM+WnTQQAyknX85/nrSU7Q4HC6eOUDoXX84pV7WLO9kCMnK8jP6VxbPX+IRn/siC/W2Sx8eUToyDevz1DuGyJsOFyYmcux+moWFu4lVaVBKWl+bkhUqEhMba6/busp69r8IXx7/CCLjx3g9gGef9Nqi4lVp48yK7cvCQph4bet7DQfHtrBXQPH8NToqU1jb2nIJpm0cD7PbfmZ7+feFvDPGkzOJX88t3BRb/QdqIsMElLinwj4qvG9cvn0lz0AfPrLHl649FdN57YUnaJMb/DqShMITpcLh8uF4qz2y1KxmIsH9OH9zb94CO9GG1JJJvGaG6Ky81BnOF1dx9e/7OfAmXLqzRYm9u3JvdOEDqZ6i5V6s5U0naapVXIgjErK8zpWYzOwv+4EgxN6tHpdYzebC5L7sq5CyCxyud08s/dj/jXqPuJkrWtx1NgMvH/sZ49jPTXtB1PORUIWGFl/sIjvdxzyeW7WsL787teTSIvvmEiqWCxiTF53xuR1586LxvDykjX8tLvAa9zGwydYtusws4b1DWj+z0/9i23Vqztkm7+IRMLDhUJ9DQr1NUGf32LfF/Q5O4JaMTHSJnRpFLIBSMTxOF2hVxFvDas9+ILJ5zK1hgWRNqEJrWpmLGMrAiRq76TW8AF2x6n2B4eBOuNnpMQ/jlisC/hasVhEvx7ppCXHUV1noqCoHEtDl4U3P13LqIHd6dujObPx2CmhReDk0XkkJwhBcalEzO9uFUoqt+wtoqSinlVbC8ISGDlX/LGovqbp6z4JKR7n+iSk4AZKjHqSfWR7+MOErB5ka3V8cWSPV2Bk8bEDOFwurs1v7rqx9LgQALu+7zCPsY33H5GaxbriolYzUMLJueSP5wom6xYcDRuC0YBOPQe5zHtB2h4X9e3NyO5C+dhXO/dRYzIzKieb0noDS/YcIC81mbL65sCF3enkeFUNequQ9a632HADFQYT64+eQKOQo1Mq6J2SBA3HL/7XB0zO60nvlCQS1MLitlxv4Ju9B1FKpczoF7jd4SRZ9yB1xv82iWh2db7YsocXlq7C4WwuY8xNac7U23bsNA9+9A1/vOJXXDV6UMDzd1cLn4s9NGkUGcubji8v29VmYKSRaelDmgIjAEXGMm7Z8ir39J7FpLRBqCRCmZXVZWdjpbBOf+vId1Ra6z3mGZ7UK2DbzwVCFhh544cNPo/fNm0Uj1wavMVyeoKWV26Zzavf6nh/5Xav8/N/3OJ3YGRf3VYAj6BIiiKTTGV3dLLo0ytpC5v9cKRNAEApH9L+oChh64+7+eiFrynaLzw8pXVP4dnPfkNOv+ygjO8YIuSy/pitm4M4Z2BY7Qcjdu+uhtNVhd5HaVxkkJAa/1SkjTgvEYlkpMQ/QUnV/ZE2BQCX20yd8bOASziy0xN45dHL6Jmd3HSsosbAk699A8C+whK+/GkXT989s+m83ii01MtI9lz0SSVCzf70C/rx0dKt7D1S0qGfJRDOJX9sGfA4bfAMlDd+303rX1tGX4iAq/MG89quDeyvLmNgUnOw66vCvWRrdYzPzG06drxe6LQxddE7bc5bFQWBkXPFH88l9KYl7Q8KI0m6Bzt0nVgkYv51Qlng31es56dDhawrLKJ/RipvXD2HzUWn+HBLc8ZaUVUtc+Z/5DXP/pIy7vhkEQByiYS9vxf0BeNVSi4d1I8tRadYWXAMZ4OmUFqchtE53bjrwtH0SI7u9YlUkkGcag71pkWRNqXTbDl6iueXrEAhlXL16MHkZ6Tw/OIVHmMm9u1BnFLBiv2FHQqMNDIlbQgfHG/O4vixZAf35V2CUtK2fszU9CG8e/Qnzpirmo6VW2r50/7PEB8QkSDTIBFJqLEZcLidPueQiaVcnOl/SVm0YLVtw+02o1RM6vAcIQmMHDhdxsHT5R7HxvURPlCDGRRpySOXTqSguJINh4o8jh8tq2LPiRKG5LYvAralepXH91d3v4cxSVMRtZmA2jqGmgcQiRPRxDencDpsOxBLMhrEVkOHzXE8pPP7S6O+QbRzprCUP177Gglp8Vz32FykMgnlp6rI6OHd/qoj4zuDIsKBEbv9GG63DZEo8mJe0U6d4dOo2RWJ11zZoR2w1iiuuAKbfT89sqIj6Brt6NSXUV3/BgBWu+/syXBSa/iAxLi7aLugwpPf3jTVIygCkJqo5Yk7hHTxG5/8kJ2HTnucdzWoESrkvh8v+vcSFtynSmt8ng8m55I/dtPGMyVb2MH7rGA3fRJSGJySwd7KUr4s3MsVvQc2lbl0lKvzhvD67o18dWQvA8cKf6dDNRUcqC7n4WHjPUqeG//Ofxz7K6Ti1l9TaeqOZQYHm0Z/jAZfhI75o79UGI38dKiQX06foUxvwGC1oVXIyYiLY3h2Jr/qm0d6XOT+Lm4c6E3fRuz+Z6NRTkMh67hGR2OpzHOXXMRzl3g2GxiT243fTB7X9H1+WjKH//CI33OrZFL+NHu63+MfnnohD0+9sNXzn956rd9zBZPEuLvOicDIf9ZuQyIW8+E91zAwW3iPPDswIpNI6J2eTGFZla8p/GZut7F8VLQSp1sIhiXJ4yi11Ppsy9sSqUjCvfmX8Ic93gE4l9tNta390qsruo0jSR7X7rhoo7LqNlyuKrpnd3zjJSSBkVX7LFtSJAAAIABJREFUPEU/RSJ46qrQC0Q9deU0Zr/4nodKNMCa/cf9CoycNh1r+npE4gTGJnXOZrt1AxLZAI9jdZVzUWnvQ637fafmbg+b/Vj7g0KMWKRGJs0Jylxf//NHUrslMeGy0UGZ72zWL9mOw+7kkbfuYNT0wUEf3xkUsn4hnb893DiwOQpRnPVajnE2bmqN/420EQ2ISYp7INJGnOeISNIJu34lVfdF2BahA4TRsgqN0v/PtSF9fAfwe3cXUn2VchkV1a08ZLWy3ktLEh62GsVYQ4PwEHCu+ePrk+cCcM0PH/P05p8Qi0Rka3TcNXA09w0Z187V7dOYFbLk+EGeGi28ThYf3d+QTeKZ/dlDl8SGkhOMy8zxKu2JTgR/jAZfhI75Y1tYHYLW3iur1vPpjj3YnL53gpfuP8SLP6/hiiED+f30yajl4deeMls24XRVh/2+rZGovTXSJpzzKOVDUcqHYbHtirQpnWLPyVKG5WQ2BUVaI12n5cCZsk7dK00Rz+S0wVRYarm+xxTGpwzwW49zatpgrsmZyBcn1wV83wG67tybd0nA10UDbnd9+4PaISSBkZ3Hiz2+H9g9nZyUhFDcyoNuyfEMyc1kd5FnpGj3ieJWrvDE5GxWj+6tHdjGSP9wuWuQicOf4uZ223A4Q5+m3B5yWV+CtRvy7bsruPi2KUGZyxflDXXxPQZ0C8n4ztCZnYxgYbPHAiPtYbZux+442f7AMBCnujio2SIxPKkz/BupJAuNanab43RqYSFbVfdyVGTx1Ro+8mshppTLsNjsiMW+W1Y2PpuJROBsUWftOntXwufcwmOH1epoZ2THMVuFstpzzR+/KxKyHU7oa/nx17fTOz65nSsC59r8ITyw5hs2lpwA4PsTh5v0R1pyWa8BfHx4J2/s3sjrk+f6/KQ32m1R0Ta0EZ16LlV1LwPRkVXrrz+2h95q5eaPvwJgf2l5O6PB4XLxxa69bD91hk9uEjTuktStCzMGG4MlWtong0zaHY2q63b26UrEa67p8oERq8NBoqb90kCD1doh4dWzeWrgNU2iqoHyQP6liEUivji5zq/PZoALU/rz3ODrkYk7b3u4cbttQckQDUlg5ESFZ4rs2PzgZA34w5i8HK/AyMmKWr+uVUqEF7vRoUcj6XwKkQgFLlfnUqk6giBoFfmONHKpdyvHjlB2opLTR0Ir0mU1CUJYMoV/LhHo+M4gkwZTs6RjREOgLdqJpjRRIUU7RqioN3yATnOjHyOFwEJC3B2U1zwdWqP8wGhZidNVg6SdgH1yooYzZbUcOFbK6IHen98nioXdXrPVjlwmpVZvJiFORXVtc0tUh8P3jrXdIQRSpNLQPXhFky9C8PxxQ0OwIkGhajfgYHc5OVpXjd5mRW8XPq/cQIXZyNozx9HK5ejkSvLOCq7MyOlDgkLJv/YK5Zsn9bU8NsK7Xnt0ejfuGTSW+fu2cFJfy9RuvdDKFJSahA2mLaWnGJiczl8unNXZHzuIiEmIuwOgS/ljezy06DuPgMjAjDSuGTaY4d0yydTFoZLJMNvtFNfp2XG6mC937eNAWTnHqqq5f+FSAD69KfhNAFrDYF7R/qAwEa+5jsb36RihJU59OeW1z3Xp1r3ZifEcLqlos3Wuxe7gUHEFeemdD1x3NCgCgv7NA/mXMjl1EJ+eXMvmykPYXJ4bEjKxsIYZmtCTa3MmMi4lshnqncHtDk5r7JCs6mobxNcaSdWFr5YxVefdGrbG6F/KbqpCKLcxOvRU2jq/EJfI8rFbN2I1L0GumASixiijC7fb6vc8IlFgrb4czs6lbwULqcQ71cxqsvHV6z+w+svNVJyuQiQSkZIlPBQMmzKAax+9lJRsQY37i1e/Y+WnGzl5WMj4+ffvP+Pfv/+saa7rHhN2Y2999qqmY5u/38nPn6znyM4iKotrUKoV5A/vwY1PXsag8Z56J9+8vZxFb/5IVXENNosQZbwmp1mcbdylI3ju84ebxgJ+jw8mEkkqQuZN5IJdDmf7u1DnK26EDxq9aWmELRFQyAaEpL1yR7WWzjUcjlPYHYGVKsZrrqGy9i+43JFtq+h226k3LSZR23YL1WF9szlTVstrH67i/x67gvTk5o0Cg8na1HoXwGZ38Nj/LeGhGyazfFOz/kxZle+HlOIKQSg0UReaHWpBvyA6fBGC6483NHSAWXbiMBd88VbT8Ti5ggFJaTw2YjIj04RA+rG6amYtec9rjr1Vpdy8/AtAEHksuOl3HuflEgmX9xrI+wd/ASBBoWRGTh+f9jw5agrDUjNZcHAH7+7fjs3lIE0lPO8NS8nkit4dFx4MFfEaIQDQlfyxLVYcOcr64yeavr9n3Gh+O3WC17u1XCIhXqmkf3oq140YwqurNzB/0zZ+OXUGgB8PHWFmv/wO2+EPNnshAHZHUUjv4z8idOorI23EeYNEHI9GORWD+cdIm9JhZgzKZ/6qLbyxfCMPTL8QyVn6Sg6ni5e/X0uVwcTdU4P/HNYRBif0YHBCDyxOG2fM1VRZ6xGLRMTLNORohLLYzgRgAsXttuN0nkIqzQWCt0HickVxYMR+Vm1jnCp8qZQapfcf197KztXZDEsQBIuKjAX8Ur2WSSmzEYs6HklWqm/FYHsYQ42nErrZ8DZmw9t+z5Ocdbr9QS2InsCIt0DQy3fPZ+PSHcy8eRI5/bIw6S0c2yukO69ZuIVbnmn+kBp4QR8ye6RxqqCYBc8vZPr1E7jgkuFN53P6ede/L3z9B2or9Fw4ZyRp3ZKpOFPFD++v4Q9X/h/vbH+J1G5JTWMHT+xHYrpQ4vXduyvZuXo/j759Jyqt8MDeGLBpHAv4PT6YiJAikSTjdFaGZH5/iKa2etGGybIGIGpqphM6US/tcumprn8Ro/k7XC6hVlMuG0BS/JNNLcbPpt74X/SGBdgcR5qCuEr5KBJ1v0MhH+4x1u02U6t/G6N5MQ7HGRCJkUgyUCkmCLbHPYhUkunX+IQ4oYtAy/G+7GnNFoCquj9iNH1LTuY26g0LqDO8i8N5ErE4njj1dSTFPwlArf5NAAymhdjtRxqufZ6quueb5krQPUSS7gmfvyOxSItOcxW1hg98ng8n9cav2l2IXTl9GN+v28/R05Vc87v3GNG/O+nJcdTqzew6fJra+ubNhpkX9ufHjQe549lPmo6JxSJWbT3CfddORCLx/AxdvU34/fXuHhpdCpNlTdT4InTOH1uy+swxHlkrCFZe0qMfw1IyUUgkuNxQYzWzsHAvt/78JWuvvIdEhYq+iakU3fp4h+717NjpPDvWP8HHi3P7cnFu1xBZB8EXgS7lj22xZK/QNW5oVgaAz6DI2YhFIh6dOoEtJ0+z64yQDbp0/6GQB0YMlp/bHxRGVIqxyKTdI23GeUWcanaXDozcPnkUP+0r4J1VW/lxbwGjewqvn4LSSp5fvILNR09yorKWgd3SuWZMdHXlVErk9NZm0FubEVE7Kqquw2rdgEo5g5TkBR7nzpR0/LPE7Xa1P6h1mnafQxIYUctlGCzNqVJV+lCKrHni617KVtTxz2ZcsqC0v616NWfMRXx5ej5XZN+BTNyxwI5CfRWIpFiNH+F0FuF2W3G7aoUFhih09ZxOV+QW0C2R+MgY2blyPyMvGsRDb3g/CLhdbkQtoq8Dxwkf0vs2FgDQc1A3Jl7etvjq81/9FpXWcwHXZ0QvXrr1LX5ZsZdZt0xuOt5zYHd6DhTe1LYv3wPA2EuGE5/sXUbVOM7f8cFGKk6LcGAkOoJt0YjeFC3tQIXsskZdi8BxUVp1MxbrZjSqWSjlwm6H3XmSssrbEUuSvK6orP099Yb3USt/RaL6ctwNO7B64xcUV/yazJQvUCouaBpfXv0bTOZlxGnmIdP0weUyYLPvx2gS2r8m6TwXcm2NP3tsa/a0ZksjTlcZNfV/w2BahEY1B4k4Bat9H2Jxs18rG3b8ZdJcbPZCaur/Spz6atSqGU1jZNK2FxXxmmuiYiFmse3E5jiGXNqr1TEDemdw15XjeeerDVhtDjbt9q3HcMVFQ3ns9ukk6FR8vmwHALmZSVw1Yxh/X7CSh/+6kBvnjCYlUcuqLcL7+PJNgk7GhBG9g/yTCZw7/ujJY+t/aMoGeX3SHK/zvXSJPLDmGw5Ul3u01Y3hm67kj23RGNiYM1DYvAkkr2/OwH5N1+8uDv3mh8kSuBBkKNGpfx1pE847tKoZiESyqOkWFihahZz377qaZxYuZ+3h45yoFKQaDhaXc7BYyKyeNqA3f75yBvIQlot2ZWw2QQPMYl3jda5xQy6SxArrYsSIESNGjBgxYsSIESNGjBjnLSHJGEmL12KwNKeynqmuC8VtfHK6yvte/mqcSETCr+Oe3n/gveN/ZVv1agr0exmROIFcdT46WSJysX96HxlKIbNAoboMheqyhqNOqop7odTcHtJ2vc4g1Vl1Fqkk1etYv9G92bl6P4veWMbMWyah0TWrO4vEndcwODtbBKDvSGEnpvxkdGTSdASpJAVrBAPsDldF5G4e1bgxWqJHSE6rmolYrGt/oA+M5p+wWDcTp5lHauKrHuc0ylmUVM7zmNti3Uq94X3i4+4lOf5Zj/E67e2cKhlHZe3TdEtvTp82W9eiUk4mJfHls+7emALpGatve7zn2Nbsac2WRtxuOybLSrqlr261XEgpb85Uk4i3UgPIZf3RqC71Od73HMOQy/pgsxf4fU2oMJh+IEl3f5tjbr/8AnpmJ/Ph0i0cOl5Go6h9blYSN8weBcDcKUKr8kdumsrVM4ZTVWtkQO8MnC4XH3+7nW37T7Jtv3dnmIwUHbMndr7zmzfnjj+2xOFyUWE2tCm4+ku5oBWRrGy/Y0KMruePrVFtErKks+IDf51lxTdnxTXOEyrcODBbt4b0HoEhQquKJmHg8wOxWIdKMRaTZX2kTekwqXEa/nXrZRwtr2Jz4SlK6/S43G7S47WMy8slPwiiq+cyatVlGE1foW5aG3sjk+ZBgPqauK3YHYWdtC5EgZFe6UkcK2sOjKw9cIynrgx9Oyy3G9YcOOp1PD/Tvxfp/GN/BqDccoY6u2B/nb2KVeVLArbllaGf+zgqQewjWBBsXEHo4xwMGmt5W/Lo/Lt4/aEPmP/EJ3zwx6+4YPZwZt8hvDaGTup8W9ozhaUs/fcK9m86QuWZakx6c5NQqssV+U49HSVQAd5g43aHrxyuK2G27cDhjJ6gUWeE5MzW1cIcmpu9zqmUk5FIMnC7TU3HDObFDeNv8hovEaegUIzEbFmD01WFRCy8ByvkIzBb11FneIc4dctAi+/kxUDGt2ZPa7a0JCHuwVaDIsEkXn0VFXUvhvw+7WEwL/NrITZ1TD5Tx+Rjttip0ZvQaZRo1b7fi7qlJ9CtQYNJhoSXHp7L468uobzaM1CfmarjlUcvR+FniWsgnEv+2BKpWMz0nHy+OXYAAI1Uzoi0LCQiMZUWocvMuuIiZub0oV9i6J8xzhW6mj/6QiWXYTM7MdsD3zkx2ZqvUclC22HPYtuNy21sf2CYUMlH+GwQECP0aJRTunRgpJHeacn0TosFQQIlKfE1khJfpa3Cv5SUT5FKugU0r8N5kpLSsZ20LkSBkRG9svl5T3PUpqRGz5oDgor/5AEdq6P0h5X7Cimr9VYZH53nn7jSEf3eYJvkhVgSetGbYCnzdhZfi/mkjASe+/xhThWU8NOHa/n50w2s+WoLAOPnjuTp/z6IWNKxCq+DWwt5fPZfiEvQ8Ov/+RU9B+UQl6ihtqKeZ69+tf0JophwLNraIpAuSucTRvPySJvQhFikQaOc3P7AVnA4hB1nqdR3e3WZpBs2R/PuamNnllOl49uc1+lsDkakJb5GZe0TVNU+S3XdS2hUM4nT3IRK4XuOQMb7Y09LWzx+Nmlemz9DsNCqZ0fFQkwIIJT7FMj2hUopQ6WMD+ge/Xul8/krt7Ft3wnKqvRkpAhBrbGDc5GHaBF2Lvnj2fxj0hze3b8NgO+KDvHN8YNYnHZ0ciV9E1J4YdwMrs0fGrT7nQ90VX9sSfeEeOrMFrY3dJdp1Brxh60nm4X9cxITAr53IJgsG0M6f6BoVP6JC8cIPhrlFCr4c6TNiBFR2q4QkIi9Ne3aQywKjt5jSJ5Opg3O4+Ula5pSbwFeXLgSgJG9stEqg7/7XWey8NKiVV7HJWIxM4b6bjV3NuNTZgbbLC80umcQiQN7wAwUV5Ts7reV5dC9TyZ3/Plabnn2Kt57RsiuWfj6MlZ9sYmLrvNc2Iha6RV+Nov++SNWk43XVj5Dr8HNi7s96w51wProQkT4Ojv5whULjPjEYI6etH2NahoiUWdeJ41v2H4GJhsUwFMSXgBR6x8lLXflJJJ00pPfx+4oRG/8DL3pKwymJWhUFwOQnvxvWrZva2u8MJbm8X7Y09oOYed+b/4jl/ZEIeuL1X64/cEhxY3B/BMJ2htDeheVQsakkeEJOsG55o+eqKUyfjNU6JzX+H+MznEu+OOkXj3YV1LGoj1CNtGNI4eRn9r+Lvah8gq+brgGYFp+6DYtAczWzSGdP1CCGbSMERgK2QAk4mScrqpImxIwp6vr0CoVJKhb36zUW6ycqaknKyEOnSqym5pdEZFIgUgUeEloS8H8zhCSwEhWoo6J/Xuy9kCzkn1JjZDFcPubX/Gvuy8nOS54dbDldQbufWcR5XXe2SKXjOjr970uz749aDa1hlQehr7Wbkfo7+EH4rMCI06HE6fDhbxFS2WpTMKkK4TUp4WvL6OyuMZrnvgUoSSn/FTbb6JOu/Bzp2R7Rhp/+mht4MZHGbFSmujD6arBaj/Q/sAwoW0ILnQUqUToeOFwnEQi92497XB6tg2XSXtitq5DqRiPXBZYizWZNI+k+KdJ1D1Odf0L1OnnA2AwfY1WfZVf4w2mrwGaxnfGnoDwM1DbGlrVxVGwEAOjZWXIAyPh5Fzzxxjhoav74w2jhvLBth1NZTE3fvwlT1w0idkD+iKXeHfFsDgcLN13iL+tWofN6SReKSzcbho5rHM/QDtYbDtDOn8gSMQJKOXR1Ur1fEOlGI3BvCzSZgTMv1dvY8mOA3zxwPX0yfDdcr5Sb+LK1//LzRNG8PjsWAAuEKSSbog7kDnXcDUikarT65WQFRXeP+tC1h8swuX21HU4dKacq175iPtmjePKsYMRd0Jw0+508sWGPcxfvplao8XrvEou4/5Z59/OipvoCIycneVQU1bHnSOeYPTMoeT0zUKXpKWqpIYVnwkplgqVnPFzR3nNk9UrnW75GXz/3iqkMikZuSkY9Wb6jxF2IodNHgDA6JlD2fDNL7xw4z+ZfsMEzAYLm77dgdlg6XB5TrQgEsnaHxRChNZqbgJrBnhuY7JuojnLItKIO70DplJOod74IfXGD0mV/93jnNm6AYez1ENIUqu+knrjh9TqXyMt6S18vTZcbiNikQZoeF9yOz2CfCKRDK1qblNgxOEsaTrX3viWY/2xp6UtnaExxdPhPNOh6zXKaVTVv9ZpOzqLyboRcDZ81/XbCp5r/hgjPESfPwbmi6kaDX+cdRGPfSMsMmtMZh5f+iPP/7iKgRlpZOriUEilWBx2iuv07C8tb9IjkYjFvDxXECCND+HOts1RhNNVG7L5A0WtGM/53pTzpKmc27b8xePY+JRBPD849BvEAGrF2C4ZGNlx4gzxaiV5bQis9kxNpEdKIpuOnAijZecGmRnbOnW9WByH0xmlgZH+3dK4ZepI3l+53etcld7En75cwds/bmbqoDwmD+xJfmYKGQltp8G43VBSU8/h4grW7D/Gqv1HqTG0/gt4/LIpZCV1XhG+q+GOkowRd9NDt0BcopYpV1/AnnWH2PzdDlxOF0kZCQweL+zuXvvopXTL99ZgEUvE/PHLR5j/xKcs/+86TAYLSenxZOR6isxdfOsUDLUmvvvPSl574D3ik+OYcNkobnvuan47vWvXM7rd3oG/8BMLirTEbNkQaROaUMoHIRF7Z3kEgkY1E6ViDHrjJ7hc1SjlQiaXw1mMwfQVclkfHM7S5nsqxpAQdx+1+rewO4pQKy9qqvF0uEqwWDchlw0mNfEVAJzOCk6XTkSlvAi5LB+xOBGnswyD6asmDR2NanbT/O2Nbzm2LXt82dIZZNIeyKS9qDd+BCIZMkl3XG49CvlIVIoJ7V6vUgxHLNbhckVWJNvlqsdi2wOAUj48orYEg3PNH2OEh2jzx4744q8H9W8KCT77wwrMdjtGm81DQ+RsElRK/jZnFlPyenbQYv+x2HaE/B6BoFKEIXM7yklVxPNE/+upsxsp0J9iRVl4/0Zd9W9QUW9kWG4m4nYyR3OSE9h1sqTNMe1hcHiub9USBWJR6AJ67x/7GaOzea3xQL7/XfeihayMHXR2gySkMtQPXTKBguJKNhwq8nm+ot7IFxt388XG3QBoFHJS4zWo5XJUCiluN5gaepSabDbK6wxYbO0v+m+ePBKAKy4YFJwfpIshEkXH7t/Zi3mFWs7D/+xYNLpbfiZ/Wvjbdsdd/fAlXP3wJV7H/7W57cDII2/dwSNv3eG3PYGO7yyuCAdGQp2xYjbZkEjEyBWhVcYPJsIOX3SgVk4KwixiMpI/orruBYzm7zFZBF0ouWwQacnvYrFuoM7wrscVSfF/QCEfQb3hPeoM7zSJ9Eok6Shkw4lTX900ViJOQKO+DIt1EybLj4ALiTgNpWIcCXFCRwaZtJff41uObcseX7Z0DgkZKR9SVfscBuPnuNwGJOI0kuJ9i9b6ul6tGI/B/EOQ7Ok4xobOAK0txlwuNzsOnqLgRDn1RgtOZ2APHPfPm9hpG/3l3PPHGOEhuvyxo0HKywYJXf3G5HRjwbadLDtYQEm9txB/j6QE5gzsx40jh5GoVnXKXn+JpjIa6LqL8mCikij4VYaQob2t+lDYAyMK2UBEIllDNnLXwWJ3EOeHTqZWKcdks3XqXrNWP+vx/ZCEHvx5yM0kyb07fgaDr09vpNrWLEnRFQMjwch+DekqRCwW8dptc3h0wbceeiOtYbTaMJZ3/IUkEsEd08bwm9ltd0kIhDp7NYWGfVRYSzA7jbjcTiakXEy6MrA2QuFERGT1KBqJdTIJHpH+XYoIbWDkiqFPkz+4G68v+k2HrnfYnXz36Sa2rjxIfa2JpFQhU2zM1H7MvHoMUllwg4UuVz1We0H7A8OEWhGckkGxWEdK4l9JSfyr1zmV4kISdf/rdVyjmu2VveELkUgVUMZGoOMDtQcgOf5ZkuOfbX/gWcikvclI+Sjg6xpRK6NjIWayCoGRZB70OldwopynXv+WU6Xeuk/+Eq7AyLnqjzHCQzT5oy9fDIQsXRxPXjSJJy+aRLnBQLnBiMlmRyOXkxGnJVkTPH0/f7HY9oX9nq0hFqlQyAdG2ozzHpFIjlyaH1W6UP6QpFVxvKL9z8TT1XVBL0/bU1vEnVv+wYtDb6GfLnrXoF2dkG/PKmRS3rjjMv67VohGvv7dBqyO4Jd6pOq0/Om6GVzYNzco8+kdtSw5s4A9dZtxNXQ7aGRg/GivwMgh/S42VS1HKpJyfc6DSNro0hBqIi3U2Uisk0nwiHhgJAztgktOeorr2qwOZHJJw/1bT1t0OV08fcd/2L2psMVRQf9h6+qDfP/ZFv760T1o44O3O2ax7Saa9AxU8hGRNiJGAKjk3lpKkcBibdzJddGy5r7eYOGhvyykpt4U8JwyqYT83FQG52cFx0g/iPljjM4QXf7o6YudIU2rJU0bmt3lQLDZo6czoEI+EFHolz4x/EApH9zlAiMjcrP5Yc9hth8/w6ie2T7H7Dtdxt7TpUzt3zvo9y+31nHf9rd4vP9VzMyMfc6EgrC8O4hEcNNk4Q84vl8PXvt2PWsPHPMSZu0IaoWMy8YM5H9mjiO+jfZJgVBhLeatwj+id/gvFpWh7M7+OkFPZXjCeAbFRy5VTxyGRaw/uN2BP1TH8E2k658l4tBr9RjqzGxavp9lX2zl8J6T1FUbkUqFwEi/YTlcc89URk/p53Xdsi+3NgVFlCo52T1TqWjoblRfa+LYwWL+78kveOatW4JmqzmKUoMVsr4eoqgxoh+lfCBikRpXhN8jXW4hbdZqL0Aha/atxSv3NAVFstPiuXnuGHp3TyVOreC6xz8gruGz9o3fX4XD6aK0sp7lmw6xausR+vZI4x9PXIVGFb4W4zF/jNEZoskfz/bFro7DWYrTVRdpM5pQyoLfjcbZsHk6Y/XveDD/CrQyFW8dWYxcLOO+/Mu4MGUgfz/0Oesq9pKjTuOx/tfRQ+Otp2dyWPjs5ErWVeyhxFKNQiyjvy6Xa3OmMjwx3+e9a20GfizdyqaqAxQZSjA5railSvK02fw6ezwTU6O3+45CNgj4PNJmBMR144byw57DPPjRN/zukolcPKQvarmQUW2xO1i+7wh/+24NbjfMGzs0JDbYXA7+tP8zCvRnuD9/dkh1R85Hwh427ZWexOt3zKW4up7PN+5m1b6jnKioIZAYiVQipn+3NC4e3pfLxgxCqwzOA5ijodbt3WN/aQqKZCpz6KcbRoIsma/PvN/qtQmyZDKU3Si1nOagfldkAyNR8lDmcJZH2oRzhpail5FALE4Iy32ev2+Bx/cOhyDgu2/7cfZtP86dj8/myjs9uz2sXroLgLSsBF776kESU+Oarnvrj4v54bMtbFq+n2OHSujVLzModlpsu4IyTzBQKUZG2oQYASNBKR8WNboYFttOj8XYpj1C6WtKgoaPXroZdYvPWIVcisMp+FefXKGt3oBeGUwb04dFK3bzt/d+5tGXv+atP1zTrkBd8OyP+WOMzhA9/ni2LwaK2S50nzHabDhcLtwBPFyP7O57B7wzWO0Hgz5nZ1CEuE3v5qoDFBlL6a/LZWv1If568BMuzRrH3rrjDIrvybbqQ/x5/0e8O8azLLXKVs+jO9/ilKmcbFUK45IHUGs3srPmCNurD/Nw36tSxUEdAAAgAElEQVS4NGuc1/0Wn1nPR0U/oZWq6KnNJFmu44y5kp01R9hZc4TH+1/PjIzoyIg6G7nMd7AnmhnZI5v7LrqAt1Zs5pmFy3lu0c8kadWIgGqjCadL8LdbJoxkfJ/gVDC0xucn11FoKOH5wTcSLwt/idy5SsTyybKSdDxy6UQeuXQi9WYLe4pKOVJSSZ3Jgt5sRW+2IhKDrqFGS6dSkqRV0b9bGgNz0lFIg2/6lqoVAFTZygCYm3Uzk1Kba9XbCowAdFfnUWo5zWnTsaDbFgjSDveADi6RXsyfO7hxuCIbZJKEKTACQheivIHZpGbEU1Ml7GgfPXAGq9nOf17+nqHj8sgb2PwAd6JAeJ1d+KtBJKYKXVEaM03ue/YydqwroOxMDRuW7T0nAyPCrkuMroZCPjgqFmIAZusO4jXXNX1/orgagCumD/MIioAQGNEbfZf2XXHRUNZuL2TzniKWrt7Lr6eGZ7cy5o8xOku0+OPZvugPX+89wIKtQtbUwbLyDheVFfz+kQ5e2TpW++Ggz9kZlCHWF9lefZj/jHmMXE06bx5ZzKLTa1lRtoMPxj6BVqrif3e9zY6aAqptgjBuklx4Zvn7oc85ZSrn+tzp3N7z4qby4QL9aR7e8QZvFCxiZGIfMlWebWIv6zaB3tosxiUPRCpu1lL74uQq5h9dyhcnV0VtYEQh6xNpEzrE/dPHMTA7nffWbmf3qRIq9UYAJGIRg7tncOuEkcwaEtyfLUmu5foeU3jryPce8g6/VBdy59bX+cvQW+itDc7zbSTRG/6FyfwNKuV04rT3IhJpwm5DLP8mRowYMWLEiBEjRowYMWLEiHHeEhUKRDqVkgn9ezChf4+I2rGnbkvT1wN0Iz2yRfwhWZ4OQLUtsrv7Ukl6RO/fiMNZFmkTzgmcruqItzSTSrzrYUNBZk4yz82/lZw8z9dwVVkdf37gIw7tOsnSjzbwyF+uaTqnrxd6vadmeWe1SKUSJs0eypfvrObgzhNBsdHpqo2qbCilPLZD3RVRygdH2oQmzs64aMwIyc1K8hqrVsipbfA5k8XmlVEya/wANu8p4udNh8OSMRLzxxjBIFr8MdDspw+27uDFn9eEyJrOY7MXtj8obIiRS/NCeod0ZSK5GuH5ZWhCbxadXsuopL5opYL4e29tFjtqCqi0CrorSfI4ThjL2FJ1kGxVKrf1nOUhNt8nrhuzMsew5MwGlpVu5baeF3vcL0Gm9akjcmX3ybx77DtOmqL3OVwqyUAs1kVcQ68jTOnfiyn9e2F1OKg2mHG53SRr1ShloVtWz8uZRL42i2f2/pc6e7MeUom5mnu2vclTA4Tn4qnp0asr0x4Wy0pstl04HKfQxT0cERuiIjASLZRaTjV9PSh+dMDXKyVCjZfVZQmaTR1BEjWlNCWRNuGcwOGI/O9RKgl+7bEv7v3DXK+gCEByejy/+dOV3DfnVfZu82z97W6o6VQofbcU7jO4OwBnTlQGxUZbVKUGi5HL+kfaiBgdQBlFJRc2xxHACQip2GKx8GDuSyMkPk5JcYXwUF9Wpadntmdqd05WIgCFp4Ljb+0R88cYwSBa/LHZF6HRH9viw+1CIEXZUF5+65gRDMnKIEGlRCqOfFK43RGcDYlgIJPmhLxrY5KiWeOvMRiSpmjetFFKhECyzdW82bWjRmg1Piyxt08hzZ4aoUTiiP6033ZIRGIS5FqqrPVN4rCSKBTplEtzsdj2RtqMDqOQSslMiAvb/UYm5fHumIf4/Z4FHNEXNx23OG38Ye9/AbjZMI07e80Mm8ZXMLE7hECqSnkR/rz/hYJYYKQFFmdzBE4rDVzA1OUWPsxkIt8LtHAhk0RHf2ubI5p2Crou0SBeJpOGp/XmgOE9Wj3Xo28GCpWMqrJWFO5b+RBIyYgHQF9j7Kx5gNDBI1qQS3MQi4LXhrgtSmv1xKuVqOSRfX9rj65ip1zWG5FIFvFsMAC324bNfhy5TNhNTdSpKa2sbwqAtCQ9WcfBY8Iu5KHjZV6BEadTeAjXG8OzQXC++mOM4BIt/tjoi4JN7Wc3VBqEz7XHL5oEwA0jg9sJw+V2d2qBZXcUBc+YTqIIg9inQtz8udP4a5O3PIb377LCKjR7+K54M98Vb251br3D7PP4tupDrCnfzVHDGaptesxOK1aXHYfL6XN8NCGT5GCh6wZGIkGmKpF/jbqfvxz8kp9LvTPMPjy+kkJ9Cc8Mug6tNDq6lPqLy1UFgFTaK2I2RF/4MIKoJXGoJULkz+jQB3x9o2hrnCwxqHYFilSSHhWdaaz2w7hxRNqMLk80BEbk0p4hnV+hEh4cxJLWH8BEIhEiRDgdzcJTjdkibc7dkElisQTngdfmiKKFWJhU3e1OJ3P++gGbCk6G5X4dpavYKSBBJu0RaSOasNoPNX2dl5MKwJ6CM17j8hvOASxb7/3eVFAklJIq5OHZdzkf/TFGKIgef7TaD3n4Y1sMzBQyLJUyaUjS+B+av8Tj+9/951u/r3W77dijKHNYFuLnGMBH2KN9XA2dg/K02czIGN3qvzFJnt2K3G43z+9fwBO732F9xR66q9O4NGscd/S6hEf7XoOmCyyKZdLQdm6JFAWllbz8/dqQza+UyHhu0PWttuvdWHmQu7a+wQlj1+oOKhYL5bsiUeS67MQyRlqQqcoBQK+v5ZB+J6OTpvh9rcvtZH/ddgB6avqGwryAUEjzMdt+iagNws7HERSx1OJOYbUfiLQJIX/gT0rVUXKyioI9pxl2oe9dslPHyrGYbcgVUuprjOgSNVRXNgcwHXbfQTiHvSGTSxactDyb/UhQ5gkGcmnvsNxn5/FiLLboD3J2FTsbkUvzoub1ZLUfJo5LARgzKIf1O46yde8JzFY7KkXzjuf44b3490Khe8eWvUX8e+FGbp4zBoVcyv7CEt5fImh19eqWEha7o+X3B+HzxxihIVr8sbGTS6M/tsUfZkzhlk8W8uZ6we8GZaTTNy00vudyuymu8l8Pwu48CbjaHRcu5FG6CE9tKLXpH5/Lw32u8vu6tRV7WFO+myxVMm+MfIgEmdbj/BtHvg6qnaFAJs2JtAkh4WBxOR+s+4X/vWRSSO9zXe5k8uOyeHbvxx66IwCnTBXcve2fPDNwHuNTB4TUjmAhk/bB6SzD6TzV/uAQEbWBEZfbjQhRa9nxIWFo/AUAFOj3sKd2CwcSf2GAbqRf1/5Q+hm1diEFaHjC+FbHuZzFiCWhL0uQy/pEPDACwqI+FhjpHJYIB0Yk4gQk4uT2B3aCQaN6UnKyivkvfMPz795OaqankKpRb+GtPy4GwGZ18Mf/WcDdT17K6m93N42pKPFdYlN6Wmg9Gp+k9Xk+UGxRlBosl4VnIbbhcPTUibdFV7GzEYUsD4Pv7OiwI2gbCEwd04d/fLwGs9XOmm2FzJrQ/B7er2c6g/sIn2F7C4r5z6JNLFiyBZlMgrlFVtbM8eF53z8f/TFGaIgWf2zpi+0xID2NJXfcyJ9+XAXAnHc/ok9qMnmpKaRo1CgkEg8xz7b43dQJTV9vP3KaN7/byIGTZVz87H8AsNodzBjufxtSu8N/TYxwEK3ZCSOShI2nHdVHcLidSEX+beIcNQgZfRNSh3gFRc6YKzE5Iqt36A9SSddvMesLg8UWtnuNSsrn3TG/4ck9CwAo1DdnaRkdFp7YvYA7e8/g5p7TfJZyRRMa9Tws1nWYLT+REP8skdAZiXhg5FRVLbuOF7PreAkHz5RTZ7RQZ7JgsFhBBDqVIJSkUynRqZX0y05lSG4mQ3tk0jPNWzG/M4xqyBBZXfEtFdZiPih6hQuSpzM6cSpZKs83VJfbyQnTEVZXLAVoyhbJ0w6kT1zrisA1ZRcgU0xEqZ4HgEw5E5FI3ur4jqKQRUd00Gzdgk59ZaTN6LJY7YdwOsMjYtgaijB0WZh9wzh+/voXigpKuXPGywwZ25vUzHjqq4X66X3bj1PX8PXUOcNZtXQnD1/1z6brxRIxG5bt5bbfXYxE4plWuOGnfYCgUdJ5XFElKiyT+L/bcqqqlg/X7GBTwUnK6wxIxGJSdRqG9shk9vB+XNCnea71h4r4eN1OAA4XV1BRL/zuH3r/G695d738EJKzRP6qDSYWbzvAmgPHKCypwmi1oVXK6ZeVyrwJw5g+2HdW0PHyaub+dQEPz57AHdNG89XmvXy2YTdFFTUopFLyMpP5w5UXkZfRHKhrtLUjdoLwAPP+qu0s33OEM9V1KGRShuRkcNu00YzN6x40O30RTbtldkdz+VFqopY7Lh9Hn9xUxg/3Xuw/dedMAO567hP0JisOpwuHs3lnePTAHC6fFg5l/K7rjzGij2jxx5a+2O5Yp5P3tvzC+uPNQeGCiioKKqoCvm/LwMio/G68//A1PLngB/58k+DvIpEoIL2RaOoWBdHrnz01mYxPGcSGyn28eeRr7s37tYdWicPlZEv1QYYm9G4SdAVIUwpl+yeNnp1njA4Lrx3+MjzGd5JwdTwMN3qLNaz3y1Ql8faoBwD4y4Ev+bmsWXvEjZt/H/2RI/pinhp4LSpJ8NecwUKtvgyj6TMs1nXU6/+BLu63YbchIoERu9PJsp0FfLx2JwdOt9FKyg21DQJujf/vO1nKV5sEoZ5e6UlcN2EYc0YNQK3ovNCepCFKe3vPx3iz8BkMjno2Vv7ExsqfPGq4Pj7xOjaXFafbM2U7UZ7KDbm/afMeYnEydusa7FahvZpInIhCdTkK9TykQQxmqBRjgjZXZzCaV0FkJVe6NCZL5NvwqeQjQn6PvkO6c+NDv+Kj137CZrGzfY3v+urZ113AA89fQXyShsUL1gPQrWcqc24az7+eX8zTt7/L1XdNISlN0NhZv2wva74VPiDGTuu8f9mdJREX52uJVOp74d6SY2VCxsz1//gUs83O4NwMBnZLo85k4Vh5NYu37iderfQIjEjFYvpkCVoSfbJSWXvgGIWlVUwfnEdOqqdD+9qN/HTDbt7+aTNxKgX5mSmk6jScrKxlS+EpthSe4oXrZjJ3VOt/j4p6I39bsobPN+5meM9spqUncbKyll1FxSTHedaeNtraETsr6o3c/q8vKSqvISclgckDelFtMLGl8BQbC07whysv4upxrS/wA7HTF9IoEcoG78XY7Zdf0OrYHtnCpsSCF2/i3YUb2XHgNCarjazUeKZf0JdrZ47wClCGgq7ojzGil2jxx0ACI39duY4Pt+30Oq6UStEqOr8AumPGGJ8BZX+ItsCIVBq92Qn/228elbvn882Zjayr2EueNhu1VEGltY4iYylGh4WPxz3tERiZkDqY94//wOaqAzyy803ytNnU2PTsqCkgW53K4IRe7K095vN+a8p3o3eYMDosTZknJ0xlfHziZzQSJRqpkv46YUO4mzrV5xzBIFoDI3e9twiNQs5rN3iWs9349ud+XV9cG/4WxEqJsA5+bvD15OuymF+4DJe7ecNidfleTpoqeGnoLWSrQpsF3nHEpCS/T1X1fdTVv4zDcQZdnLCuloYp4yvsgZHlu4/w0qJVVOo73yHiWFk1LyxcyT++W89Dsydw7fjgqHGnKjJ5KP9FPjv1FkcNQhlDyxeX2elte5+4IVyf8wBaaXybcydmbMduXY/V9BUANssyLMb3sBjfQyobgkJ9LQrV5Yg6KZ6qlA9ALNLichs6NU9nsTvPYLMXIJf5n34ZoxljFARGlPLhYbnP9fdPJycvnS/mr6Jw3xnc7mZh1e690rjyzknMvFoI+N3z9Fzm3DSemgo9fYd2x+lwsfDd1ezaWMiujd7dkNKyE/nV5f6VxbWFwxG5ukdvRMj8KMv7arMQSDZabTx1xTTmnfU+eehMBUlxnp00LuiT4xEoKavVU1haxZxRA5g2qP1ygevHD6NvViqTB/REJmlOhfxg9S/8fela3l+1vc3AyI+7CtCq5Cx9/FaykprfC8vrDSRqWrc1UDuf/WI5ReU13HXRGB64+MKm3dADp8u4+Z9f8OLXqxjXJ5duyb7f1wOx0xeyKFpIO13VuNwGxCL/S86yUuN55t6LQ2hV23RFf4wRvUSLPzpdQjDbH3/8/oCgR5Kq1QDw9K+mMLFXj6AERQBMVht7ijyzsob08C/A4HC2sfEZZsTiOMQiTaTNaJU4mZp/jHiQpcWbWFW2g/11x7G7nSTJ4xgU35MJqYNJkXt+DiXItLw6/H7ePfo9B+qLOFh/ghRFPLMyx3Jzjxl8fnJVq4GRPx/4yGNdA3DaVMF7x75v+v7OXrMBuC73oiD/tM1IJSlR0Q3qbPae8h3U23mi2OfxaOOG3Cnka7N4bt8n1LfQHjlmKOWurW/wx8E3MDop+sTCLZZVOF1lyOUjsNl3YTR9gtH0CSAErsWSDER+dH5NS1nUYRvCEhgxWGy8tEiof1y6Pfh6CQaLjRcWrmTV/qP8ad4MUnWd1xJIlKfyP72fpch4mJ21GzlhLKDWXoXFaUIuURIvTaSnph/DEi8EoJfG33pqCTLFZGSKyQC43UZs5h+wmhdit27AUbcHU/3zyJUXo1DPQ6YYT8d0riWoFKMwWlZ34NrgYrCsJCkWGAkYl9uEydp667bwIA5r9tGEmYOZMHMwZpONumoDcfHCrrsmzltdPSs3maxcIeotlUl4+p838/x9C6gs9dQaSc9O5Ln5tyFXdj6rLJpqpqWSVL/K8FwtAkxyqXe9Zr/s4O8GJWpVPstlbpo0nNe+W8/x8po2r6/UG/nbTZd4BBsA0oLw3t7I0bIq1h08Tm5KAg/MutAjRXxAt3QuHzOQzzbsZvG2/Tww68KQ2BktrdUbsTtOdSlNqK7ojzGil67oj3aXsLj97RRB2+7i/sF91vpwhaBV53S5KCyuondmMq/dPdeva6OpzC2UmQmShozyFVP/z+P40IQ8r2O39JzJLT1n+pxHJpZyRbeJXNFtot/3zlGn8/zg23yea+tey6e84vc9QosIiTgRhzO6uqd8cPfVrZ67ZuwQrh3bdqnoZ5t38+XWyLYhHpPcR9Ae2b2Ao4ZmX6y3m3h053+4L+8S5uWGVhw2UCqqrm/1nMN5Gpyh/8wPeWCkSm/i7rcXcqQk9DoJGw+d4PrXPuXd/xFUnXNTO1/D0UPTlx4h7DIjEmlQ/D975x0eRbn98c9sT7LpPSEkgQCB0LsgvYooTQVRsaNXvdb7s+u167WXi+JVrqJyVRRBBKT33iEQaiC0hCSk182W+f0xZJMlm2ST7GYnuJ/n4SG78868Z3b3nXnnvOd8j/dNaL1vwmLOpKLsdwzWf4tQKGPQed+M1vtWFA0UKfLWDpCFY6Sw5FeCfB90txktjqLSxYiie8WzdJoklIrmz4Xy8tbg5d0wDaF2XVrx1cr/Y9+WE1Yh1rCoAHpe2x6N1jmXOjmFBisVjjk0xvWQrl8/bt7PGwvWknI+i1sGdKV9ZPNUDamOUqEgWO9NVmExZoul1hBtvU5Dn7aufUjZcUKKNuiTEINCUdP53C5C+nxSztc+YWuqnYKgQaHww2Jp/rBbexhN51uUY6QljUdRFNm29ghbVqdwZP9Z8nKkaE6z2UJAkA8dOrdi4KgkhoztgmDn91idVb/v5YPnFwDgH+TDvHXPoLLj9Kx1/0V7+eAFaf+AIB9+cGB/e/Y3xnaA1KMZPDxF0oi689FR3PrAUOu2g7tOs2rRXlL2nSEnqwiLKBIQ5EP7pGiGje/GgOGdHOqjMbTE8TipSye+3bnXZZoG799blUpgMlt47ttldbS2xWTOdoVJjUKlDHe3CR5qQakIkp1jJDGy9ut5m9CgOrcDxIXIQ0MgyiuIL/s8zFspv7A2s6pYgUW08O8TSzheJKVRPdPJ8WpIVzvVnxZEGheaUCulBiMPfvlbvU4RPy8dbSOCSYgIJtTfB2+tGh+tBosoUmowWo+VmV9EamYOqRdzJXFWO2TmFzNztnTD/9/j0x3K85YLCmU4Ov39qDTdKS/9BUPZr1jM5ygt+pDS4s/Qekk/XB+/5xEceFjVe40mu+AtV5tdLwZjCuUV+9FpurvblBZFQcmP7jYBb63jKxdyQOel4ZqRSS47vsniXiHc6qiUjjlGusZKDtVZ903knYXr+HnrAX7eeoCO0WFMHdiNG3t3tEl3cRabj6ax8sBxjqVf4lJRCaUGIwajCaPZXO++UYFNSyV0hIv5UqnnX7cnW9ON7FFYVrtz0hl2qhShVMjkQcxskc+DjCO0lPF47nQ27z7zCycOX7C7PSs9n6z0fDatPMRPX63npY+mEx1Xu+Ny8JgufPHWEkqLDRTklrBr43GuGe64Q2vVor3Wv0dO6FmvU6Qu++3ZDtRpv82xT2VhMknXhM9e/Z0Vv9WsplfZx+ZVh+lxTVte/Gi63ShCZ9DSxuMzwwchALO2SOV6VQoFIzskEOHrvOi6SlRKhVXg2hEsl1OC5IBS4dxiDR6cR0v7bhxJk9XrtM1giWPolBpe63Ib7X2j+E/qcpso4pUXJX2itJIsDBZTbYdoNmKi3R9l5np1NA8ePHjw4MGDBw8ePHjw4MGDB5ni0lSa135ZzbF0+x5vnUbF5H6dGd2tPd3joxpUAsxiEdl96jyrDpxg0c7DGIy2Xq6MPGkl8IX/LWf2A5MbfwLNiMV8EUPpT5SXzsdilhTJleqO6LzvAKC8ZC6GUimCwGjYhH/IbyjqEXrTqNujUcVTYTrtWuMdIL94HhFBnogRR6j8vsoMu9xsCei9quenipjKfsVY8p30ynQaBAFBGY/a+3ZU3jfj5KAz2eHu0snVUSnDGtT+2sQ4Fj97FxtSTrFwx2E2HjnNK/NXMXf9HmbdN4GY4IAm21S5EvF/3y9j5YHj+HnpuLZjHMM7t8XPW4e3Rs07i9bXGvFXicoFESy12doxOoz2UbWvbtf1uTjDTpUyjApTapOP4wzkFPruCC1hPB4/dJ7n7/+W4sIy63ut24QS1fpyVQBB4ELaJc6dlj77tOOZPD59Nu9/N5PYBPvH1OrUDBnblT9/le4RqxbtdThiJPNCHsm706yvR0+uW5S6TvtrsR2o0/7qnEnNZvbbSwGs0SJ6Py8SOkXho9eRn1PMsUPnMRmlqJJ921L54IUFvPzpbQ6db0NpaePxt+QUBEEgxEeKjn5t5TpeW7kOrUpFgJcOnUplN1XQHiseuKvGe/+Ys8T6d25RKZGBvo4ZD5gt+Q63dTVKhVyrcHhwR7p2Y9n84oPodfVrSYXovQl3oiaaM7g9bhjtfKN55dA8ioxlNtsqU2o8uNAxsvlIGsv22i+5ObZ7B/4xYTBh/o370SgUAn0TYuibEMN9I/ry3u8bWHngeI12W4+dYfn+Y4zt7jqNkMYj3eQrytdjKJ1HRfkawIwgaNB6TULnMwOVpo+1tc7nDsqLvwagpPBVSgrfwDfw83p70XuNJbfoC5ecQUMoKl1IaMCznpuTA+TJ4PsCKSfXS1s1aa4o+hhjyeeodBMAUHhNBEQsxhQMhS9gMZ9D4/uUm6xtHswyCt1XKhquEaIQBIYltWVYUlsyC4p5d9F6Vh48wau/rOHrB6c02abVB08AsPLAcWKCA5j36DQC9bZhp+8sWtfkfpxB+OX7T5fYCF6a4jrV/fpQOpgS1RyYLz+IzVu6mzXbjzGgRxtuG9cbLycIF7sCuY/H4sIy3nj8R6tToUOXVjzx2mTi2tfUOziZks6/np7PudPZFBWU8cbj/2PWgkdq1UcaM6WX1TGyc8MxCvNK8QusP3V49eJ91opfHbu3pnUb+7+/Spsdsf9K26X96ra/ktQj6aQekSo9aHVq/vbceEZP6omiWrnnvJxi3n/uV/Zska4vW9ekcCz5PB26OF+HSI7jsS5eWLrK7vsGk4nMoqZXJZwxomoO4KPV0CbC0TmciFkmKUkAKqWUrmEyWxj+3tfklpSy+h/3EuFv39FjtogMe/crm3abT6Qxc+5CRie14+Nbx9vd76uNu/ho5WYeHTmAB4f2w2yx0OXlT3hh/DD8dFreWbYBjUrJc9cPBWB4YlteWrSKVYdP0CY0iLemjCEhLLjR+zXl/NyFQtH0RZnmwpE0GoChHdswtGMbF1vTcPpVE2Q9VSwfjS454TLHyGd/brH7/t3De/PEeOfpFoQH6Hn/zuv5aIkf36zdXWP7lyt2NKtjJK3kGEZLBe18u9jdbjGnU176E4bSn6yvAZTK1mh9bkfnPQ3Bbr6dgE5/PwCG8j8wGbY5ZI+v9/WycIxYxFJyCj8lLOBVd5sia4ymcxSUOFYn3dXova6jeradqfR7tH5vovK+pUZbZWl/KoredppjJCezgP3bUrlweSWyuLAMs8nChDsH0jrBfSJqJhmtUCsUdZcGr49wfz3v3jGOTS98zr7Tda8W6NTSreLK6LwrOZZe9fmM6NK2hlPk7KV8issrGmlx/ThqJ8A17WMB2HH8LCazBZXSPZmlyiaWZncmpsuaBtsOnCbl1EXSLxVwz8T+braqduQ+Hn/6zwayMqRV85j4UN757714edtfbUzoFMXbc+7m/hs+oazEwLnT2axatJfrp9qvCpbYNYbYhDDOnJQ0OtYtPcCE26+p187Vv++z/j2mjhLmP/1HKhXviP1X2g7Ua789Xvx4On0G1ayqEhis58WPp3P3mPfJz5U0LratPeIax4gMx2Nd3Nyts0tt6BoXSXLaRU6kZ5MQGYKjwd2SU8RSb7vmQnF5Xq1SKripd2dmr9/Bgj2HeHi4/TGzLfUsl4pLuLZdrFOcBhuOneJkVi7dYiLZdOI0zy1YAcAtvbuw98wFesZGs/lEGk/9vJTf/z6j0fu56/yagkIhr8iKq51or2D+0+cR3jz8M+uy3Fs5R464xDGScj6TI1co+VdOQp3pFKnOE+MHcTz9EluOptm8n5qZw8EzGVYBQlfzbdr7FJsKeb+b/YfbvMz+SDcLKQRboxuNzmfG5fK9jt1xlMrWmI1HHGqr0/REq5YcQwbjMYf2cYikIKMAACAASURBVBX5xXMJ9J2JWhntVjvkTE7hh7Kp5+7vY6tSLYqlKDS97bZVaHojimV2tzWEvOwiZr+5mM3Lk7GYa06qrhmVZOMY2b3hKMt+2oFKreTpD25FpXZtCobZUneZ2ebE0Qn86uSTAHSLjSTUz8dm2+FzmZRVGIkOqtvJ0jpEWtHZdOQ01/Wo3dFcPcz6VKat8F5xuYHXfl3jkM2NxVE7ARIighnWuS3rDqXyzqL1/N+Ng9Gqq26JRrOZzUfS6N22Fb5erhNSa6qDy5mYzTkAnEmXvruB3do4HIbvDuQ8Hg3lRmtEB8Cdj42q1SlSSUi4PyNu7M6SHyUhzeULdtfpWBgzuTf/eVeqErJy0d56HSOH9qSRcU76bnVeGoZcZ38B50rbHbH/Stsdsb+SvkOksWrPKVKJl7eGgaOSWPrzTgBOH3PNaqccx2NdvHn9KJfaMHfNHnYeP0vHmHBW7TtB73atuHd0/d+pRUZjE0ApVD1839KnC19t3MmCPYd5cGh/lHaucYv3pwAwuadzHE9bTp5h8d9n0DYsmLeXruf7bZKDcsnBoyx7/C58dVru/WaB1WER6O3VqP1C9D5uOb+moGxBjpGM/CIiA9zrSHIGOqWG17vewXen1wLw9akVNqKsf2Vc4hhZd8g2P1MQ4IWbhruiKxtemDKc69/6L1d+txsOn242x0iZubTO7QpFMFqf6ei8pfzY+nRCakOpaudwW3+fWwHIyn+lUX05C1Gs4FL+W0QGz3KrHXKlvCKZgpJf3W0GIOnT6DQ9bd5T6UZiqdiOQlUzPNBcsRmVtmnpCOdPZ/P0bbPJyy5yeJ/Y9hFsW30YgKHjuzNgtGtv8hbRcUV+V+PoBH72yu0AnMi4RNuIYKIC/fDWqsnIK+LgmQwEAR69bkCdx7ihdye+WrOLP/YcITUzl/iwQMqNJorLDNby6AAjOicA8NmfW9l45DR3zZpPx+gwcopL2X78LK1DA+jZJpq9p1yTz+qonZW8PnU0DxT8xs9bD7A6+QSJUaH46LRkFRRz8mIOxeUGVrxwr0sdI0pBPmHEZlEKfc8vkpycMRHyzv2W83hM2XeWkiKpopFGp6bfEMciV7v2jrc6F04eSae02IC33v7vb8QN3fnvhyswmcykHknn9PGLxLePqPXYq6pFiwwa0xkvH/vHrW57Q+yvbrsj9lcydFy3eo8NtpVuigrqnms1FjmOR3ey8VAqXz96C4IAogj3fjLfMceI6Jrvp7FUj0qI8PdlcPs2rDuayuYTaQzpEG/TtrTCyOqUkwR46xjesa1T+o8K8KNtmJSG1Ce+ldXBMTAhFt/LFUwSI0PZlnqWzMJiq2OkofuF6H3ccn5NQSG0HMfIqHe/pl+b1kzo1YnRndtZo1RdwS8Dn7P+rWyADmdDmBEvPZu394vileQfKTY5tsC5YKlU2ey3ZfvIyCrA20tDu/gwHr9/JLGtqrIeVm86wne/bOd8Rh7hodLiwY2jujJ1Qh+bRZcr29lr01y45Bvddzrd5nVSTLh1Jc+VtAr2p2tsJAfSbMv9HDiTXssezsUkGjGLdYdwB4bvAqFpH7s+8N8Nau/nczMA2QVvuj0aobB0IXrv6/H1GudWO+SGKBq5mPs4ldoz7ibAp6awnVI7hIqCVzAbpBBrQdUOMGExncRs2ILa516MxZ/Z7KPW/92h/owVJl6+779Wp0hchwj6DE4kJFK6bnzx2iK7+4VGBhDbLpwzJzLZtfGY6x0jFvk8iDkaMXLvcEmraPHuFI6nX+J0Vi6iKOXKDk1qwx2De9K7bd0h6aF+Pnz78M18umwLKeezOJ6Rjb+3jo7RtuKKlakz3zx0M58s28yBMxkkn71ImL+eSX2TeHB0f75Zt9tljhFH7azE31vHd49M5ZdtB1m27xj70zIwms2E+PrQIz6KEV0SCPX3sbuvs1DIKHTfYpE0Cfz1Oi7ll6DTuVSfvcnIeTwePXjO+ndMfChqjWOfZXBY1XFEi0hWer5dTRIA/yAf+g1NZMtl5/CqRXuZ+XTNe2tFuXTf37SiKmx67BT70X9X2t4Q+6vb7oj9lbRLcmyBSKut0roxGl1zr5TjeJQTjj6fWSwyc4wItqv8t/bryrqjqczflVzDcbDq8AnKjSZu6t0FTT2lrB0l1LfqPuJbrZRrZEDV781LLf2+DdV+243dr7nPrykoFC0nAiNY78P21LNsTz3L64vWMKZLeyb06kTvuFYOjw1HifRqvoWJ/sGJLBvyCiL1R43sP3yOWd+uB+D1pycQ3zqY3PxS9h48S2hwlZNr577TvPf5Sv7xt9F0TIjg7OVI1H/9ewUms4U7bupfa7sr2zQnLpn1nMm2DaHr1661K7qxS9+E1jUcI2ezm0cZu9zsgKetiU6RxlCp+OzrPYFCGUQkZOY+jVdEH1QyEjlzNzmFH2JwMD3K1SgUvvj7TKvxvrH4cwRlGBbTZaFjU5XgsUIZgbl8aY19HHWM/PnzTjLOSmHDM5+/gUl326bc1eYYAejQNYYzJzI5eei8Q301FotYhlwcVwCC4JgIWGVKSX2pJfXRISqUWfdNdKhtm/AgPrn7RrvbHhpzDQ+NsR/yHx8WRPIHTzTaRmiYnQAalZLbBvXgtkE9HN7HGXZWonDwe2wOLKL0IBYfHcyl/BIyst2/Yl0bch+PudUi31KPpDM26YVGHbe+yIgxk3tZHSPrlhzg3qfGorxCL2fzailsvrRY0v+IjgshqWdsrcfMvSJqz5X2AwSFyOfBSI7j0Z30T4zlkdkL6RQTzuGzFxnQMc6h/eQcMQIwMCGOmCB/Nh4/RWZhsU0FkcX7pbnYlF5JTutfq6qa+wvVnqC11RwTVW+L1bY3br8rzw+wnqMrzq8pCILrIjKdzdpn72f7ybP8sf8Iaw6fZOGewyzcc5hWgf7c2LMjE3p2olU9qclyRaoOW793p6zMaP0tBgf6EBUeQFR4AJ072Dq4v/l5G1Ou78mowVLFtFZR0rPojWO6sWj5fqvTw167K9s0Jy55Ss8vKbd5HdqMJYuuzKEHyCupcliYRTN5FVkEacJRCM4V2zNYHAlBMiEJWja/0F+Q78MUliwABzyCrsRsySUj9xFahfyAIMiz2kFzUlK+gdxC+aQXBfjcZteD7xXqumoiWy6vZPYb3qmGU6Q+Ii6Xvbx4Preelk1Dbqt3CkHnbhM8OAFBRt+jxSI9EI8f0pldh8+yeW8qj902VJY6I3IfjyXF5bW0bBgmU90Clr2vbUdwuB85mYXk5RSza9Nx+g9NtGmz+ve9Nq/H1FOi11m2Q/32A+jq0V5pTuQ4Ht3J/WP6sf9UOqcu5jCoczxd4xxLS3eG5pgzufLhWxDglj5d+WDFJn7bc5i/DetH1uUqPjtOnSMpKpwOEQ1fvDNb7P/ehUaGEzR+P9vzA6zn2JTzcwUC8hn/9aFUCAxsH8vA9rGUG02sPnySP/YdYdvJs3y+ZjtfrN1Or7hoJvRMYkyXdvhoW865OUq/XvFcP0LSp3rwmXl0TIjg+pFdGD2kE5pqkYWnzmRz6OgFvv91u93jVIre19XOHcL4LnGMGM22qzi+Xs33w/CxU1bQaKqy56tTb3Ky+DCd/HpxT/zTNu1ePHR3k/oWHRCuyUmPw0v/EN5+z9fbtjBnKqDBL/j7JtlViVbdAb3XSIrL7Jd3a05KyzdxMe8pIoM+wVHR2asRg/EI6TkzEam/ikZzIAhaAn1nNnu/acclIb0Boxq+guGjlyayZZdXQ12FKCM9A3A8YsSDvFEo5PM9iqIBEROjBiSyZMMhdh0+yzeLtnPv5PqrnTQ3ch+P1YVKQ8L9SerZuMjZwJC6F5YUSgUjb+zBz19JKY6rFu61cYxcyixg3/bUGu3r4kqRVVfaLzfkOB4F1xWQrJeNh04xuHMbureRVoPPZudz4JSUnj68e0KtD35yixix5/Ca3CuJz9ZsZeHewzw4tB/LDkoFCiyiyGS70RSCdXtt5BTL57yrnx9gPcfaz889yMkZ2RB0ahXjuycyvnsiucWlrEg+wYpDx9mbdoHdpy/w5uK17HnNsajploRCEHjygZEA3D6lH8vWHuK/P21h3m87mfX2rQQF+GARRcrLjdw3/VrGjbCf4q5SKupt545qgS652npr1DYlGXOKms9zbK8vXTUPVlqJFP5/vOhgjXbl9QinNjeC4IupYo9Tjxnk96gsHCMAhSW/olKEERrwortNcQsmcwbns++QxapQJQH6O1Ep7Yv3lWXXr37vFdq431bpZaE//6CG6zmYL1ev0WhdO3l0tz7PlXgiRq4O5DYpFMUKFII37z45kZdmLeWrBVvJzCnizgn9iA6TT4iw3MdjQFCVQ6BVfAjPvV8zPdFZjJnci/lfb0QURXZsOEpxYRl6P+kBf92SA4iWqge5voPaExRad+pKddvB9fbLCTmOR8ENKdiVvPPLOmYt3cptQ3twY78kXvxuOX3axwDw1s9reXPGWLv7iaJrFyoaisJOukagtxejk9qx5MBR9p29YHWMaFUqxndLrNFef9kJdLGg9jnb7jTXpvQ2hOrnB1jPsbbzcxctKZWmNoL03tx6TTdu6deFVYdO8umqLZy51DwyDu4kLMSXu265hmk39mb6w3NYsT6FWyf2QSEItI0P5fS5S4QG136/cbRdc+KSq22Yv57i8qqw9gu5Ba7oxi7nc2r2VT2Vp0fgQPbkbaRH4MA6jxOmjUalaNjHY7KYyDI4T1RQELywiM4teeal6YWPbjgl5WudetzGklv0uTXkMizwddyRYuQOKownOZ99KyZz8wgDO4JC8CHYr3bvtlJnRzBXLMFiOoalYg8a/9cb3bdvoDd52UUU5DXcOVmpTRIU5lrRPLlE9VjxpKFdFQjI7HsUTWw/mMal/GI6t43kyKmLLF6fzOL1yUSE+BEaqEelcuw6/cWLU11npszHY2LXKkHjU8cyEEWx0WHx9RHVOpjOvWJJ3p2GyWhm4/Jkxt0iVQ7ZsDzZpu3oetJowNZ2cL39ckKO49GdQbUBPl7MfmQyr/5vFTf2S8JLq+bvN0jz50e+WFjrfmI9hQiam9oevqf17caSA0dZuDeFw+mZAIzr0sFG6LSSduHBaFRKDqdnsj31LP3bSlFUlQEkX23cybGLl1xzAo2k8vwA6znWdn7uoqWn1Isi7Em7wJL9R1h56AQFpdJCX3xoUD17tkw2bDtOcYnk+GzfNhwfbw3HTmZSVFxOTGSVYOw90wbywjuLiIsJYUj/dtasilNnL2E2WxgzNKnWdle2aU5c4hhpEx7Eqcwqx8jGlFO8MMX15XpFETakpNZ4v11ksPXvqTF/45aYBxHqudPc3+Y5AjUNy7/LrcjirSPOC5sym1JRCM5XJQ4NeImSixuQi3BdXvE3ABjNGUQFfy67FRtnU1axhwvZMzBbnOv0airBfo+jVATXul3jW7vYpLH4C8yGDai8pjSq7/gOkeRlF7F7w1FG11Et4UrMZgvb10jCgp16xjWqb4cR5TFeKhFwv5q8BycgyOt7FDHx+LsL7G67eKmQi5dkIsgq8/HYpU88Oi8N5WUVFOaVsmvjcfo6WLK3MYyZ3Jvk3WkArFt2kHG39CXjXC4nU6qc74HBevoNrX+luNJ2oNnslw0yHI/uJDrYDz9vaU6WlpVno6GhVNTlIJXb+LT/8N0zNooOESEs3n/E6uCY0st+6L+PVsMd1/Rgzqbd3D/3N/rEx+Cr1XAsU3KGXMgrYHKvJKumhxyoPD/Aeo61nZ+7EFrogmhqVg5/7DvK0v1HSc+X7ot+Xjqm9uvKxF5JdI2pvXR6S0alUvLrEkm3Kj0zH5PZQmSYHzNvH8S1/RKs7a7tm8A7z09m7i/b+P7X7da0mNbRQdw+pV+d7a5s05y4xDHSs000qw+etL7OyCtiQ8opAIZ0auOKLgFYe+gkmfk1Bdn6JMTYvK7PKQLgo2r46rPOTm6qKJZiNGy0ec9sOk1F+fJajyOKBozlazEZD6LRjWiwHfWhVXfA32caBSXznH7splBctpwzmeOJDP4Mrbqju81xASJ5RV+TXfCW7MJMNao2TdIWUepGY7z0Wf0Na2HQ2C7s3XyczSuS2bE2hX7DOzm039wPlpOdIYUrDq0nb76piMgrdP+vEl11tSM3B5fcVnprQ+7jUeel4Ybp/flljnT/n/XmHyR0iqo3jaUSURQxmy2oHCynOWhMZz5/6w9Kiw0c2pNGXk4xm1Yesmkz4sYeNSrW2KPSdqDZ7JcLnvFoS1SwH5PemEuf9jH8+48t+HnrmL/pAAClhtrHoEj9orvNS+3z/ql9u/La4rVEB0rz/n5tatfTeWL0tYT4+rBg9yH2pF1Ao1LSOVoqR/3GpNH4eWll5RgB6fwA6znWdX7uQV5jri6yi0pYduAof+w7ypH0LEASZB3cIZ6JvToxrGNbWZRAdiUD+7RlYJ+2DrW9pncbruld/3O/o+1ciDXf1DOz9uDBgwcPHjx48ODBgwcPHjz8ZXFJxMjwLgm89/sGqgs3v7VA0rTo1SYavQty2wpKy3n7t5rlRJUKBaO7tW/QsVSCGo2i4TbqlN413hMt+RTn/d2mdFlF+Z9UlP9Z7/EEhS9evs802A5HCPH/P4pKf8ciyqvkocGYwpnMsQT7PUWw38O0JE9yXZjMF8nIfYzS8k3uNuUKpFWU8MB3mpTnKZrTQWh89amRU3qzYM5Gzp/O5rWHvmPctH6MntKH+I41SwOazRaO7jvLgjkb2LZaWpnp1r8tPQe2a3T/jiDKLXRfZiHfHhqL3L5HM9vnPeVuI+qlJYzHqfcPYevqw1w4k0PmhTwenvJvZjw6kkFjuqD3rZkyWlZi4GRKOnu3nWT90oM88+4tJHaLqdHOHlqdmqHXdWXZL7sQLSK7Nx1n6+oUmzaO6ItUtx1w2P7qtgMNtl8+yG88upMnJg7mkRsGolZKn0uJoYKFW6VIpBen1RHRLLfIMwfulxN7SHoGdUnpKASBOwf05M4BPWttk/JGVdqxUqGweQ3QN75VjfcAHh5+DQ8Pr6oA1tj96mJij6Q6z88tyM6g2hnxzleYL4tZt48IYULPTozvnkiIb8MLB3iQJy5xjEQF+jGoYzwbU05b38vIk1Sc75n1K1/MnESwb00nQmPJKijmwf/8RlZBzYf8cT07ONxXpaaIr6pxyvsKQYlaocVoqUqTUCijCIpIwVixC6NhPWXFn6NUtUelrkNQRtChVMWj9boJhTKsUbbUh0oZRmjA82Tm1V82uLkRRSOXCt6hqPR3QvyfQe812t0mNQrL5XKSeUX/IbfwC9k5oQAC9HcA4K27tt62FUUf2d8gFmIqW4RSO7TRdqhUSl758i6emvY5BbklLJm3jSXztqG4Iuz7X0/+j/LSCkzGqsliWHQgz3w4vdF9t1xazmTCQ+04ktrZnMgvBL6lUPN71PvqeHXWDJ67779kXywgL6eYT/65iE9f+Z3QSP/LbbwwmcwUF5aRm920CmWjJ/di2S+7ANjwZzLHkqUKGR27S6Hzrds4rptW6fioy35n2i4XPOPxiv5FOJuVT4mhqtLk7cNqdwpY95Odxoj9AHlRhB93HECtVHJTb3lpbziDyvMDZHuOcktfqws/Lx3Xd0tkQq9OdIpyzfOZB/fishpgD48dwOYjaTXqfR+9kMVN73/PQ2OvYUq/LigUjb8JGc1m5m85yJertpNfUl5ju5dGzcNjBzh8vBc6/rvRtlSiU3jZOEYAENSotQNQawdgKPsVjW4k3n7ud0gE6O+ksPR3ygw73G2KXQzGI1y4dBc6TQ9C/P+Bj24oLeFh0CKWUlDyM7mFHwNgMme72SL7qFWtCQ14yeH25vJl9jco9Ki8bkLt+1iT7ImOD+XT3x7lg2fmc3CHJKJsMdtOCosLbMtx9xzYjv/74FYCgm3LS7oCQZBX5qHcVsw9NA75PUC4rzRoQ2gp47FVfAizfn2ET19dxJbVKYiiiCiKZKVL2khZ2C/p6BfgjY9fw4TIE7vGEJsQxpmTWezefNz6/tgGRIo0xP7abG+s/XLAMx5tef67P8nMKyKo2gLj+/eOr3c/uTmYaps7frdtLycyc7ipd2fC/Vw/j2huKs8PkPE5yu23Ujvrn5tpFRF1NcUm2/mut1KLwoX3vW9OrabEXPUs/Ui7+sf51YjLrrgdW4Vx57BefLN2d41tOUWlvP7LGmav2M6wzgkMSYqnXWQIEQF1i3qJImTkFXIsPZsNh0+x7nAqecVltbZ/ZuJQooJcW8LzSl7q9AXVNFxqoFQ5JirZPAhEBH1A2sURshMDrU55xT7OZ9+GWhWDv880/H2molJGudusGhiMh8kv/oHC0t+wWOS9eiYIaqKCZ6MQHA//8wpd5UKLJMKiA/nXDw+QsieNDUv3c2TfWQCyM/IpLS5H56UhKNyPpF7xDB3fjc59mlOsSW4PjJ6V/asBd1eduBJBkNvvvDbkZmft49Ev0JsXP55O2olM1i09wMFdp7l4XqpKVlRQiiAI6H11RMYEkdApip4DEug1sB1qTcPPccyU3vznX1VObJ2XhsHXdW346Thgf222A4223914xqMtGbmFfPtEY8puyysKQMRsffx++hcplf1cbgEHzmUQFeDHk6MHuc84J2Pv/ICr6hzdRXM5RQDGrv+nzeuuAXG80XUGQRrXOLcWnt9KbkVVZLvHMeICHht3LcfTL7HlaJrd7dmFJczfeoD5W6UwLx+thlB/H7w1Gry0KkSxSvW6tKKCrIJiyivqv2nNGCKtjkzu3/whY/V587z09yKnCZ1G1YZQ/xfJync8csBdGE3nuFTwHpcKPsBL2+tyBAn46Iah03SlubWERdFIWcVOSsrWUVK+BoPxWLP23xTCAl5Fp+nepGOI5kwQvBAUznc+duoVR6decU4/blNoigaLa5DXyqaHRiLKzcEln/tTXbTE8RjXLpy7H3dtaujkGQOZPGOgS47tLPvbJkay/PCbDd7v+ql9uX5q3yb3Xyee8WhDsK83FSZzgyttyE8Dq+p7TbuUx8msHHy0Gq7r0oH/GzuIAO+WF91UG/bOD7iqztFdnMjMIUTvTaBPzSqkruZgfhr37fiEt7rdSaJfq2bv/6+CS6+4CoXAx3ffwFNzl9jojdRGiaGCkqyKetvVhiDAvcP78uj1rpkUOAO1dpi7TahBoO+9lFXsoKh0ibtNcRALZYZdlBmkXOpLBe+hVASi03RHq+mEVp2ETt0JtSoOoQmCoJWIYjkVpjRAigoprzgk/W/YL0vdkPrw95lKgP6uRu1rLP0OY9GnAIgWKUVIUEah0T+ByvsWZ5koS+SWB+uMMo5frd3Jz9sPklNUSri/noVP3oGXpnkeOL9cs4M/9h5hyf/d1Sz9yRd5Objk90Bjn6txPHqon9JSA9NumUVJSVWU6yef3kHnLq3qbGevjX0847E6ZovIhNe/JbFVKEqFtPjkSCqN3CJGEC3WjI35f7u6Ncmu9vNzJ68vWsP+s+msfuY+wtyQlpRlKOCh3Z/zTMebGBNZv9aPh4bjcle0Vq3is3sn8sPGvQB8unQLBpPzJxChfnpev3U0AzrEOv3YfwUiAj/AUHGYClP9Diw5YrbkUVK+jpJy28pESkUAKmUkKmU4SmUoCkHymAuCVvqHDkEAi2hAFMsRRQMWsRyz+RIm80VM5gzMltrzqFsa3toBhAe+26h9TaU/Yix8B5XP/QAoNd0BEXPFfioKX0GkHLX3DCdaKzNktkLd1PS33acu8OmKLbw3fRwdo8PJLS5tNqeIMygsk3Jh1Upls9pdWFbu1D4tYk19LHciUPO8svOK2X34LGcz8igqKcdskVZfbxnTk/jo4OY2UeIqG48eHMPbW8viJU+SmVnA9GmfN7ndlbSE8dic3DO6T6P2c7dD50rkph3joWVyIjOHxKgwtzhFKqmwmHj98E8cL7rAw+2ud6nuyF+RZonREwS4Y4jk2RqYGMfHSzazMeVUDWHWxuCtVTOxbxJ/G3MN/ldZmJjZeBRD2S94+7k+zUWh8CUq5GvOZt5oraZyNWC25GO25GMwHnG3KW5Hq+5AVMicRoegG0u+ROP/OiqvKTbvK7XDUajiMBZ/0mjHSPqZHKJi3fSA5SAKwXmVtJxBUyfwyecyiA0JZGy3DgDEhgQ4w6xm461FkhN0VNf2jEhq26z9OrNPUVYPYgoEoapUfU5+CR99v461O49jsdS8Xw/p1c7GMbLtwGkWrjmIWqXglYfGoW5g+H2DLL3KxqOHhqFQOPYw4Gi7SuQ8Ht1B17hIRBEsDU4xkldKnig2LBp9x8ZjzJu9Hh9fHdNnDqGLA6m929cf5cypbKbe4zwtj7efmc+N0/qR1COWhfO2sXrxPgCuHZnErZdLaruCg7tP07V3fIP2qfzMgBqfW2M+TzlSYTIRGyyPudLPZzdxsjiD17rcjr9aXvfDlkyzX7nahAfx6b03kp5byM9bD7DuUCpnsvNoiI9EpVTQsVUY1/XowMS+ndHrmp4uIUdMxmTKir9sFscIgFbdkaiQOVy4dAeiaGyWPj00DxpVHK1Cf0apaFwpagCL6RwKdQ+72xTq7lhM5xt97HtH/otOPWMZOak3g8d1xcev+fM360OhkJeae1Mn8LnFZXhr3XftbIoOvUUU2XZCEuYd1bW9cwxqQL/O7FNOD9TVf+NnMnJ56I355OQ77ihv0yqEjXtOAjBqQCJDe7dzuo2VXG3j0YM8kOt4dBefL93K79sPU1RmwCKKtI8K5bunptW7n0KQ1z1cFGsv1GCP1X/s54GnryPpcqlrR+g/NJH+QxMbaprDTLrtGjSXBY0L80td1g/A3Flr+eCbexu0T+VnBtT43BrzecqR2JBAcuso+uEqgjR6pscN5fMTy2yclHtyT3Lfzk95p9udtNVHNrtdVyNuc+lGBfnxxPhBPDF+EIVl5RxMpyHQ/wAAIABJREFUu8iJjEsUlJZTVGagqMyAoJBqRoP0f5Dei46twkhqHY5W5XzT12f/AcCB/G109OvJkNDxaBXui0IR3aBf4aMbTETQR2Tk/L3Sima3wYNzUatiaBX2Cypl02quK5TRWIwHUKhqVoKxGA+gUEY36fgpe8+QsvcMs9/4nf4jkxg5sRe9BrW/3Lf7QwWlFWoFcqkGY2ngRK+SmV//xsGzGRSXSytonZ/+CIDxPRJ559brrO1+2CytTM3bsp+M/EKiA/24e0hvburXxeZ4P2zeZ9MGqNFOFOGL1dv4adtBSg0VDOnYhtaNjFCZ8fl8jqZnUVohOW8fm7u46txG9OPRMVKJ9jOX8vli1TZ2nTpPXkkZoX56burXmfuH1RRvnLdlPz9u3U96XiE+Wg2JUaE8P2EY8WFB1j4Ba7/2+ky5kMUtn8xjwRO30yEy1Ob4xzKymfLRD8x/dDqdWoXbbJPTA3VllSqj0cyT7y20OkXaxoQwoFs8YcG+fDB3ba37hwf70qZVMKfO57Btf5prHSNXyXh0B78t2MXC3/aQlVVAeEQAU6f24/rxkhh3SsoF/v7wd8z5RkqZjIsLse6XmprFzPvmMPs/d9OuXQQAa9ekMO+HLVy4kEdYuD/XX98NgJtv6YdCIbk/i4vLmXDDR/z088N8++0mNm44BohMntKHu+8ZbD3+hfO5zJ27mYMHzpKfX0pwiC/XX9+d6bdd0xwfCyDP8ehOth45w5+v3sdrP67iiUmD+XjRJof2E2TmGLE4kOqWcS4XgLmfr+HQ3jPkXirGR6/l6bduQu+r4+W//0D3vm04vP8sudlFvPXFDLx8tPzx8w4AVv2+n+792nDPY6Osx1y2YDcblidjsYh06RXHjIeGc/TgOX76r/Q5KpUK8nOKCYsM4Om3piAIAj/MXsfurScJDfcjL6f+54BVi/dx8UIed/xtOADffb6WiOhARk+wv5BVyU9fb2TfjlQsFpGomCCeeGUiaSez+HnORk6kpPPy33+wtn31k9sQFAKfvvEHF85corzMSK8BCcx4aDgZ53JtPjPA+rkV5ZfW+nlW0pIWYm/t3423/ljHhbyq+U5zMa31YNrpo3g5+QcKjFWOsYyyXB7YNYsXOkk6f8PCm1aF7K+OLGLd/Lx0XNsxjms7xrnVjqOF+wE4V5pKXkU2I8Mmu9Ue0VLoln79vCdjNks3iKz8l91igwfnoFG3Iyb0Z1TKiCYfS+VzFxUFLyGaLwCgUHcDRCzGAxiLZ6P2e7bRx+49JJF9m49jNluoMJjYuPQAG5ceIDBUKuE9/MYejJzUm7gOTT+PxiOgELxlI7hrERtXEvrTO2/EIorMWrmNnannmPs36WaqqhZy/uPWA/x75TYAXpw4jM4xERw8m8Gbi9ZhsliYdk03m3bV2wA12v2+5zBfr9vFS5NG0D02kq3Hz/Dhn5uJrKdEuz2+vG8SBpOZa1/5AoD3po9jSCfJWaeu5kDz0aoJ89fz7vRxhPr5sPf0BV7+dRWJkZKDcFBiHAC7T53ng6Ub+fD28SREBJNTVMqOk2cJ89fb9AlY+7XXZ6foMLq1jmT+9mRemjTcxuZFu1NICA+u4RQBsLjpOm+PyhXqResOciFT0lZ67Pah3HpdL2ubuhwjAJ3aRnLqfA5HT2e6zlDgahmPzc3vi/bw7TebePSx0XRIjOTIkXQ++2QlJrOFCRN60qlTNK1jg1m5IhmAmQ9UCcavXJFMmzZhVqfIrl2n+OjDP3n8ybEkdojk3Llc3n9PKhVsNluYftsAm75fe3URI0YmMXVaf/LzS1EqbePGvLy1hIT48sKLEwgK1nMo+Rzvv7eMhIQw+vZrnnQ5OY5Hd+KlUaNQCBhMZvy9dWQXOhZBplDIK7TfEYdXZIzkCH/27Zt59fH/cevMIbTvZLvgo9GqeOkD24iZG6b2A8BHryPtZJb1/YxzuaxbdpB3v74bQRB49oFvOX5Ymj+dOnYRgDm/P4pao+If98zh7KlslEoFOzce55MfZiIiMnPyv+u1e9h1XXnq7jnc/sAwBIXA3m0neffre+rdb/WS/Tz3zs20TYxEvJwqGZcQxj/emMzh8R/z2me319jnoWfGoVIrsVgszLjuQ+742zAiY4JsPjPA+rnpfXV1fp4AIi1Hn+nmvl04lZXLA9/8xj8njqRPm+atDtMrKIGv+z7G8wfncqIo3fp+ubmCl5IlR9aM4uHc12YMCqEpcbl/XWThGJEL2YaqH1miX48mC9oU5tyGIPjgG/Qf63sFlyY5vL/F3PjUhKYS6HsfIImUZuY9h1xW5Tw4jk7TlVah/0OpCHLK8dQ+94Cgwlj0CQCi5RIAgiIYte8/UHvf0ehjv/71PeTnFLNx6QHW/r6XYwfPAZCXLT1sLJizkQVzNtK2UzQjJ/di6PjuBAQ3/6RRodBjMcvkQayRE3idWrrsqxQKBEHA246I6OzV27l3aG8AxvfsCEBcaCDncwuYvXqH1eFR2a56G6BGu5+2HeC6bh2Y1CcJgPiwILacOMPZSw0XNq6cqFeiUavsnkOIrw9PjqvK9W4dHMAPm/dx5IL0wF7pGCk1GBEQCPXzoVWQP62C/OkWaxuSWim0WtlvbX3eOqAbry9cy1PXD8Jbo7aKlC7dd5S7h/Sq0R7ALKcHMUEaU+t2ngDg2p5tbZwijhAdJqXrpWcXONc4O1wN47G5+f67LUy7tT8jR3UGICYmmIz0fH74bjMTJkhacGPHduW3BbsBuH/mUARBwGIRWbP6sE30xvdztzBxUi9GjJDGdXSrIMbfIK1SL168r4ZjpHuPWCZOkn5PrVvX1JQKCvKxccRERwfy24LdnDiR2WyOETmOR3cSGxaI0WzGW6vm/+YsoajUsYdY+WkAOec6kdTd8QIPZ05lk34ul+cenGt9r7TEgE6nJiFRuseoL6fGBAT5UFZioLCgjLh2YQgKAQGB2Lb1R/qq1Er6D+nAnm0n0ft50a1PPBpt/Y93L390K79+u5mLF/K56c6B9B1Ud4pohcHE7HeXUVZagUaroqSoHItFrOHgbCgtSbj66/W7sIgiReUV3PXVL+i1GqIC/VAr7etpzX/E+RWCIr0C+aL3w7xz5BdWX9xfY/t3p9dysiiDlzvfil4lP+3Nioo9Lu9Do2nYvKU67o9P9+DBgwcPHjx48ODBgwcPHjx4cBOeiJFqFJuqVgpCNE0P2TcZ93KlxKCpYleTj9ucBOjvQKHw4WLO44g4v8yyB9fg6zWOiODPnC6ApvaeYa08I1pyQDQgKCNpmpSmRECwnhtnDOTGGQNJP5PD2t/3sv4PSefiQpoUnZKacoHUlAt8/fYSeg9JZOTkXvQf3gmVunlKAyoVgZjMF5ulr/pw1Qp1XkkZOcWldI6pmfbROSaCz1dtJ6uwGLVS6VC7MD89adn5XN/dVpQuITy4UREjjlJaYWTuxj2sTzlFel7h5VUeA4M72mrkXJsYx6Q+SUz/9090jglncp/OjO+Z2CgdqzHd2vPuko0s23eUm/p1YeNRqfx5fmkZ43t0tLuPRXR9ZIWjKBVSatOp89J4G9I7ocHH0HtJVTRKyxtWBaIx/BXGozPJzy8lL6+EDh1sI6ISO0bx3dzN5OQUExysZ/SYLsz5egMAe/ek0at3PLt2naKoqJwRIztb9zt9OovDh8/zv3nb7PZnMllQqarW3zp1iqrTvrKyCn79ZSfbtp4kM7MAs1mkpKScfv2br+qUHMdjQ8ksKmbbmXOk5eRRUF6O2SIyo093EkIaXvntxWkjAHh6ylB2HT9H51jH5say0xixOCdiRFA4PteJbRNKWIQ/b30xA4VCgclkRqlQcOzQeRS1RFlEtAok7USWNbXl/OW5T31cf3MfvvpgOb4B3kx0UJMnqlUQT746iaKCMmZO/owf1zwNgEIQqDAYrTZUnvOBXacoKizjhfemUlRQxvrlyQ71Ux8tKWLkoxWbbV4XGyo4ftGx78iZ6JRqXuk8nQ6+0Xxx8s8aVaO2XjrC/Ts/451udxLr0zR9QWeTmT3e5X3ERGc0el+PY6QaPirpJlRozHOK6Kpf8K9239f53I7WgbQDQ8l3lJfOa7IdTcXPezJKhT/pOQ+3iMnfXxuBYL9HCPF/Fmc4K+rsSeG68rpRscHc/ugobn9UEjE7duAsaxfvY+PSA+TnFGM2W9ixNoUda1Pw9fdmyPhujJzUiw7dXKt4rlSGgEx0wlwV8l1ulBygdiuFXX7PS62m2FDhULtKhCvyXWsLPXUWz/+0nNSsXF69aSRJ0eFo1Spu/qTm9VQhCLw4aTj3DevDot0pzFq1jTnrdvH9w1MJ1jcsHFytVDKlb2fm70jmpn5dWLxHKhM+sH0soX72hRTlFLqvVEhCm8WXw+UDfRv+cGO6nD6kaQZn5V9hPDqTiorLY/uK98XLg1h7Ofw+MNDHmrqyYkUyvXrHs3JFMgMGJODv72Xdp6zMyN33DGbMWPtif9WdItLx6y4V/6+3l3DmzCWe+sc42rWPQKtV8cDM/zboHJuKnL7HyvHoCNklkvbHm6s2sOLIccxXXJhHdmhr4xjZmJrGT/sOWq/D79841u41WRTh1MUcSgwV+PnoOHspnwB9/dcFpaJ5hSnrw2JxjQaQ2Wzhg5cXAnDudDalxQayLuZz+wPDaBUXwrib+/DszLkolAKiRbSr21Gd1vGh9BzQlifu/Irw6ECr7klZaQWfvbHYqmFiMpo5eyqbux8dSVhkAH4B3vgGeIMIYRH1Vx8ULSJP3/cNao0Si0XkhqlVouSCQmDw6M48evuXAIRHBfDi+9Po0LkVP361kZce+YGgUD3x7Z2j+daShKuXPHmnu02w4dbYIbTzjeKfyfNsBFkBzpVmM3PXv3k5aRoDQzu5ycKWh8cxUo1wrSQKVGjMI7ciu8nHU6mT7L6vVLWrdVt1jHaqf7gLH90IYsOXceHS3VQYT7jbHA9XoFRIFT4igj5B7zWqntaNw2JKRVBGIFRTyhctlzCV/YZCGYdSN9ol/QJ06NaaDt1aM/P5Gziw7SSbVySzfU0KedlFFBWUsmTeNpbM28afJ951mQ0AKkVo/Y2aCbMl1yXHjfD3JUjvTfI5aSV+QPuqnOrkcxeJCPDF10uLXqe1tqve5sp2AK1DAjiWbntNTc3MabSNSkFBpZ+lUsfjSjYdS+PJcYPoGSdd1ytMZs7l1L4aHBHgy4Mj+3Hn4J6Mf+9b/thzhLuu0AWp7Le2PgGmXdONOet3sTftAhuOnALgraljam1vtuTVuq25USql37e/rxc5+SXkFzV8wlop2hoS4Hp9hL/CeHQmoaF+BAR4c/RIOr17x1vfP3okg9AwP/T6qgWh666TnB1vv/UHBQVlbNt6kpdfmWjdLggCbRPCSEu7RGho4yIbrmTnzlTunzmMzl0kQUOj0UxGuuuiyuwhx/FYH6dz8rj9h1+AKgdJfbQLDWb18VTr6/GdOjCqQ80IsefnLiMzv5gg3yon8fv31r/iq1A0ruqYq2ioOPI/P66pDWHPqaFUKnj6zSm1HmfUDd0ZdUN3m/cSu8bw4vu2Aq7VX9/1yEh4pOaxnn7rpjptzsku4sapNauu2UNQCHw4975atz/07PU13vML8K5zH3ufmSPbXOW0cgXxoc7R7HMmvYPa8XXfR3nuoKRlc7KoKlqixFTOswfmcl/b0cyIH47g4gVTR/DVP1jLFgFB0KBQBFFc8h0mk3R9Uqmk+aVa1RGlMgxB8ELEhMWcg9F0FKPxKAAadVf8/V9CrWpaNTyHHCMWi2gjdne10idIEv06UXyIlMI93BB1R5MFWO0hOCiGqZCZx12jakNs+FIych6juOxPd5vj4TJe2n5EBkvK5eomlsyti4rCl1Fq+qPWXy7lLBooz5mCKBoQLflofJ+WBFpdiFKpoOe17el5bXv+/upkjh44y/L5O1m9cA8Ws+sFgh2dqDYHZnPTnbf2EAR4YHhfPlu5FYDoQD86x0SQfO4i323ay7M3Dq3RrnobwKYdwNT+XXlz0Vp6tYmme2wUu0+dZ/vJc4T4Nk6gT6VU0DpYmnj/secI7SNCrEKylZEZMUH+bD1+hlFdEig1GPls5VZMZnONY61KPkFxeQUdo8PQ6zQcPp9JQWm53XLClf3W1idAuL+eYZ3a8s7iDWgvC90OS6o9FcBszqp1W3OjurxCnRATSk5+CdsOnGb8kM717FWF2Wxh015pMtO1fd1pE87grzAenYkgwG13DOSbORuJiPCnQ2IkR49ksODXnTz0yEibtv36Sw/JWq2KL2evRa/X0rev7e/4zrsG8c+XFhAbG8KgwR0QLSKnT0ufg9lsYdRox387AJGRAezefZrBQxIpLTXw7X83YTLZv66bTVVj2VzHtb+yXV1tbNrLcDzWRYXZzP3zF9k4RNqHhTCkTRyRfr68tnKd3f0i/XxpFxrMiWzJQb0hNc2uYyQjr4hvn5jaYNsVgjeCoEEUXZ9S5whycng5m9V/7GfJ/J107hlLUg/HxWHlgkV0zJnnoXYivYKY3Vvypr2T8gurM6tEWUVEvkpdwYmidF5ImoqXUuMuMwEI8P9nndvz8l/AZEpFo+lOYMC/0KjrLj9sMp0iL/85yg0bKS9fj87/2ibZV69jJD2vkJvf/4EBHWIZ1DGegYlxBDdyMit3egQOBGBX7jpOFB9iTdZvjAqv20PbUIIiDiIIjq2uCIoQFE4os+pMFIKe6JA5FJT8TFb+Pz2pNW5EEHSE+j97uYKQ63WULcYUNPqnrK9NZQsRxXK8Q9dhMqzDWPSByx0jlZxIPs+m5QfZviaFc6nNN5FVyehBzGRx3Xnfdm0PVJfL0M5atZ2M/EKiAvx4/LprrZVlqrer3gao0W5SnyTO5xbwwdJNlFUYGdE5gecmDOWrtTsbbeMbt0hRGG8uWsuUj37A30fHY2MHMqFXJ+v2135bzdh3/kuQ3pu7B/ci1LdmOotaqeSHzfs4n1uAyWwhKkg6z+G1ODPeuGVMrX1WMn1Ad+79z6/c0l+6odelV2KS0QO1Uik9iA3v144dyWms23mCzXtTubanYxoPs+dvJjNHWv0bM8C+pooz+auMR2cyeXJvVEoFc7/dTFZWAeHh/tx3/1Cuu66bTbvKNJiRozqz4NddTJ3Wr8YC2YAB7Xj9zZuY9/1W/jdvKyqVgpgYKV1j2nTHdA6q8/Qz4/now+XcduvnBAT6cMvUfgRdUX3ss09XsmzpAWtaEMCTT8xDpVKQlNSKDz++zW676m0Aa7srkeN4rIv5+5I5m1cVVfPcyCHc3ben9XVtjhGArpERVsfI4Yv2y2uH+vlQYTKjUTU8NU7SAHJ12W7HMJsbH6Eod0be0J2RV0SltCRaUsSInNEppVTFV7pMp51fFF+eXG6jPbI+K5mzpdm83e1Oor1clwrfFMrL11Nc8l+UymjCQn61iVCvDZWqDSHBP5CZNZyi4lnodIPRaQc32gZBFG0SEa8MCxFXHTjBU3OXWN9QKAS2vyV5pXSa2id7+SW2Ibh+3lKIZkuoq2ywlDPvzKekFO6hb9BwRoRPJFhTU2Dwr47JnMHF3CcpKd/gblP+cvjohhEW+CYaVVyz9VlysR3eoWsQlJKOR1nOJFTaYaj1jyKaz1KaPRKfiOMu6/9C2iWrIGv6GdtJjkar4ppRnXn2I+eXRqtOYekCMnL+7tI+HEWtiqNN5FZ3m+HBDsnnLnLrZz8y72EpPPrK8r/VOX4+FlGUh1BGq9Af8NENx2S2cNszczmTkYtCITBpRDfGD+5Mu9hQrp3xkbX9x09PoU/n1hw6mcG8pbvZuOckAL06xTDrhVtcbq9nPHpwNnIcj3Vxx7xf2HHmPMPbSanXs2+eYLO9/VvSeP162iQGt4mz2fb5lh18vEH6zfrrdOx68m/Wbf+YI837c4tKycgrIrFVKEqF5CxzJJUGIO3iMAzGYw61dTW+3jcSFTzb3WZ4sENm3gvkF3/jbjMASIg+hNKBqP7zuQUs3HOYlAtZFJaVM6hDPA8O7wdAUbmBwjIDYX4+TdJSu3b109a/gzR6Fg9+uUH778w5ziuH/kfhFdojfmpvXu1yG32CbFNObtz4GrkVVSLFm0e6NjXdHpdy7qasfDn+fs/g5/t4g/YtKp5FfsEbeOnGEhJc7++phr+j8o96I0aSz9oqvrcK9q/TIVLJ4JdsL0DLX7wXgKggeaWHVOdokRR6VGTMp7V3AudKU9mZu5aduWsJ1ITipw5EJTgmy/K3tnWHCl0NqJSRtAr9kaLSJWQXvInRdMbdJl31qFWtCQv4J3qv65q9b4WyFRbjcQSLtDplqTiIKmAWAKKlGMHJkkUFuSVsWCKNybW/7+XYwXM12nTqFceoSb0YNK4bPr6ur9euVrpW3LUhmMyNV9324FqW7T9G2/DgOh0iAGZLjmwewgBUl1PxVEoF7z01kZmv/Uh+YRkLVu1nwar9NSIGXpq1lHKDEWO1tIaIED9ee7hmfror8IxHD85EruOxLo5fjvgY2b7hFaR8tVrr38UVtikvM0b0urJ5g1G6UKC9obQEDaC/KmZLy4rmmb/jIG/+sQ5TtfS82JBA69+7Tp3n798v5tXJo7ipT8PSCZ1J3+D2kvbIgbmkFlfdnwqNpTy1bw4PJYxjWmzjIytcQYVxLwBqVfsG76tStbU5RmOp90nm6AXb8NBOra7eyImvT71d67a8imzynCDIejXi6z0evdcY8ornkFP4MdAyShe2JFTKUIL8HiPA5w4EoW5lf5fZ4H0n5fl/o9LRqvaejqCUdAQsxkMIqqY/pBjKjGxbc5i1v+9l76bjdvPCw6MDGTGxFyMn9yKydfNOvNROOEdnIYoGzOZLDoVbe3A9ZRVGcopLOZaezfztB3n95vrFiI2mms4+d6JWxVj/bh0ZyLev385rs5ez94hkp8ViW+miqKTc5nXfLrG8+tA4Av2aJ93WMx49OBM5j8faKCqXKkgFeTe+ghSA9opUma5xdTt1HUGllE+ZULmU9fZQk5bktNqReo7Xfl+DVqXi5j5daBcRwmuL1ti0GdQhDl+dljWHT7rVMQIQ5RXEl30e5q2UX1ibecD6vkW08O8TSzhedAGAZzo5VzaisVguawGJjSg3V6lnZGminlC9jpHcYtsQHHuCdB5cg9l0ioryP/HSP+xuU+pFENQE+T5IgI+Ut5tf8j15RV/JJr+0paJSRhLoez8B+hkoBPdq+6h97kKhTgRRuiYotUOrNip80ej/0ehj791ygrW/72XrimTKSmuKtXn5aBk0tgsjJ/emc5/4GqVfmwuVMgxB0CKKBrf0fyVG83nPg5hMOJKexYNfL0SrVnHfsD6M696h3n2MpvPNYJljKBVBNa4xESF+fP7iLRw8foFV246RfCKdzJwiSsqkMeqlVRMS6EO3DtGMuiaRHomtmtVmz3j04EzkMh4rQ/kduecHenmRXVJCXlnDK0hV1yYJ09efy99QVMqmO1echcnkcYzIFbO55Qjjztm4C6VCwXcP3EJStBQocKVjRK1U0jY8mJNNqLznTHRKDa91uY32vlH8J3U5lmoKGisv7gMgrSQLg8VU2yGaDYUiBLM5A4NhM95eE+rfoRoGw+bLx2jagmm9jpHCUtsJh5+3tpaWLZ/3u/3sbhNsMBn3UVr4dotwjFSiUEjCskG+DxGov5/8kh/IynsJcH3FkKsFrUbyMAfq78XPe7LbIkTsodT0t/u+Ste01J4X7vrK5rWgEOjeP4GRk6Vw3oGju6D1ksPnIKBWtqLClFp/02bAaDqHTtNyRdeuJnrGRbPzDTs1FuvAaJbHgxjUvTrdtX00Xdu7ruJV4/GMRw/OQy7j0ZFIkUo6hIWQfbqEjalpAEzpmlT3DpcxWyysPXHK+rpnK+ePb5WMigdYxGIsliLrHNWDfDBbWk40/sGzF+neOtLqFKmNcD89KRfktTB8e9ww2vlG88qheRQZbR2plZEj7karvYbS0t8oLvnp/9k77wApyvOPf7bXu73e6b13pAooAgpiBTv2bmKLJYmJml8SEzUao8bEXmNFsQICVkB6lQ7Sjmtc39te5vfHcI2re1tm9pjPP9zOvPO+3+P22Z153qdgMp6D0TitXde5Pd9T43hXnKOF55T20qZjpMrZOFQ20RT9PH4FESHO01Ec7hWUVz+P4hRpG7XKQoL5XJKsV2HUj5BajmR06ZnB9AtHccZ5I0nLskktp1l0uh6yeRDz+g9JLUEhDHz+g1JLqCOUhzE5odijQqSQiz2GYouzBvRh5cHDLN29D4Bv9v1SV4i1NZ76bhWF1fXdQM4d1HaEW6hoNfJKvfcHCtErjhGZEcAfKJVaRLvx+P0kW9qO5KrxeMIqvBotTmtQd+SXGvlFUSVYbsTpXAT4OV52JWbzBVhMFwKg0w9F06CFeTBYgde3DafzExzOj4AAoCbBemNYGtp0jPgCgUavNWr5d5XpLAhx2MKqNnWmuOIBalxfS6xG3qhUBizGaSSaz8dqmoFKdeo6HedcMZ7pF46m31D5P5wZtH1xsFxqGQB4/fullqAQBl6fPB7oAfTaPm0PkiGKPSpECrnYYyi2eOHQQbyydiMHy8R0hNs/+oxLRw7loqGD6J/ZuJ11IBhky7FCXlm7keV7xd91XDfxO3dij24RUl+P9kQNMrng9R9Grwu9qKNC9BDbY8fP5mluso09hccJCkKLXVbdPj+7C47TO1M+xYcbkmtK5cUxd/CXHe/zbcl2qeU0Qq8fTpLtD1RWPQoEcToX4nQubDBCe+JZydNsoWxb4m/R60c2OR4KbTpGLAZ9o6gRu6tp/r9C89jLrw/r+oB/X4SUxIZq5yeUVPwOgECwSmI18kSrycJiPAOr6SzMxsmS1w2RC7c/coHUEtqNQRf5nbWOIpcbeYWOIZdIBwBDgweG/OJK8jLjo56YYo8KkUIu9mgCFmhVAAAgAElEQVQI4eFdq1bz33nncembYip4udPFOxu38s7GrWgaPLjdu2gxTp+v0WZnri2Rf5wfvQ53ciqODCidE2VIvBXFnTG4D//9di3PLlvNHdMnNAkW8AeCPPHVD5TVOLlp2liJVLaNUaPn/4ZexZsHvwHg5V+WNqo9IiUJ1lvQaHKprPoDgSZ1Kv0IQk2TazTqdJKS/oTZdH7Y66vDnkFBQUFBQUFBQUFBQUFBQUEhTmk7YsTYOGLkl+L4aaskNV73UqklxIRg0E5RxX3YnZ9JLUVGqNBrxdBUo34UZuN4TIbx6LU9JNalEC56Oe1QK6H7cUswaJdV166GIeYX3/MKQ/rmMHvyIM4c148EGRddV+xRIRLIyR5DTffonpLMwmsvB+DBL5ay9rBYRDbQYAe4yt24XuDEHt14cu4sUttRL2HH4WIcHi+j++Th9QUw6tt8dADErlFqlZmg4Gx7cAyQSw0ZhXrk1iK7La6bMpqvf97Li9+uY+n2vYzpIaai7S0q5U+LVrDmwBEOl1YyKC+T+WOHhrXWhxN/W/ezJkqdGBf0OAOAvok5PLL9XWr8oXe3igZm07mYjLNwu7/G7fkOAK9vJ8FAKYLgQqUyotakotMNwmg4HZNxFiqVPiJrt/nplpdio6C8vgjo6j2HqP2slahjZlxhMJ2Pwdyx/tAe50d4XIsirCiyuL3bKCi7Bd8pXHROo05Cr+uNXtsHva4PRt1gjPqhqNWJUktTiAJimLMaOeTFBoPV+Pz56LSxbZOqED4e306pJTRAg17bq9GR7XsL2L63gKfe/JbTR/XinMmDGDe0O2qZ1RlT7FEhEsjHHpvaYnvItYn3G29dMY9N+QV8sXMPW/ILKbTbqfF4Mem0ZCRYGZ2Xy+yB/RjTtX1daP795Wq2HiwEYGSvXH71n0W89Ov239PqtN3w+HaF/PtEA28nc4z4A0GuvPs1hvXP47e3zZRaTofwBeLLMWI16Hntxnn8ceEyfthzkMOlYsvrXQUl7CooAeCMgb3480Uz0GvDK76abUoOW297GZfan6+mPIKAPNJpAFQqHSbTbEym2TFdt03HSL/cdNbtr3/j5pdV8b8fxb7HV5wef90zvj/+BeXeEkYmTaKbJfpFmLS6YegMUzt0rd+3C2TsGKl2fERRxW8QhNjXnTHoBpKZ/Oe6nz2+vfj8B/EF8vEHigkESgkEKwgEqwgKDgTBSVBw12sVAggEAAFQoVJpAQ0qlQ61yoRaZUaltqJWWdGok9FqxCJKGnUaGk06Ok0OOm0XdJo8xQFyiqFSGdFr5dMJw+P7WXkQi0Pc3p+lllCHXtu90W7L+GE9WPfzYQKBIF6fn+Vr9rB8zR5SkyzMnDCA2aeLLUF7dUlracqYodijQiSQiz2ebIsdYWReDiPzIlP4dOP+fF65cz43P7cQrUYdsmNUTo4Rj2+P1BIiinBilzoQlN4p3FF8/iNSSwiZ9AQLL1xzPgdKyliz/yhFVXaCgkCmzcr43t3oI9Oiq20hFpOV18aHFDR0jDT7vzGiRy5vfb+p0bG/L/oOgD0Fx5k3figD8jLQauKjXMmOqg384tiFVqVr4hj55976sKWrut9Fqj78VmMqTUrHr5XtA7fA8cq/UG7/d8xXVquspCU9SLL1GhqWyDEZRmMyjI65HoVTE6NhpGwexNzen7GaZkktQyFEPD55PIgBGPWNQ36fvv9CKqqdLP9pD4tX7WTnAbFAXlmlg/99tYH/fbUBgL7dM5g9eRAzJvQnOVG6QtKKPSqEi1zs8WRblBq1Sl0XJR4MCiE/hMspfdgfKCQYrO40m1k6rYb3/hVekwepieconl4ZqfTKiE8niELLtBkxMmVQD5IsJiodTfOOFq3bwaJ1O9Bq1CSajBh1LU+34FmxYrZWHXsHypI/1H9wlHrFG7wsY9O2oPmuX+p+9gXDj4JIyvgOtSa7w9erVTZAXn2wBcFHYfmvsTs/jfnaFuNUslL+gTaM/1MFhUhg0o+g2vGh1DIAcHu3Si1BoQO4vdukllCHUd80+jM50cy8mSOYN3ME+cWVLFm5k6Wrd3O0qKJuzN5DJew9VMK//vc944f1YPbkQUwa2RNdmCHEoaLYo0K4yMUem7NFKZk1qh83/OtDjpZWcs0/32fexNAcN3Jrj+vx7VU20WSE1xdf3TcVOj9tOkZ0Gg0Lpo7kX1+uanGMPxCkvKb14kolVU3b60iB0y/qMGutUV9Lo+0d1vV60xxSTXMipCZ8goKLgtLrcLi/j+m6KpWe9KSHSbZeG9N1FRRaQk43r27vBmpTwiLFpXe/xqzJAwC45sJxbY73eP1cds9r/PF2sfXj8AHhpRI0nC/cuSJNJLQFhRpZhXUb9cNbPZ+XmcQNF03ghosmsGN/IUtWi6Hxy3/aQ0W1k0AgyMpNB1i56QCJViNnje/POZMGMqh3bJzYnd0eFaKLnOyxLVuMNRdNHMLYfl34paicnlkpdEkLrY23Qdc/Sso6htu3XXGMyISgUBN37XoVYksgUITbsxIAv/8AwWAV4MdqvQGdNjpO13aVlr5u2hh+3HmIzQePRUWEFAhC/ObkSYEgeDhWejVO98qYrqvTdiUn9SWM+iExXVdBoTUMuoGoVAYEwSO1FALBKry+/eh1fSTTUJvrHKlIgUjPF0kioc3l2YQcioWqTtwCGPWD233NoN7ZdQ6Pu66YyoadR/h23T5+3HSAskoH1TVuFi7bwsJlW1jzzr1R0X0yij0qhIOc7DEUWwTYVXw8YusPyExvcszp8dElLYkuaUkIAlQ73SSaje2e06Drh1yKIwN4ZBjR9dyb3/HtT3tZ+MJNfLJ0Cx9+tYmCkioSLAZmnzGEWy6fXDf2rU/WAvCfd36sOzZhVE+e+O2FLc5/+Fh53bUbfz5CRaUTo0FHdkYiZ08dzPzZIxuN/3TZNhZ9vYVD+eJ1ep2Gwf1yuP6SCQyMoLPb64u/Ll4/7T/Cyr2HuHrSSDIS6zfYj5ZV8sgnK9h0+BgZCVZ+PWMCs4fLyykYTwQCJVRW/RGn6wsg0OS8yXh2I8eI2/0NNY63UKl0pCQ/j0ql6/Da7XKMqNUq/nPzBTz07lKWbY3vsCeLNpEqXxnHXIcYbBsrtZy4QBB8HCu9LuZOEZPhNHLTXkWjjl1lZgWF9qBS6TDpR+L0/CS1FABc3nWSPogZDTo+fu5G2c4XSSKhze1dHyE14VHb6lalav+DTkM0GjWnDenOaUO6c/9109mxv5DPvt3Olz/uIBiMXXV7xR7jhxqvlwmvvYjdKzqxPrzoUkbnNO2Q0t5xkUBO9hiqLZ73ytsRW3/v7+5ucuzm5z7irXsvA8ROlHe9+Bmv3jW/3XOKxZG74pVJ50K5prqVVTh4+b1VLP1xJ2eM70eyzcy+QyVYT2qVPne6mMo0anBXquwu7n/sk1bn3bzjKL/568eAWKR1xqQBdO+SisvtY/PPR/H7Gz90PvXyChYu2czEUb04a5IYNep0efnqux3c9tB7/POP8xg+MDJRnB7fjojME0u+3LKbTzbu4NwRA+ocI75AgFvf+JSDx8sx6XXkV1TxwAeLybBZGdNDXhGv8YDff4CS0gsJBErafY1O1x+XewkAZtMFmExnd3j99jUjB0x6Hf+4eg4bDuTzzg9iV5q1+45S45Z+hyYUck3dqfKV8WPpYjKNeQy2jUEbhmcpMvjbON/uP1NUKK54AIf725iumWCeQ3bKc2FVZw8EBc5/9i0GZKfz+PyOG4mCQnOYjZNk8yDmcK/EZrkionOqlH7sUcMRYydzS5iNEyIyz65fivlm3V5+3LSfQyd2J2NNZ7fHzoJVr2fbzXdwzF7NpNdfCntcJOhs9hhJTPrG98cdabRg0A2SjWPE49tHMGhHrU4Ia549lR/yc8WbXNTj84jo8vkD/LT5IG8/fS0Gfcv3/LYEU6N/W8vYCwSC/OX5JXVO6lf+fhW9ujboJHaSf2vb7mMsXLKZy+aO5o4FUxudu+jsEcy/42X++eo3vP7kgnb/Xq3h9m6PyDyxZMuRQrKTEuifXR9d9emmXRw8Xs6MwX148rJz+Dm/mCv/8z5vrdykOEZCRBC8HC+7ss4potMNwGg4AwCtNoeKyt83e51Gk4NO1w+fbw8uz4rYOEZqGd0rj9G9xD90UBA4WFJOSVUNdpcHt9ePgEBptZNnvmz8RXPPuacDkGzt2M5UpBidcjo7qzfiDjh5+/AzAJg0FlSqxh/2z+9/uMmxUPjToJdbPOdxfoSr5gUAAv4DtOUYSc3J77COcCmvfo4qx3sxXTPRfCHZqc8gt8KzCgoNMRsmA09ILQPgRDRXZOsauD0+AB56+nNWbz6I0aDlwhnDuf7iCTT0mcy87nlqnG4EAZ544AIAJo7s2WiuGoeHGdc9xyf/vomXP1jNd2v3IgDzzx7JTZdMbDT25PkazrXnYDHXPvg2bz6+gN7dGod97z98nAX3v8mrj11J/56ZHC2s4NWPfmLzrnwqqp2kJ1uZe+YQFpx/WqPrrrj3dS4/dwwbdxzhh/X70Wk1jBvWnXuvP7PJbl1r2tpLUHDg9m5qe2AMMBsmtj2oGWoLsC5ZtYulq3aRX1zZ6Lxep2XK6PBqbIVKZ7fHzoamnY7X9o7rKPFuj1eMGtaucW6fnzKnk93Fxymyi7X2hmRn8uvTxwPQK7X5DoqBYJCSyhoykqyUVjvw+puGtbeFUT8cu+vLkK+LDkFc3vVYjGdILaQJV10wtlWnSKjs3F9EYUkV588Q3yONnCLNsHzlbgDOO6vpeyrZZmZQ32zWbz1MZbWTpAh0IZNLi+xQKLU7GNo1q9Gx99ZsRaNW8+CcqWjUaoZ1zWZo12y2HlXqp4SKw/k2/hNO1CTboyRYb2p0viXHCIBeNwKfbw++MAtph2WBapWKXpmp9DqpZ3O1y93EMTJjmBhWmpMibZusobZxjEmZyvry7+qOuQKOJuOaOxYJvO7F1FTe1eCIFrUmk2CgGJU6AQQQBDsAOv1paDt44xouTo9YbPd41d9juq7VNDNiThGNWsXnd0bGs62gcDJGw3DUKitBQfrC0oFgGR7fTgy6QRGb84PF4sPC7VdM4cb5E/l5XwGPv7yc7HQbs6fWr7P01dtxeXycueBfbc750NOfM3PSAK6cO4aKaieaZnYfW5uvX49MBvXJZtHyrfzm+umNzn353Q565KXSv6fYZt1s0pOeYuXRX59DapKVrbuP8dh/l9KnewYA44fXt5F86tUVXDpnFC/9+XJKyuw8+uxXvP7xGu64ckq7tbUXp3s1guDr8PWRQ43Z0HZh3Voqq10s+2l3o/a9JzO0by6zTx/Imaf1a+JUijad3R4VokO82mMtD88M/QF/3ZF8HlnyDdsLi9lWINrylF7Nt9W99ZwJXP30+yRZjFTUuHj48rNCXs9okFdBWZdnrSwdI91ym3dOdZT8QtGB3atb09oxzXGkUIz2u/RXr7Q6rrLaFbZjRBB8smmRHQr+YBCbqX6Df29RKbsKSpg2oBeZtvqaIzlJCWyPM8dIvrOMzRX1be/PzY19uQnnCQeqyTijiVOkLbTabgD4A0fC0hCVHI1EkxGDTovH11aKiDRc0uVWhiWNZ2vlTxS78/EEXQSEAKWe+jdxij4DjSry/z1ux+sAmBMfAsBkvQHQUlbYA0vinzCY5xHwH8JR9SCC4MJkvSXiGtoiECyjsOy22lcxW9eoH0ZO6n9QIkUU4gEVWkzGcThcy6WWAkCNa1lEH8TGDBG/ZC48sdvULTeFLbvyWbh0cyPHCIhOyPYwenBXLp41om6+lmhtvotnjuCJV5Zz+xWi08Jk1BEIBPl61S4un1PfbSA1ycJtV5xe9zovK4kPFm9izy9iiGZDx0i/npncOF90QvfIS+WsSQPYvqcgZG3tweGWx/vFqB+CWt36RoXb6+OHDQdYsmona7cfJhBoWkAxOz2RsycNZPbkQeRmhtaxIpJ0dnuUkmqPh2EvPsfqa2/i6TWrWXxAjPi6dthI7h1Xv3nz2tZNvLFVTLU+Zq8mL9HGzSNHc+mg0Fq8xpJ4ssdIMbZrHm9fOY9Z/32d535cA8C4bl0Z07VpDZfRffL48uHrKKmqIS3R0qFUGqN+GHIqwCqXlLuT0emikzavbud3lnAi5eae689sdtOiltRkS9ia3L5tCII37HliTWailYKK6rrX768VoxMuGtP4s97h8RFv2cgbyvfx5O6P615L4Rjx+cSoJZNpVsjXqlVielwwGF5gQ8dzRRQUFBQUFBQUFBQUFBQUFBTinKhV9cxItHK0rLLtgRLRP2E4/RPqw/v8go8Ht11Z9/q6HveTZewS8XX9vh1odUOaRIKoVEYEQfRyabTdSUh+iYqSibjs/8Sc+LuI62iN4orf4w9ErgVcW9R2nclNexWVKrbh1woK4WA1TpfRDvUSUhPvantgO+mem9rkWO9u6Xy/ruMt9gb1Cb/V3xnj+/Kvt75j2apdAMw9cyirNx+kyu5i1uSBdeNcbh/vfrGBlRsPUFRaTTAoUOP0MHFk05DxAb0a5wwnWgzUOKNRWFygxvV1FOYNHYvx9BbPrdt+mCWrdvLt+n243I3TDMxGPWecJrbJmz15EMP758lmZ6wz26McuH3x55zfbwA3jxpDmdOJRl2/t/bmti08vWY1f5p6JgBDMzLZUlzEH79fgS8Y5Koh8kqnEIkPe4wGKWYT84YN5qU1GwB4Z+OWZiNGQCzEnW4TowQCwWCjv3t7UKusGHR98Pj2hCc6Qrg8mwkGq1uN0Nld+T67Kz/A4S/Gos1mUPKV9LGd1+q8vqCTbwruQq3SMy37CbRqU6Slh0ROpg2Ag0fL2jU+LzuZDduPMHJwF3p0ab0eSbi4PPLoBBUq43t35f2123h3zVb0Wg0L1/9Mt7QkpvRvXG+ssLKaFEv4dVhiicPvllpCXSkJtbrp/Web157IcAj3OTJ6jpEki6wdIyejVemwaMUwHIffHrV1hGANakP3JsdVKgtCsP7/S6VOQG+YjNf1RUwdIzWuZdidn8VsPYDMlMcB0GrCf2i6972vWLy98ZdvktnI6t/f2mTsU0tXsmjzTr64cwFPLPmRFTv34/b5GZSbyT0zJzGia06HdTyzbDUfrBND7Jbcey1PLV3J8p37cXi8dEmxcfm44cwfM7TRA8W3u3/h08072XlMDPUvrq7BpNcxKCeD284Yx6jujW9aPH4/L3+/nq+27eFoRRUA/pNC3e+bdTrXTh7VZP6GcwPNzv/E4h9Y+vM+lt93Pe+t3crbP20hv6KKBKP4oXPRqMHcNUOaGjhywWqaSXHFb0+8il170uZwe7fhDxSg1XT8fduQoND09xHCrCcZicJyOq2GuWcMYdFy0b7mnjmUxT/s4LSh3RuF+P7f84s5eKyMB2+aQf+emRj0Wq554K1m5zQbY9OZzOXdhD9QHJO12sJimtHiuV//7aNGr9UqFaMGdWX25EFMHdsbo17qTm7NU2+P0toiRN4e5cCEvK4sGCqmwvVKbpwK9+z6n7h51BjO7zeg7ljP5BSOVFXy7Lo1snSMxIs9RotB2Zl1P2/Kbz518N9frubTNTuwuzwEBYG+Oem8ee+lIa9l1I+WjWMEAjjcP5BgntPs2T2VH7Gl7CXGZvyGNMMASt07WHf8SYL46We7qMFI8cvQdyJ0f8Wxu9BrEpmS/RiaMDoqRopBfXPISE3gixVi95eLZ42gS05yi+Nnnj6QRV9v5fWP1vDIXXOadXi73D5MEfi+dHnWhD2HFFw9aSSfbd7Fnz/9BhC/G387ZxrqBv9Zx+0O9heXMaFPN6lkdghHQHrHiFqdTCBQQjAYene72qKtGk1m6wPbIHqOkQZFaOIFm078oo+mY0SltiA005tZrc4g4N9/0tg0gsHYFe8RBB/HKx+J2Xog3sgmmGZHbL4Hzjmd6yaPwun14fT6eGLxD5Q7nC2OL7U7uP61j0m2mLh+8hgqnC4+XL+d615ZyDs3X8LAE46DjlDhdAFw/asL8QUCXDp2KDqNhs+27OLRT1eg12i4YFR9XuLrKzdS7nBx5sBeAGQnJVBUWcNHG7Zz65uL+OzOBWTZ6lvM/emzb/hiy25uP3Mcw7qITqWtRwt5bsVPdEtN5h+XnkPXlKRm5284N9Ds/CB+wD+7fDVfbN3NzMF9SbGa2F0oRhNZjdJ/8UuNVpOJUS8+KMihs4Hd+TnJCTdHZK7Dx5ruMu07VEKXrJZvrGLFBWcN461P1wGwdfcxVm36hT/c1rg9209bDnLbFaczrL/o8PP5AhSUVMVca0Pszi8kXb8WjSYN04n3bWt0y0lh9uRBzJo0gIyU8NpbxoJae5SDLUJk7VEOjMhqfvOi3OWi1OlkWGZWk3PDMrN5Zt1PFDtqyLTI674w3uwx4us2eJgrO3G/cjKrdx1m8aM38Kd3l3H3Bafzz0U/dmgts3EiVY53OnRtNHC4v2nRMbKt/FUGJ19JzwSxzkGivht2XwHby15t5BjRqo34gg6WH7sTAIs2k0lZj6KOQn1CEFv6HikQC6o6nB5qHB4QoKzCwdoth7CY9VjNBrrnibvtWo2aB2+dyQN//wSAa+57k1mnD6RLTjIut4/9h49jMup46A7xu3No/1wuP28M//t0PceKKxl/ouuaxaTneHkNm3ccpW+PDB68dWZYv4eAX7Z1XtqiS2oS7912GR+u205QEDhnWD+GdW38ubj1SCF9stI4b+TAFmaRJzUyiBjRaQcQCJTgdn+DxRyKA9aPy70UAIN+TFgaouYYyYxDx0iiVrzhL+Bw1NbQavvj9++C2iroKtHzqtENxOteTDBYVhdCFPD9jEpli5qWk6l0vIXXfzBm66lUOjKSHononBmJVjIS6997L32/rlXHCEC31CSevOScutezBvdl/gv/49nlq3lhwfnhi1LB+7dejl4rFpW9eMwQpj/xMgs37mjkGHlhwfmYm9mJHZyXyW/e/4pV+w5z0ejBgNj56ZONO7h49GBumlJfIOm0nl04XFrJos07SLOaMTYo5tXc/IPzRM/qyfPX4gsE+HHvIT799YJGcynUYzWJNwlyeBircnwUsQexDT+Llb0XLt3CmCFd2b63gOU/7eH+G6Y3Gev3i5FKzRXn7AhtzZeRmsDkE+1gn3njWwx6LaeP6dVoTE6GjXVbDzHttD44XV5e+mB1k4iqaGhrmQB256Kw148EVuOZtFZi7KKzhjN78iAG9mr6oCt3rKaZsrBFiKw9ygGjtvnvALdfvJ8RmosyOxG9Y9LKLcoofuwxWhwoq9+V1WuaL3pv0utQq1V4/AFsZiPHqztW2NBsmNCh66KFmEIVoGGxf3eg8sS/5aQaGz/UphkHsq38ZVz+UkxaMc1EjZbvCu7H4Rc3MGfmvRA1pwjA0YIKFtzzepPje34p5p4/i1F+Op2G7969u+7cacO78/JjYpmAtz5Zy4/r91Npd2Ex6cnLSuaisxs75G6/agqD+mTz0eLNvP+5mGbl9QdIS7YyoHcWZ08Nv6C027OZYDB6G9DRpmdGCg/MmdLi+emDejN9UGzb1UcCOaTSmE3n4vZ8j9P1JWb315iM7Yukq6z6G4GAGPVmNl8QloaoWXB6Yvw5RgbbRC+TWWvFpIlObpjOeCa+6rV4PWIetN4oemoNpjl4nO9RXToXvfFsAv59+Lxr0RtDr8zbEQTBR3n18zFZq5ZE88XotNKHmp07fECj14PzMhmYk8HaX452KJ/2ZK4cN6LOKQKQYjHRMz2F/IrGu9fNOUUAhpxwXhRU1lfCPlImXts7s5k6EBmpCAIUVdU0ynFsbv7auU+evyE3TBmjOEVaoXbXqbTqMYmVgMe3A49vNwZd/7Dn+sPt4mfTitV7eP6dHzDqtVw5dwznTKl3nr34/kre/WIjHq/YgezBJz8FxJ2q7nmpvPl4aO2ym5uvpbkunimG5v/q/z7k/OlD0Z/0Hn3otlk8/tJyLvrVy6Qkmrn83NEdrqb/4vti+/n2amsOh3ulbML2rW2E7d93zZkxUhJ5EsxzZGGLEFl7lDPZCYmkmsxsLS5ictfujc5tLS4i25pAokFe9cPiyR6jQaXLzdsbttS97pHSfCRgt4xkfIEAZoOO+175AnsHay9pNRnodeLDotfX8TpVkSIQLMfpWYPZUJ8OHBDqHwyFJul44muNuv59XOU9RFbSGKp84mbqxtJnGZN+T8ha7lgwlTsWTG1zXM+uaaz66Dchz9+7u9iu99G7m4+QOZmp4/oydVzfkNdpLw73N1GbW6HjyMIxYp5Pdc0L+P0HKC27DqvlqrrIEZ3u5AgcPx7vJuz2F3C5lwBgMEzEaGjZadUelFSaBoxLnd7o32hgMM9HEFxo9Y3bIOkMU9Gb5uB1fYGr5j8AqNVpmBMfiJqWhtidi/AHCmOyVi3JCTfEdL2WyE5qGiKel2xjZ0EJFQ4XaQnhtSbrlta0haVRp8Xrb9zO+nBZJe+u2cqmI8cAKK6qocbjrRsXbPA9nWwRi3oVVDT1uh+rFJ0mucmNC4s1nP/kuU+evyE901tuq6oAeq1YzNOoHymLneoqx7tkJD0a1hzvPX1t3c9Tx/ZpcdxNl0zipksmtTmf1WJg9fv3tjmuvfMBmBqkcp0zpeku1oBeWbz2tyubHD+Zd/5xTZNj18+bwPXz6nc4azW1V1tzVDne7fC1kUStTsBiPENqGVFDr+2BUT8SkEsUV/j2KHdUwB1jTuMfa1aRlyhGuQ7NyGRrcRGvbNnIHydPa3KNLyhGXPmF1iOv2jsuVDqLPe493r7CmrWUORzsLj7Oy2s3UtogmnZan57Njn/oUtFJev9FU1m/9yiDu3U8isxsED8/5eAYATGVqqFjxKIVN4qMmmTK3DvJMZ9Wd67UvROLNhO9uv5+0aRNZUz63XUpN1/n34pN352+tgtj9BvEJzWupVJLUGgGhz8aBcx0gxgAACAASURBVOdDQ6XSkZ76JsXH5xIMllHjeJ0ax+snztZvMJdV3IogOBGE+uLwWk0eqcn/DltD1Bwjg7tmcuvMcXWvE0zy2i2QCrU6DXNC8w8ICcn/xmucg9+/E7UmF71xVocq83aESsfbMVmnFoN+MAbdgLYHSkRt4UlVBNotmPVt1+LYerSQa1/5CJvJyBXjxZ3wflnp2ExGyhxObn/r00bjc5MTmdy3Ox9u2E7vzNS6Iqo7Ckr4eOMO5o4YgM1kbHH+hnMDTeZvSEshtgqNsVkuksmD2Puk2R5ErZK2In60WbZK7HffIy+VwX3lXeDSHyihxrVYahkAJJjO6fTdv2wWsQ6AYo+x45phI9GqNfxz7WoAjtmryU1I5P7xk5k/sD7K7OHvv+H9HdvxBESn/GUff4D2RFTmqOwc3rvwklbHNRzTEfwnarx1Fnuc89KbYa2faxM3UBaMab04rkGnZdKgHhSWV5NEx97LFqPoIKuseb1D10cau/NTMpL+hEpVG00r3u8NSbmWLWX/xaLLFouvenayq/JdRqff3ew8qUbxXnZi1sP8WPRHEnRdyDaHV+egs+LzH8bj2y21DIVmkEPECIBW25PMjCWUV9yJx7O6wZlA3U/BYOOIe6NhCikpz6FRh99NKWqOkdwUG7fOHB+t6TspavSmOehpX7hbpPD5D8e8dVaCKbziTZGkoKKavpmNjSm/ogqjTkuSOTY3s2+s2oTb5+fdm8+nX3Z6o3PrD+Y3e82Tl5zDVS9+wKOfrkCjFr/Qs20JXDtpFDdOaRyR1NL8Lc2tEDoJ5vMoqXykkQdbCoLBauzOj7FZrpBURzRweXxUVDrZd7iERcu3AvC7W+TzWdISVY53JH9f1JJovqjtQXFOgllsq6nYY2RINBg4+Ku2I76uHDKMK4cMa3XMo1PO4NEpbUdItHdcqNQWAJX6fVGLlPY4PDebJ+eK0Q42o7GN0SL/+nwVj119dtsDm8FinAyASmVEEKR/CAsEK6lxf92kAUD/pPmoVVq2lb10ol1vFiNSb6N34rmtztfVOo1hqTfyQ+HvmNXlZWx66VPF5Ua1s+VNuM5MUAhS5K5Eo1KTYbShCqe9X5So8TdfgFkKtJo8MtIW4vGux3miFpTXu4FAoICgYEelMqPRZGHQj8VsOh+DYVwbM4awdsRmUohb7K6vYr6mSUaFuBZt3smUfj3rWpNtzy9id+FxpvTrUedwiDa1RSEzbU3Tej7ZtKPZa5Zs38uR8ko+/fVVbaa7tDR/S3MrhI5GnYLFeIYswkTL7S9is1xOWL11ZcjegyXc89hCDHotV50nOv/Omijf+g2CIIamVta8IbESEa0mE7Ox/Z+9waDApl1H2Xu4hGqHm0AgtDa4t186OVSJEUGjFj8PFXtUaIggeGRjixC6PTbHFaNad0Q1RKVSYdBoyEiwMrpLLkOyW25r+dLStc0e353ftKti+9cXnS9mw0Qc7hUdnieSVNW812xnxL62C1tNiemXNI9+SfOaHB+cvIDByaHV1jqVqHZ+LLWEmLKr+igAf9j2NkVusaNQT2sWfx16NXnm1jMCbt0QflpIKBz3SNu1rzkM+jFhd5lpJypOFBJSHCMxxmV/JuRrTAl3RkFJPQ73t1GdvzmM+qExX7Ml9haVct2rHzGhdzeq3W4+WLcdg1bLr6bHznlzer8eLN+5n7vf/YLzRogFhpxeH9/sOoDD423WQbPmwFGSzCYshrZTdU6ev+HcQMwcQO3F5fBQftyOx31iV6+ZbgfN0XOAtCkVSdYFsngQ8/r2YXctJsF0TtuD44hh/XNZ8cavpZbRbmrrGPibadEuBYmWi2lv94u9h0v4/b++4GhRRYfXk8oxUotijwoNqXK8KxtbhNDssSUenhmdekHLt+zj4olN79N0EUittZqmy8Yx4nB/i89/CJ22u9RSOj1u73a8vr1Sy4gp/9wjRsjUOkUAfqkp4uk9n/CPEa3XWdxeeSia0hRaQHGMxBin/YmQr4mmY0TAH/M0Go06FbUqvIKmkeTJS87hnZ+28MqPG/D4/AzOy+SemZMYeKJuRyy4ePRgql1u3l+3nYcXiR2Lki0mzhrUm7vOmsiVL33Q5Jr5Y4fw9Y59TPv7S42OJxgN9M9O564ZExnRNafZ+RvODTQ7vxR8/dF6Pn1zFQd3Fzbb+rEtFu97PAqq2o/FOBW9tjte/yFJdQCUVz+rPIhJiCD4KLe/ILWMBqhJslzVrpHVNW7u/NtCKqpbb3XeHDqthj7d0hnSR/q6L4o9KtQSz/YoBXPHDmTepKaOkc0HjoU9t9U0i+KK3wORLajbMYJU1LxORtIjUgvp9FQ53pJaQsw5UFPU7PFtitNDtiiOkRhjTvxtyycFP8FgKT7vGgK+XRjMl2KyRLdzi9e3py7cO1ZoNeEXx4kkJr2Ov1w0g79EcM47z5rAnWe1HHHy9k1Ni8ddN3k0100e3ez4T+5o3F3jx72HeODDxcwa3IehXbLr2gEHBYFKp5tFm3ZyyxuLWHrvdSSZjSHPD3Df2adz39mnt/g7RJqnHviAZR9viNl60UFFkvVqSiql70Lh9m7F7vpKeRiTiCrH2/j8R6WWUYfFOBWdtmu7xi76ZludUyQ3w8aCuWPp1SWdBLOByx54nYQTnynP/u5i/IEgRaXVLPtpN9+u20e/7hk88+DFWExtR7JFH8UeFUTi2R6l4IppI5s9/tCl4Xdt1GoyMRvG4WxUWFE6qhzvkpZ4D2p1YtuDFTpEMGin2vGJ1DJijk1nBsAd8DY6nnjiuIL8qHWMyCuOvhNjst7ernGumudwVj+BwTyPaPYE8Xh3RnH25qnNM40F/mAQjbr1UNWORCZIzUMff82Irjk8cUnzN9nd05K4972v2F1Ywrhe8r35qmX11z83corkdk+je98sUjLi70bFZrmM0qrHCQrSF7IqrfwrVtMMAFSKHzxmBAUHZdX/lFpGI5KsV7d77E/bDgKQlmThrccWYG7QGtmg1+IPiNXh+3YTo+oG9szijLF9+XjFVh5/dTn3PvEJ//7DfNQR6OoVLnK0R8UWY0u826PUHCwuJ7+0ii7pSXTPSI7InAnm82TjGAkG7VTUvExq4j1SS+m0VDneJSg4pJYRc87LFYuCvnhgSaPj5+cpzUmigce7HkFwYTR0fFO39okx/p4MFRQUFBQUFBQUFBQUFBQUFMJE2baQKSbr7Xic7+GyP4Uu9f2oreMLHIna3C0RqzZtlU43B0rK6ZXReseWeCMQDFJa42i16Ormw4UAJFviI1xv6Yf1dW7u/MvFzJw3BpUMdps7glqdiM16ORX2V6SWgtf/C5U1bwKQbL1OYjWnDuXVz+MPHJdaRh06bRespvYXaTxcUA7AhdOHN4oWATFixO5oPv3ywjOH8cOG/azZdojPv9vOedOkL7ItR3tUbDG2xLs9RpMjFZWAGF3bM7XpvdK/v1zNyp2H6J2dxv6CUiYN6s5ts8MvTJ9gnkNJxe8R8Ic9VySosL9MsvVGANTqpt0BFTqOWN/nv1LLkIQFPUQ772XNYkvlQVTA8OSeTEgbENI8qYZE/j7smsgLbMD9W16l3FsT1TWiTWnZtQSDZXTJLezwHIpjRLao0GgH4PP8GNVVfP6Ov3k6ij9QGpV5n1vxE0FBIMViosbt5dPNO3F4vFwzcVRU1pMKjVrNtP69+HLbbsx6HcO6ZqM9kS5UWuNk1b7DrN5/mOkDe9MvS171XFpi3458AKbNHcGs+WMlVhM+KQm3UVnzJoLgk1oKpVV/ByDBNButpuX2jAqRwev/hXL781LLaERKwq0QQlJmreOjW07TByWzQU9ltZiW4nR7mzhOZk0cyJpth1j+0x5ZOEZAfvao2GLs6Az2GE0ueVPceCtzONn7u7ubnF+z+whv/+Yy1CoVQUHg6qfei4hjRKNOxmKaRo1rWdhzRYJAsLLufZJme1BiNZ2LaueH+AOxf9aQExPTBzIxfWCHr0/RW+mfmBdBRU2x6Sxx7xgRhOqw51AcIzJGEOwIRLcwalCwR3X+5ggEy/AHiiN+Y1jj9vLV9j1UOd1YDDp6Z6Ty+3PPYFKfbhFdRw48Mf9sXl+1iSXb9/DVtj24fOKui81koE9mGg+fdyYXjx4sscr2Y68QCz0OPa2XxEoig1aTTaL54rp2rVISDIo2XlL5MDmp/5FYTeenuOJBWTyA16LRpGGzXBbSNeoT7bubqxFiSzBScLwKgOIyOz1yUxud75oj1iDYfzQ6DvCOIDd7VGwxdnQGe4wmNR5vq+ezUxrU+RIgKzlydb9slstl4xgBKLe/CECS9Rq0miyJ1XQOBMFDadVTUsuIe2y66HfytGpjV/8xGgiCNyKf9YpjRKb4PCvxeX5Co43ug2Ks0lpOxuH+DpulaWeWcHhw9hQenD2l3ePvmTmJe2ZOiqiGWGHS67h12mncOu00qaVEBHOCkeoKB7Zk+bRxDpeUxF9R5fgACEgtBQC78zPspnNIMM+VWkqnpbLmdZzulVLLaESy9UZUKkNo1ySaKSqtrnOANCQzNZFdvxQDsPtgcRPHSCAgtuC0O6T5bmkJOdljrS0Cij1Gkc5ij9HCHwzi8beeyuL1+5n/2Ft0z0zhQFEZNrORB177qu7836/teJclq2k6Wk0m/kBxh+eIJLX3wyWVj5KTKqfWzvFLRc0r+AMFUsuIe2wx6GJj0ZqivkY0ESK00a84RmKMvfymNkYECQYK8Pu2AwJGc3R3FgRBmj7y1Y4PIu4YUYhf8nqksbPCQcFh+ewyh4te2x2b5WKqHNGrERQqxRUPYDKMVXbDooDX/wvHK/9PahmNUKsTSe5A94veXdMpKq1m295jXDG7cYvvPl3T+W79PgCWrNzF2ZMahwfvPVQCiLVI5ITc7LG44gEAxR6jRGeyx2hhd7cdkbzgjGimImuwWS6lrPqZKK4ROnbnpzgs87EYp0ktJa7xB4ooq5JXN6h4xabvPBEjguAjEDiKVtuNSKYU1kZHh4u87lxOAbzur9oeBKhUeoyWGzBar4+qHpWq5QKe0cTp+Qmn+0fMxsmSrK8gL06fPYydmw6zfNFGLrh2MmpN6y2W44U02wNUOz+VLDLrZALBKgrKbqVLxodKy9AIIghuCspukUVL2IakJvwKtTr00Pexg7uyctMB1m0/jMvjw2TQ1Z2bOKInLy0U22yu3X6IlxauZsG5YzHotezYX8hrn64FoGee/OobyckeA0ExGkexx8jT2ewxWtR4W0+jARjRKzeqGmyWKyirfg45RHI1pLjiQbpnrUCtskotJW4pqfwjQSG+a1bIhdhEjMTGMXK87DI8nlWYjDNIS32j0bljhf06PG+kNvqVb+IYk5j6dhsjVKhUVjS6fqhi8IGsVkv3oV9UcT/dM5fK6kZBQRpmXzaeZQs3cmDnMf75u4+449EL0Bt1bV8oc7SaLJITbqC8+jmppdTh8qzleOWfyEj6k9RSOg1FFffj8f4stYxGaDWZJCd0zLE+bWxfnnnne1weH9+v38+sSfUV9Pv3yGRI3xwAtu8t4JWPf+KNT9ei02lwuevze2dODK3qfixQ7PHUoLPZ4+yX3oywGhGvX3pnhE6bR4L5HOzOz6WW0gif/yglFQ+RlaJEPHQEu/Mz7M4vpJbRaehMNUa83g0AuD3fNzkXDIZfPDVcFMdIjNEZpkotoRFatXS7ej7/YQrKbiY37XUA2eTdKsQerU7DY2/eyCM3vcayjzewefU+ps0dwYDhYuHclMxEDO1wlHTvK7+Q9NSEO6iq+R+BYLnUUuqosL+MQTcQm+VSqaXEPeX2F6h2fCS1jCak2X6DStWxG530ZCvXXzCevt3SmTiiaZ2r398wE4AbH/kfdqcHfyCIP1C/WzNmUFcuOEMeHWlORrHHzk1ntMd9x8sirEZepCTcIjvHCECV4wMsxmkkmM+TWkrcUNt9pjZVUKHjzOtaXwNxsC36TSRiFTFiNp2Pw/kRZtP5LY7RaXtDqM+Eggeff3+Y6kAlCIJQ+3Nzy4S9goKsqbC/REnlw5JqMBtF489J/S8adbKkWhSk4XdXv8SRAyWUFTct9hgKi/c9HiFFkaXK8Q5F5fdJLaMRKrTkpr2KxTRdailxS7VzEYVltyO3r0q9rg/ds1ZEPT2j4HgVLy9czaad+Tg9XnLSbUwf149LZo5Ep5NHO9LmUOyxc9JZ7bHvX58GwKjVomqmU1RHEQQBd4Piq821640VR0ouwOVZK9n6LaFWmema+TkGnfwi4ORGUHBytORCANzebRKr6Ri9c39Go27apv5UYOHR1Ty9Z1Hd65XTo3k/LdCc2+HosWwAsrPWo9WE1p7YHzhCYZHYkKJLbpvtoVv0eSgRIzHGaY9c2ypzwj1hz6HX9YyAkvCorRp/qGg6WSlPKgWvTkE2r94ntYSoYrNcTlXNe7i8G6WWUoeAX4zYSn8bs2G81HLiDodrOUXldyK3hzCAzKS/xKRmRU66jT/ecnbU14k0ij12Pk4Fe/zypgV0SbJFQJHIkYpKpr/wWsTmC4fUhNvJl6FjJCg4OVZ6Hd0yv0CjTm37glOWAIVlt8atQ0QB+ibmMidnbIxWa93B2xHnlFqV0FExjVAcIzHGJTfHiLbjhW4ijT9QSP7xK7CaziI18S6M+hFSS1KIEedeOUFqCVFGRWbK3zhUNAs5FZkLCi6OHb+S3LQ36iK3FNqmxvU1BWU3Igi+tgfHmETz+crfsk0Ue+xMyNUeE81iqHik/pbJpsi207Qa5JO+bDFNx6gfidu7SWopTfD5D5N//Eq6ZHyEWhX9Wg/xSHHFH6lxLZNahkIYDLF1Y0gMUnbaQqUyoFKFXmxWrVYcI3FJUsZ3uGtexO38HwBa3VC0+jGoNWmABiFYjs+7Cb93HXrTHHT60xCEtluqdRSdNk9WfeQBalzLqHEtw2QYi80yD6tpDhp15HZJFOTHbQ+3nGvYWTDoBpGccD0V9helltKIoOAiv3QBOanPYzXF3+5/rKl2LqSo/B7ZPYTVdk9IT5I2NTJeUOwx/ql2LgSQrT1G0hZ1Gg1WQ2S7CCZEeL5wSbPdR/7xy6SW0Sxu71aOlV5LbtobqFWRdVDFO2XVT1NZI4/II4X4RqvJQ63J6OjVqFQmhDC7kXWOnpgKCgoKCgoKCgoKCgoKCgoKHUCJGIkxwWApbuf7WJP+AYDBfEmz4zyuj6mpuAujeQE6Q3TTDEyG07A7P4vqGh3B5VmHy7MOFb/FaBiJxTgFk34MBv0QJYJEIS5Jsz2Aw7UMr/+g1FIaIQhujpXeSHrSQ6Qk3CK1HNlSVv0UpVVPSi2jWdKSfguIbUEV2odij/GLnG0RRHuMpC0mmSLfMUKn0WDQio8BngZFWKXCYpyCyTAWl2ed1FKaxeleSf7xy8lLf6suQu9URsBPcflvqXK8I7UUhU5Cdtb6sK5XqxMIBMKLGFG60sSY6tKLEQQXtvQv2xxbdXwWKpWFxLSF0dXkXEhh2a+iukak0Wm7oNf2PPFzzxMpQRlo1Rlo1Mmo1VbUKisqtQkVWlQqLSDfLgkKpw4u70aOFNemDsmnvkEtieYLyUz5u5JLfYJgsJrCcrFbQ41rscRqmsdsnESX9PdPvIpc14pTgXp7lJ8tgmKPJ1Nrj3K1RWhoj/K3xfHP/BeAModT0q40tbg8GzhSMldqGa1i0A8mL+1NtJosqaVIRlCooaD0Zhzub6WWElFO5a40nYMAouuizbiPFn0eimMkxpQX9kVvnIE1+bk2x9orbsPnXk5K9t6oagoGq9lfMCyqtUwUmqJS6cUiQ4j/qlV6VCojKpWY96tRJ6HRZKBVp6PRpKPVpKNRp6PVZKDX9kAVao9vBdlQWvU3AMqq/yWxkubR63qTk/JvQLwJPFVxezdRUHY7Pv9hqaW0iFqdQPfMFei0obW2U6intOpvsrVFqLfHU9kWQbHHaHCkohIAfzBIz1R5PBAWlt1GtXNR2wMlRKvJJDftNYz64VJLiTle/y8UlN6Ix7dLaikRR3GMnDIojhG5UF40AI2mZ/siRkrnEPDtJyV7d9R1xcMXkUJD1Oi0XTHo+qDX9cWg7Qsg/qzrH/dOk4rjdlYu3c7OjYcAKC2uxlnjxmw1kp5lo/+IbkycMYjUzPhMqaotFHikZC5u71aJ1TRPbXvJlMTbSU28u85hdyogCG5Kq56g3P4ico0kqCUr5SlslkullhHXCIJP1rYIoj2mJN4OoNijjFHsMXz8gUIOFk4iGGYRxWijUulIt/2O5ISbao9Iqif6BCiv/g+l1U922o1UxTFyyqA4RtrDl4X/q/v59PTZJGhDe+g66NhNvvMXcs096GkZ0OwYe/nVeN0rMCc+BIDJehNNa+AKuGtexlH9KDrDVBJT3w5JR0cQw4nPjfo6CtFHpdJj1I/EbBiP2TAeo2FU3FRR93r8vPbEV3z57hp83tZznrVaDdMvGs1NvzsXkzk+HxJ8/qMcLp5BIFgltZRW0Wt7kJ70R6ymmVJLiTp25xccr/ozPv8RqaW0SYJ5Ljmp/5FaRqeg1hYBxR5lhGKPpyZl1U9TWvWE1DLahdk4GYCs5MfRaaVvdxoNPL6dFJXfg9u7TWopUUVxjJwyKI6R9vCbrfWFUH/T70myjF1Cuv7bks/4svAdBiaO4roe9zc7xu/bQXXp+XXthNSarugM41GrM0ClIhgowe9dQ8B/CJVKT2LaIrS6oR3/pULgaMk8nJ5VMVlLIXaoVDqM+mFYjGeRaJ4r2y9uh93Ng1f9l/07joV0XZeeGTzx7q3YUuIzB7/GtYxjpdcQDx+3ZsME0my/wWQYJ7WUiOP0rKa06nHZFv47Gb22F92yFitFACNIjWsZgGKPMkCxx1MbQfBxqPgsvL7oppJHErXKRErinaQk3IRKFfliubHG6z8EQHn1c1Q7PkBA+gK90UZxjJwyKI6R9hCuY2RjxQ+8e+R5UvWZ/HZAy/nKfu9maqruAyDgaz5NRqPtjTXpcbT6sSFpCAe3dyuHi8/hFPuzn3IY9cNJNJ9HgnkuWk221HLq+P21L7NppXgT1HtQLrMuOY0BI0QnTkZ2EgaTDo/LR0lBBTs3HWbJB+s4sFN0ogwa3Z0n371NMu3hUlr1GGXVz0oto92YDONISbgVq+lM4rvre4Aa1wrK7c/j8oRXDT2WqFUmumZ+iUHXX2opnRLFHqVCsUeFesRI5vNOvApKqiUUtJosUhPvwWa5BJVKJ7WckPH4dlFW/S/szi9OHJF3+lokURwjpwyKY6Q9hOsY2VG1gdcOPYFBbeIvQ15v1zV+3zb83s0Eg6UAqNWpaHXD0eqHIUW+YlH5fUrrrVMGFWbDeACSE27GapqOVDmya1bs5NFbXgdg/s3TuObeWahUrWsRggKvP7WED/4rVkX//XNXMWnmkGhLjRJBjpVeW7djHS/otF2wWa4k0XIhOk2u1HLahc+fD4jduKpq3sYXCC1CSQ5kpz5LovkiqWV0YhR7jBU+fz7VTrHznmKPCidTUvlHACrsL0usJHS0mkySE27EZrkEjTpVajmtEgxWY3ctxu5chMP9vdRyJCOeHCPF7kr22o+x317IYUcJdr8TgBq/G4ffg1qlwqIxYNYaSdSZ6WHJpHdCNn0TckkzJEqsvnnsNS/gdH2GyTidBOstqKLXja1djpHmBiqOkRDYVrWWNw89hVql5vGh70ZaXkwICjUcKjqj7uFB4dRBr+tNSsLNJJrnxbyw319+9RYrl2yn37CuPP3h7W06RRpy97zn2L3lCBNnDOah5xdEUWV0CQoOjhSfj8e3Q2opHUCFyTCKBJNYp8hinIZe11tiTfV4fftxuL/B7vwcl3fTiaPx+fWWmngXabbmUzUVIkdnsUe52SI0Z4/xaYsgH3sMnLiVX384n53FJVS5PQSCoUVZ/GbapGhIC4vaAqyHi2fi9e2XWE3HUKl0WI1nkWC5EItxKmqVWWpJgOgMqXF9jd31OQ73d3VF4WNNgukcEi3i89fxqr9Imj4ld8dIubeGZUWbWVq4ib32jjuRB9q6MiNrBGdliV2VbDp5pKIfL52H27MStTqV3OytgCZaS7XoGGmz0a9C+znqFD+0jRp5vME6glplJTv1BY6WiLsfguCVWJFCrPD69lNUfh+lVY+TbL2R5IQbY9bdZvcWsbDetLnDQ3KKAEw7dwS7txxh99aj0ZAWM9QqC3npb3G4+Bz8gSKp5YSIgMuzAZdnw4nXD6PT5mE2TMSoH4nJMBq9rk9dp5voEsDj24vLsxG3dyNOz6pO4+hNMM8lzXaf1DJOCTqPPT5c1zpWscfIIhd73FV8nDs/EdMeDpVXdngeOTpGagvH56S+wOHi2XF5TyoIPuyur7C7vkKlMmAxno7ZMAEAk2E8Rv0govgASG0akse3D7d30wlb3ITHtxepU5R02i5kpTyFWi1GMNS4FsdVXZlY4Qv6+d/h73nr0De4A+E7sHZWHWFn1RH+u38xANf0nM78LpPRqaP5Pmwbn198jjYZzyS6NtEyimMkTAKCmHu3vWotK0uXAJBr6i6hovAx6UeRlSxWAy8sv1NiNQqxxh84zvGqv1LpeJuMpEdj0vmgqtwBQEZOcsjXZuQmn5ijJqKapECrySIv/S2OlFxEMFgttZyw8PnzqfK/T5XjfUDcNdNre6HX9UWv7Y5Wk4tOm4NGnYHmxE2RWp2ERm2l+S/EAMGgg0CwkkCwikDw+Il1juEPFOD1H8Tr24fXfyAub57bwqQfRXbKM3T+lpAd576bX+fA3iI+/vbBiMzXWeyx1hERij2q1UkAIdljrS0Cij3GiCqXm+ve+5gyhzPka3UaDQMy0wEYkSufemPNYdANIt32B0oq/yC1lLAQBA81rmWN0vRUKgMGXX8MuoHotT3Qabui1eaiUaegUSejUSfQ1AYFgoIbQXAjCC6CgptgsAZ/4Bg+045OjwAAIABJREFUfz6+QD4+fz7+QH5dEdVg0B6z37N9aMhOea7OKQJg0A2UUI88OVBTxO+3vUG+syzic7sC4mfzC/u+4stj6/nrsAV0t2RGfJ32EgyKv6NW21MyDaesY2Rt2QqWFL3f4vl/H3gUTTuKmDkC4gdNUKj3uo5Nnhq2PqlJtMwDIBCsoKTyEWnFKEiCz3+EY6XXYjFOJSP5/9Bre0VtLaNJj8/rx+0K/Qba5fQAYDDFZ8vekzHoBpGX9hb5xy+tCyPuDAiCD49vN54WCk43RoVKpUOFBoEAguBH6p0tKTHo+pOb/lbMIrgU6lHsERR7bIyc7PG9LdsbOUW6JNm4ecIY+qankWg0MPvFN0kwGnjj8ovxB4Mcq6rmy517WLp7H4OyMnj10gsBsBrk//2ZnHA9Ts8qalxLpJYSUQTBg9u7Fbd3ayuj1I0KuQqCJ/rCokya7S5MhjGNjhn0imOkITurj3LXxhdxBqL/9z7iPM4t65/nmZE30S8xL+rrNYdanUIgUIxKwnSzU9YxYtJa8Qt+XAFHs+ed/o55VkenTGFEsvzCETtKcsJNgOZEAaz4zQNW6DgO93ccKjqD1MR7SE38FdHoepDVNQX7dic71h9k2rkjQrp2+7pfAMjpJu/iZqFgMowhJ+1VjpUukCzvV1oEBMGrfOIAem138tLfQ3NiB18h9ij2qNhjLXKzxx8PHAIg3SqmcH92w5VY9PVODoNOiz8YrIsMGZKdyaz+fXh30zYeXrKCmz5YBMDbV85DHWIaqxRkp/6Lw8VzTsF0i2CncIbUYjGeSWri3U2OKxEj9ZR5qnlgy2utOkXyzKn0tubQxZxGhlH8TDJq9Bg1eoJCEHfAhyvgodhdSb6zlL32YxS7W063q/G7uW/La7w+7m5S9LFvPa7T9iUQKCYQkC41Pp77uikoKCgoKCgoKCgoKCgoKCiExSkbMTLUdhpDbGM56jzAXvs29ti3ctBRH1KapEtFo2r9v0elUqFXi6GU6YYcRiRNZLBtTKvXxCPJCdej1WRQVH5XpwolVmg/guCjtOrvuDxryE59DiCi7edGT+7Hvu35LPt4A+deNZFufdqX4/jL7kKWf7wRgHFndK6dBotxCjmp/6Gg7JZTdJdaQavJIS/jQ7SaDKmlnPIo9nhqo9XkAMjOHn8pKwfg8pHDABpFiwAYtVqq3E13nC8bOZTle/fz4y+HAfho68/MHy7/dvdqlZXctNc5Unw2gWCV1HIUOoBe25Oc1Odpbm9eo05Cq8mKw4LXkeeZvZ9T4W1aO8+mMzO/62TOzBxOnjn0+/BDjmKWF23lo6OrqPE3faYr99r5157PeGTI5R3SHQ4W86W4PT/icn9Nku1hpCjAeso6RgBUqOhq7k1Xc2/OyDif3/98NQC+oJcbev425Ha9nZkE87nodb0pKL0Jr/+A1HIUJMLh/p5DRdMByE79N2bD+IjMe+6VE1j0+o+4nF7uv+I/3PjgHKbMGYZO3/xHlNft45vPNvPq41/h8/qx2kyce9WEiGiRE1bT2eSkvkxB2Y2dsoChQsvotF3pkv4BOk2u1FLihyinAij2eGpSa4uA7Oyx1unRM7X5wuVmvZ5ypwuH19vEaTJ38IA6x8iXO/fGhWMExHSm7NT/cqz0KsVJGWeIjq3XGhVcPRmDbuAp7Rg57CgB4JvipjVnzsoawf0DLsKk6XhNoO6WTG7oNYPLup3O33b9P3vnHSZFlfXht6o6d0+OzMAQJEdBQURQEAwYAcWc0xpW1+yna1jD6q7rqmteXbOYFQVBBUElCEoSkJwGmMDkmc6x6vujmNBM6hmmp2eYep/Hx+6qW/ee28ztvnXqnN/5HIAfizaEtVlUtJ5rjjqFHEtaq8dpDRbLNFzuj/H6lmJ3/If4uDvbdXzo4o6RuoiCSDdTDgD73J2zVnq0MeoH0StzISVVT1LheIuuLL7WlQmGigDYX3wB6YmPkBR33WH3mZQWx58fm8Ez93yCvcLFv+/7hFce+4q+Q9RNaFq3RAwmPT6Pn5KCSnZuyq8RapUkkXueuYi4hNiJNUUTm/kUuqe+T37pVVrEVhfAoO8LQI+0T9FJmTG2pmUU7C/n6hkv8tJ7N/DCP75hf24p5116PGedP5rH7lHFznN3FTPptKHcet+ZCKLqyFi5dDs/zFvPji0FlJY4MJn19BuYxWXXncTQkTn1xnG7fLz10iKWLd6My+mjd78Mrr5lMkZj41ua+bPXMO+L1ezbU4reIDF4eA8uv2EiA4a07EZXW49dC4O+b4dei5IgEIBG9UESzSbyKqsotDvomxr+dLlPSnLN6+0lpdE0s82xmk4kM/lZCstuQ9O/6xwIgp6s1Dcw6Ps12c5oGITLu7idrOp4LDzwe4PHz84ew32Dzm+zcaw6E48PuwyAf0if803BbzXnFBS+L1zL9UdFvyplOCKpKW9TVn4zVfZ/EQzmEx93GwA6Xc92sUBzjNShm1n90DXHSOMIgon0xMeIt5xHUcVf8frXxtokjZgRorjyYWTFTkr84Xt1Tz53FIoCLz38JV6PH4/LVyOs2hjxiRbu+teFjJk46LDH78hYTBPonvYReaVXAHTq0qEajWPUD6FH+sdA26aqtTdPP/IlEyYPwWDU8cEbP7P21930HaiWA83olsC8L9cwdsIAxoxXN8hffPALlRVuxk0cSHpmAiVFdr79ai0P3fEhr39yMwBpGeoTRkVWePiOj9i4bi/jJg5kyIgeHMiv5NG7PyYhsWHn6MtPz2fOZ6s4bkJ/Jp42DI/bx8Jv1nPn9W/zj5cvZ9jIlm246q5HbS0euVSvx468FlOsFvKr7ORVNfx3mBUfxx+FRfxxoLieYyQo1z7cqvJ4o2pnNIi3nEcoVKZVTuwUCGQm/wer6aRmWxr1Q9rBno7Luor6UfkZpkT+0v/cqI15x8BzWV2+gwPeiibtiDZe74+E5CIMhlH4A7/jcn+Iy/0hADqpO6KUGVadqTHSU79stQ2aY6QOvSz9AdhqX4cktH9eU2fCZBhBz4y5ONzzKLU/0wUVwjWqKa16Bll2kZb40GH3NXnaKIaN6cPX7y5j6bcbKClsWD07u1cqE88eyTmXjyM+yXrY43YGzMYx9EyfC0Be6eUEgvtibJFGW2I1TSQr5b+IYlysTTlsjj62N1f8aSJ7dg7mxotfxWI1css9UwHwuP38+P0fbN9SUOMYeey5SzBbwkOD+w/O4qm/fsGalerm7PRz1WpVK5duZ+O6vZx69tHc9XDtRnHcxIHc/+f3sdrCS6j+8fs+5ny2ivMuO54b/nJqzfFzZo7hqukv8Ooz3/HKrD+1eI7V6zGv9HIAbT0eYXSW9TggPZX8Kjtr9ucDcO1xx4SdH5iRxoJtO5mzcQvThoY/QNh8oLjmtUnfOW8HkuJuICRXUmZ/PtamaDRBeuKjxFumRdTWqD+yH3Q1xz53Sb1jU7sdi0lq3iHQWoyinjOzRvPm7gU1x/a66tsRbUrKGtc1CYbyIJQXdRs65zdhlBidPDHs/xqNEwwV4vL+jMv7E6FQcfMXaBzRlDteRVZcZCQ9BRxenn96ViLX338W199/FmXF6lOw8mI7Xrcfs9VIamYCiSntX0asI1Adgtoz/RvySq/E618XY4s02oJE21VkJD1OLITGokFOHzUvOTNLLR/Y72C0CIDZYsBsMeByesOOHcqAwWqKS/GBcOfo6pVqROdZ5x0bdnzUcX1ISYurSbGr5ucFfwBw5ozw9onJVgYN687aX3dTVeEmIanlqXgGfT96pn8DoK3HI4jOtB7H9cph8Y7dLN+jOuY8gQBmfe0N1MS+vXlhyQqW7dnLC0tWcMO40Zh0OtYXHODV5bWh8/1SO25UTHOkJtwLiJTZn421KRoNkJpwf4tSrg36oxAEQ5fVcXIE6qdojkzqE/VxRyT1DnvfkDBrV0BzjGhEjNe/EYf7a5zeH7QIEY16VDrfQxKTSE24r836TEmPD/u/hookpZKT/gWF5bfjcM+JtTkarURAR1riw22i09ORsFjUqA1Jp1YdsBwSxSGKAopcqwuQv7+cuZ+tYtP6fZQW23G7fPh9QQBkOVw/oPiAWokiM6u+2GR6ZgL79oQ/5crbVwbANTNebNTeqkpXqxwjoK5FQFuPRwCdcT2eNrAfTy1agiegipAu2LaTc+tEhgzNzGBU9yzW5hXw0rKVvPbLbxh0Em5/uGjpOUM791P61IS7EQSJ0qp/xdoUjTqoOnQti8gT0GHQ9cMX2BQlqzo2NXpBdX76UozR3wOnGMKj4xrTLYomPbIL233MQ9EcIxpN4gtsweH+God7Dv5gbqzN0ejglNn/g1E/kDhL9HIhNVQEwURWymtUGI6lpOpxTZ2/k6GTMshKeQ2z8bhYm9L2HLKfEsXGN1hbNuZx383vERdn4twLj6N3vwzi4s1UVrh45M6P6l9wcLMoNNFnWPODjpVb7pmKJNUvDwmQnHL46RLaeuzcdNb1mBFn48/jxzIoQ43SmtSv/pPlv59xChe+9zF2r4+gLBP012qLHN9LFTe+aGTnqEjTFCnxdyCKCRRXPIxWHCDWCKQnPUGS7epWXW0yDOmyjpFEvZoeXuyrLUcdlENRH9cvBw+xo2tGZmuOEY0wFMWL3f0Vlc53APD6NzR9gYbGIRSW345e1xOT4ehYm9IlSIq7DpPhaArKbujSJe46ExbTBLJSXunQoo7txZcfrsTnDfD8W9fSp19GzfENa/c22D4tMwGAAwUVxCeYw86VHKiq1z4rJ4V1q/Yw4tje9OwT/dKD2nrsfHT29XjL+KadOUelJvPVNZfywtKV/LZ3P65AgB4JCZwxuD9XjFa1eySxYadhZyPJdg16KYvCslsAtMpR7YwgqNGB3ZL/Q5zlnFb305V1Rnrb1N/Buo6RioAz6uOW+cMFnHta06M+ZkdEc4w0Q1WgnJ3OPyjxFeIJuZCVEONTp5Jh6h5r09qUQHAvFc63sbs+ISTX31xqaESKovjIL72anhnfoZMymr+gATwuH+UlDnzeQHWnEV3XZ1BWq8br7JiNx9Ir8weKyu/F4Zkfa3M0GkEQ9KTG30Ny/M3AkXEjcriEguqTsNRD0uUWzG1Yr+OYsUcx74vVzPtiNf0frN14r1+dS2mJo5746smnD2PeF6v58M0l/N8T53FodLDH7W9Q4+Rw0NZj56ArrcfuiQk8fXZ7l96MDTbz6fRI/xyA/NJrCIaKYmxR10CSUslOfRsAs+GYZlo3jVE/uC1M6pSMTlYLgfxaVitZsLEyl9HJTZc5PlzWlIdXoTk2uW9Ux+uoaI6RRnAEK/k6/102VK1EVsJD8oYkjK7nGNnq+J0VZQvRCTouybkVSegcH20gmEuZ/T/YXV+gEGz+Ag2NCAiGiiiquI/s1HdadN2Cz1fx9XvL2bO1ECVCZ0hdvt3xdIuvOVKQxGSyUv9HletTiisfQpYdsTZJow4mwzAyk9VUM41aRp/Qj+U/beXv93/GlDNG4PH4WfHzVjxuf4MpOONOHMDQo3P47ut1VFW6GXZ0T0qK7Syav56c3mmUlYQ/9Rp6dA4zLx/HZ+//QkFeOWNO6IfFaqSsxMGGtbn0HdCN2/96dpvPS1uPHRttPR7ZmAxqJEzPjO8pLLsJt29FjC06sjHqB5Od+hZ6XU7b9Gfouo6RU7upf7v/3fUtgYMpNIuLNnBV7ylR0/3wyQEWFa2veS8JIqd2GxWVsTo6nePuvZ0p8RXwys5HcQQbLhXaEJmmHmyqWg3AyMQTGJowJlrmtQmB4D7K7M9pDhGNqOH0LMDhnhNxOOWz933Kwi9XR9mqI58E6wVYjOMoqrgPl/fHWJvTpakOK06Jv43k+FsRtJ/cekydNgqnw8u8L1fz/JNzSUi0MP7kQVx982TuvO6teu0FUeCx5y7hzZd+YPmPW1i9YidH9c/koX9ewO+rc/nq45X1rrnutlMYOLQ7X3/6G19+uJJAIEhyShwDhmQz5YwRUZ2fth47DoJgJCX+NgBtPXYRdFI6PdI/paTyKcodrxKmaKnRJiTaLiM98fGa37u2QBJT0EnpBLtg1cvkgyKoM3uM58O9PwOQ6yriq7wVzOgxLipj/m/XAoq9tfe852QfR7oxISpjdVBqvhiO7NhBDQ0NDQ0NDQ0NDQ0NDQ0NjSYQlPB49UNjdJQz//52e9oTFeb9NTJV5OBBFfl/bb2LMr+ak9jNlMPA+KNJ1KcwO1/9LK7rcz8D4+oLSz6z7S4OePM4LmUyM7vf0EbWty2K4qPM/hLljpdQFF+szdE4wtFJafTKXIIkNu15/mXBHzx+y3s177N7pdKrfybJLSzTe/Mj01pl55GKwz2X4spHADQhyHbGZj6F9MTHANDresbYGo2OQPV61NZi+1O9Ho+0tbi3opKeSYmxNqNT4PYu5UD5nQRC+bE25YhAFOPITHo6alUI80ouxuX9OSp9N0bf7D+QxOR2HbMxfHKAm1a9wnaH+vcqCSL3D57J6d0OT7+lGlmReXP3QgDe3bOo5ni2OYU3j/sLNp2pTcY5FIfzvwSDe7FaZmAwHBuVMSKgnr+j+kWzcYT7yyJPJ+ns/Fqm/mFUO0XOybqCE9POrDlf7RhpjB6Wvhzw5pHn3h09Iw8Dp2chxZUPEQjui7UpGl2EYKiEksq/kZn8XJPtvv9sVc3rv/z9fE6bORohBjXUjzTiLGdjNU8CoLTq31Q639LKiEYZg6436YmPYjVPibUpGh2M6vVYvRYBbT1GmSN9PZ7y6tuM6p7F9GGqJsPUQf2JN7VdSsORhMU0gV6ZiymufIQq18exNqdTYzVNJjP5aXRSt6iNYdQPbnfHSEfCKOp5ZuQ13L72DXY7DxBSZJ7Y9AnfFq7hkp4ncUxyX3SC1OJ+7QE3y0u38EHuj+x1hacqpRjjeWbkNVFzigB4vN/h861EEIz1HCNFxapAdEryf9HpekXNhqbQEizrsKHq15rXg+OPCXOKREKKQa3AUe7vODlxsuygqOIBAOzuL2JsjUZXpMr1CUlx1zepMr5jUx4Ak84ZyekXdGx9ns6GKKi16NMTHyHJdg2lVf/E7p6NlmvdtuikLFIT7iDeeqGmXaDRKKJgq1mLgLYeo0RXWo9r8wpYm1cAwBMLf2Jy/6OYPmwQ4/v0QtIeMIQhinFkJj9LvPU8iisexBfYFmuTOhWSmER60mPEW86L+lhduWRvNcmGOP47+s88uOG9mio1a8p3sqZ8JzadiYHxPehtyyDLlIxNr5avt+lMSIJIUA7hlQN4Q37KfA7yPKXsdRWz3ZGP3EBxgx6WNP4x4kokQWJT1T6cQS8hJdRim8elNv3vFgzuAUCvH1DvnD+wAQBF8bZ43LbiyP61aCEHvPtrXg9NGN3i602SBQCfHLt/0Lp4/GsoLLtFixDRiDll9ufJSnm90fOOCjcAw487qr1M6pLodT3olvISyfE3U1r1T5yeH9BuyA4PnZRBctwtJNquQBDatuxrZ+LDWb8wZ+46KspdpKXF8b83r8Nk0kd8vdvt46ILX8blUlM8//Ofyxk6rHszV3Ve9LoeANp6bGO62no88aheLN+zj5CsVk/0BYPM37yN+Zu3kWa1cvbQgcwYNpj+6akxtrRjYTGeQM/MhVQ63qbU/m9k2d78RV0YQdCTaLuSlPg7kcT2Sd3qypVpAD7Zt5Qt9v1ste8n311e77wz6GV1+Q5Wl+9ok/Hy3KVcuuKZw+5n2ZSmq0PKspqJIopJhz1WNDgiHSPpCeoT0qE5GQztkRnxdd6Qu+a1TdcybQMA+aBnTS9EvhmMFuWOVymtfKqTVpyR0Ou6o5PS0InpSFIaOikVUbAhCAYEwaj+R/Wmp6M8EVE3JgoyEKoJkVaUAIriR1E8yIoXWXEiy05kxUlIrlD/C5UTkkuO2LBqh3s+/nj1y9ugr1+L3RJnwl7hIiHJ2t6mdUnU0nrv4gtspdz+Mg731530uyJ2GPWDSIq7gXjLDIQO8J0fSzZs2M9bb/3Mgw9Oo1+/DCoq3S1yigBYLEbmzL2ToqIqLrn4lWbbOxxe9HqpxeN0RLT1ePh01fX4vwunU+ZyM3+L+jT56z+2sKFA1bApcbl469c1vPXrGgZnpDN9+GDOGjyAFKslliZ3GAR0JMVdT7x1JhWOV6lwqOltsuKKsWUdC5t5KmmJD2LQ9W7XcQ26fgiC/ojdFzfHi9vntut4Srs55Q+Oo8jtNF7LaNYx8rcLTmlxp5IkYDMZSbKaSbKZefX7lXy3ruFwNUGAnNQkclITyUlNJMFqwqTXYzbo0EsSoYMfnMPjw+nxU2x3sutAGbuKyvD6628cbjx1LDeffnyLbQawSGqJJEewElfQ0eLrq7VJ4vSx84IpBCmueIBK5wcxsyFSRMGK2Tgak0EVEjLq+2HQ98Og69ulNjZ1CcmVBENqSGwgmE8guJdAcA/+4G58ga0EQ0UxtrC1yJTZXwCgW8qL9c52753K5goXBXtL29uwLo1RP5BuKS+SmnAflc53qHJ9TEiu/2RCQ0VAh9U8hUTblVhNJ8XanA7Dli35ZGcnM3GSGkKb3b314nWiGFmxvBdfXMBJJw7khPH9Wz1WR0Nbj5FTvRaBLr8eU6wWLj9WLQhw+bFHs7eikjl/bGHupq3klqtPZzcXFbN5YTH/WLSEk47qxfRhgzm5Xx/0Uss1Co40JDGR1IT7SYr7E6A+WKx0vt+Fo0hE4ixn1ZS2bioNOpoIgh6Dri++wJaYjK8RHUQxhVCoEH9gI2bz1FibU49mHSMzxg5tdechWea+979lwfrt9c6N6pPNeWOHcsLAXiTbWu69DoZkftuxn3lrtzBv7VZkWfVAvbZgJXaPmspy37RJtCS9sps5BwCHo5KtjnWMTp4Y8bWyEmJT1WoAelvr5021B7LipKD0Blzen2IyfiSYDKOIs5yBxXg8RsOwIz73t6VIYmJNmGJDP0YhuQyvfz0e31o8vhV4/Ks7jTfd7v4KgNSEe2vCyKs58cwRbF67lx++WsP0qycgSlol8fZEr+tOWuKDpCbch8PzDZXO9/H4VsbarA6BQd+XBOtFAMRbZqKT0mJsUcejqtKDxdJ+aQuKorB2TS4nnTiw3cZsT7T12DjV61Fbi43TMymRWyccz60Tjmd9wQHm/LGF+Vu2U+ZyE5JlFu/YzeIdu0kwmzhrsLpfnTZsMCOyIo+wPhKprkaSlvBXUuLvwO76hArHm/iDHbOgQlsjCjbirdNJivsTBl2fWJsDqJFgmmPkyMKgH4YnVIjT9SZ6/QDMptMRhI4jGN1sud7D6fxvny7ky5V/hB1LtJp46tKpnDCw1+F0HcauA2Xc/e48dhWVhR2/cuIx3HXOiRH3U12V5rO81xEQuLr3PQyOry2LdPf6C4GGy/XOK5zFj8VzALihz1/pHze8VXNpLbLsYH/JhXj9v7fruJFg0PcjwTKTOMu59W6INQ4PWXHj9i7D4VZD7pye7zp8GGhqwn2kxP8l7FgwEOL2819i1+Z8TplxLH9+dDqGIyBEvjMTCKqaSw7PXBzur/H6N8bYovbDoO9LnPlM4sxnYjS0/uHAkc59937M5s0FuN3hpd8nTxnCAw+cU/N+8eLNzPpgOQD5+RWkZyRw5pkjmDnzOEQxfNtRUuLgogtfalRj5C9/eZ9dO4vxePxhxy+9bBzXXHPkRg0EgvtxeNTveW09arSUkCyzYu9+vt+6g8Xbd1Piqr9P2P7AHTGwrKOj4PYux+7+HId7XoffX7UGk2EECdZLibdORxQ6VjpzueMVSiqfaLfxOlK53gc3vB9rE1rFE8Mvb/K82/MNZeXXhx0TxXhAQpYrwt63luxum5tr0qi/I2qOkR827ODOd76peZ9gUUv/vHfbhfROb/s/ukqXh8te+Jh9JeHlhV+6bhonDo4sL65affeZbXdT4itAFETGpkxhdNIkssw9uW/DJYDqGOlvG8Ze9w5+KlE3KtXRIn1tQ7jxqIfbaloRISse8kouxuP7rV3HbQ6zcQzJcbdgM0+h4+iAHNnIihO760vKHa8RCObG2pwGMeoH0Cvzx3rHHVVu/nbD22xeu5fUzAQmnTOSQUf3BCA5Ix5jBI6SXv279hOvaOIP5uLyfI/L+xNu30oUxdf8RZ0EQTBhMY7BYjoRm2kKBv2Rk54RTXy+ALKs8M47S/n99708//xlAOh0Enq9uqlZtWo3jz06m9vvOB2AgQO6sX9/Oc88M58ZM47lkkvHhfXZnGPE6w3g9weZPu15HnzwXMYe3xcAvV5Cp+s6aQHaetRoLbKisL7gAJ/9vpHZG9QbiJCiaI6RZpAVD07Pdzg93+Hy/oQstzzlvqNgNAxVnY2WszDoOq7ovcv7E3kll7TbeB3JMXIkU15xBy539Epm98gubK5Jo/6OqOQxyLLCM3OWhB2782w1ciMaThGARKuZB6afzI2vfxl2/Omvf2L8oF6IEeTUSAfrQV/T+15e3vkwzqCdX0oX8EvpAkShNrR/1t4X8Ms+Qkq4xkmSIY1Le97WBrOJHEXxk196ZYdxihj1QwDISHoCs/G4GFvT9RAFG4m2K0i0XUqlcxYlVU92uDxZX2AbvsCWsFJsD1z5Bvt2FVNWVAVA6YEqPnv9pxb3/e2OptWwNVqPQdcLQ9yfSIr7E4rixe1bgdv3Cx7fGnz+9ciKJ9YmRkR1qprJcDQmwygsxrGYjWO6RAWLtsZoVJ2VOp2IKAiYzfU/w/ffW860accwefKQmmPZ3ZM56+yRzJm7rp5jpDlMJn1NlInBoGtwzK7AkbQeTQY1Aldbj9Hnj8Iivtu6g0U7drGrVNOvaQmiYCbeMp14y3QUJYDH9ysu74+4D6a5+fwbO6RosiSmAGAxjcNiPAGraSJ6XU6MrYoMq2kiA3oUxNoMjTYmOek5LOZzcHu+JhDcgSI7UAjWlPLVSTkQI63JqDhGlm7ZQ0FGIofPAAAgAElEQVR57c1YSpyFc8dEX7xn3MCe5KQlhkWN7CupZOmWPZw0OPJ8uTRjN/7S70k+3v8Ku5yqN12uo57rCdUPpesfN5xLcv6MTZdwGDNoOUUV9+H2LmvXMRtCFONJTbiPJNsVB490nSd3HROJRNsVWE0TKSi7Ca9/XawNCsPunk1aQq1jZN0vbVNuTKN9EAQTVtMkrKZJgCr67PNvwutXa9D7A1sPOsC2EZLLmuoqijbq0et6YtD1w6jvj0E/AJNhRLsr63d19uwpZtOmPD78cEWD54NBGZ1O0xQ6HJpaj9VrEdDWYxclt7xWjHVvRXhUtVGn3gZM6d9xowY6IoKgx2Iaj8U0vuaYrLjx+tbi8a/DF9iEL7CFQGBPuzpLRMGCUT8Io2E4JsMwTIajMeqrdQ+1yG2NjoPJNAnTwd8sUB/05xWoUeKpKe+i18dGQywqjpEfN+0Ke3/S4D4RRWy0BeMH9uLDknCdjR//2NUixwio0R83HfUIua5trKv8hb2u7VQGyvCG3BgkEwm6JHpbB3J0kvq0q491UDM9tj2qav0n7T7uoZgMI8lOfQOdlBVrUzQOQa/LISf9KwrLbsLhmR9rc2pwuOeQlvBAzfuzL2vZU2ONjoWADpNhBCbDiHrnQnIFgeB+AqE8gsF8AqECQqESQnIVslxJSK5AVpwAB8taB1DwoyhBQEAQ9AjoEQQdgmBEFKyIYiKSqJZUF8UEJDEZnZSJXpeFTuqGXspCJ2V32epWHQVFUfB4Alx9zYmcdlrDuluaU6TtaYv1qCiqhktL1mP1WgS09Rhjyt0e5m3eFla+ty6jumcxY/hgpg5S05TijB1H/LCzIgqWes4SRfETCOYSCO1X110wj6BcTCikaimE5Arkg2tOVnygBA6uuZC6xjCoa04wIgo2JEldX5KYXOd3Lwe9LgeDrhc6KRPNAaLRGREEA6KYjBzjSmxRcYxs3h9eUrRXevuVr+2eUj9iY9O+1pc47WUdQK8YVZlpCo9/DcWVj8TaDBJtV5Ke+Ji24enACIKebimvIpddi8vzQ6zNASAQ3EcglI9eygbg5kemxdiijoPH/jg+5+sA2FK/RmcY1W5jVxY0Lo4s6foTl76oxX1KYhKSIQkT6o2xu/JOAv7vkAzHYEudDULHq0zlrryTgGeOamPyrA5pY2dAEASO6ptObm4paWlxbdavKIoIAoRCcvONNcI4dD1qHBl4AmpUwqLtu/j6jy0s27OXkBy+PrIT4pk2bBDThw0mJykxFmYecczf07gYsM3QlxOzv8Kg76/p5GhoRIAkdYu5Y0R7VKOhoaGhoaGhoaGhoaGhodFlicpjsPzycLHHZJslGsM0SHX1m7ocak9nR1Y8FJbdgqIEYmpHWuKDJMfdHFMbNCJDEPRkpbxG7oEpHaZajce3Cr0lO9ZmaNRBlNLVcmlR+25R8Lu/BEIEfb8gh/YjdjiNgc5gY+fhyisn8MjDX9CzZyoAEyYMQJEV9uSWEArJnHJK+BPXUFCtDtdUNIhOJ5KVnczChX/Q56h0BMBkNpCSYovaPDSiw3O3v8f3H9TqpL216gmyeqfH0KLOxfI9e/n6j60s2KbqdLn94d/dVoOB0wf2Y/rwwYzO6a4lWbQxRimNgKzqtsgx3pNraHR2JCmDQGBTTG2IimPE5fOHvXd6/Y20bHsaGsvtb7/x24PSqqcJBPfF1Ia0xIdIjrsppjZotAxRsNAt5UX2FU0DQrE2B4/vN+ItWgpNRyI+Yw0AiuJEORjO6CiejKJ422gEAYNlBgHPHHTGExE7pDJ+Z7Cx8zBuXD8ef+J8Zn3wCwAfzvoFnU6kR48ULrr4+Jp2L76wgPnz1+P3qykBd945C51OZMgQtWTvs89dGtbvvfeeyYsvLOD6694kPt7MtdeexKmnDWunWWlodAyu/ujLesdEQWBsrx5MHzaYUwf0w6zXUgGjxeScH2teB2UnfrmSpXnnEjqCymdraLQXZtNURDERUWzfQiZ1icq3pVGnw1PHa13QjhEbeWVV9Y7ppcgqpMiKerMoCodXUWWvazs9rW2fT+j1rwegwvG/Nu+7JaTE36U5RTopZsMxB0v5vhdrU/D4fo21CRqNIAg2BKn66XvbZlxaEp+FxGfbtM+2pjPY2JG4/vpJcH3j58eO7cvYsX2b7OPW207l1ttOjXjMoUO789/Xr4m4vYZGR2fZ3LU4Kl1MvXxCi6/tk6KKck4fPphzhw4iM06LnmpvdKINnWhDUynQ0GgdNutl2KyXxdSGqDhG0uKt7CutLQn2w8Yd3HXOiQBEsziNosCijTsbtCcSZu17EYBLc25DFFr3xba6/Gc+z3uDfwz/oFXXN0VRxf0HX8Xuab/VNJnUhDtjNr7G4ZMcfytVro9inorlC2xDlu2IB6uLaGhoaGhodEUUWeH5O95Dr9e1yDFy6TEjmD5sMMOzMqNonYaGhkbXICqOkf5ZqWGOkYJyO9+s2QzA2ccOjsaQAHyzZkuD0Sn9s1Ijun595QoABAQuybm1Rc4RWZGZVziLn0u+ifialuD0fI/X/3vzDaOIXpdDt5SX0EqBdW70UjbxlvOocn0cY0tk/MGdmNqx6oqGhoaGhkZHY/vvuTgr3SSltexBwSOnnRwlizQ0NDS6HlGJ9zphYK96x/7+xWL+/sViNu1vfencptiaX8yTXyxu8Ny4AfXtaYrfK3/h4/0vo6A029YbcuMNuXlrzz9rnCI2XVs/AVcorXqmjftsORlJTyPFMO9Lo+2It54XaxMA8MdYK6djojkeNTQ0uiZCNMOKOzBrf9oSaxM0NDQ0ujxRiRg5feQAnvl6SZgIq9unhu1f9eKn3DPtJM4bOxRJPHy/jKwofPXbJv4x+0e8B0Xb6mI26Jk6ckBEfY1IHAvA+sqVrK1YhojIhTk3IzRyo1LqK+TNPU8DUOIrAKCbKYdret/bmqk0itPzHb4Yq/TGWc7CajoxpjZotB0W4/HopAyCoeg4KiMl1iLC7U0osB6f802C/pUAyHIpopCIZBiJ0XoFOuNJCIKhZZ0qQfyeT/F75iEHtiArFQhCPJJ+AHrTGRgtl6jtWtpvG2EvOh45lFfvuCDGkZC5udX9KooTAL/7Y4K+pYQCW1DkCkBEEFMQpQwkwxj0xhPRGcfRlMMpGjbKcgl+1zsABLw/IYf2oShuRDEFyTAKg/k89KZTmu3HU/UgPte7AMSl/4Cka/r3LKx92ndI+iGtsl9DIxZ0RceIHJJZszi2ezyNjoUvVMpe+0eUeJbhDuQRUjwYpCQSjSMAyLadTYZlUqPXbyp7gr12NSp4TOYbAKSaj2+0fTWrDtxEiWcpABO7zwfAom9YgFxRguQ5v6LQtQCHfzt+uRK9GAdAnL4vmdZT6BF3PmIze4+t9rUsLPoMgELPXgCSDGlc0eseMkyq+PY3Be+xpGRuzTUjkyZwcc5tzc5HQ6OlRMUxYjUauHbKaF6Yt7zeOV8wyBOfL+Ktxau46ISjmTC4F0dlpLR4jLyyKpZs3sPHy38nt7ii0XZXTTqWOLMxoj4vzfkLACIS6yqXs7piCYIgckGPG+s5R7Y7NvD+3ufxhFw1x4YmjOaSnFsxiJGNFykVjrfatL+WIggm0hP/FlMbNNoaEatpClWuWTG1ois5RnzO1/HY/w6ElyGVlRJk7wIC3gUYrVchSpFXQZGDu3GWX4Mc3BV2XFHKCfpWEPStwOdSxZptye8i6o467Hm0FEFKQ5BLUNpQpd/vmY2n6q8AKLKj3nkl5EYO7SfoX03Qt5i4tIXtaqPf8yWeygdQFFe9c3KoENkzj4BnHjrjiViTXkM4uJnU6LxUFNuZ8+aPrFn0B4V7S/G6fCSkxjHo2D5MvmAsY08f0WwfL9/3EXPf/JGRJw3iqS/uIOgPMu+dJfz81SrydhXhtnsAiEuy0m9ET06/bDzjzhwZsY3BQIiFH//Csjlr2L0pD0eFC0u8mV4Dsxl/9iimXjEBvSG2FUz0Bh1et4/Zry1i2Zw1FOSWgKKQ0TOVcWcczXk3n4o13hxxfw3NGTiseRfmljD/3SWsX7qVgtwSPE4vOr2OxLQ4evTLZOjYfpxw1ih69Gtc92PBh8vZsmo3uzflsWdzHn6v+vCwosTO6ak3NHrdBbedzjUPz4jYVo3OR77zG/4oe4yQ7A477g0WcSC4AIADrgWkmscxKv3Zg4Kv4WTbzq1xjOQ7VYdCc44Rf6icUq9aPSzJdHSjDhEAVyCX1UV/xhXIPaQP9X6sLLSKMu8q9tjfZ3TGq1j1vRrsp9RXyLu5T2PTJQIwOeM8JEGiIlBKijGjpt3E9HMZnjiWCn8ps/Y+1+Q8NDQOh6j9Al496ViWbNrD77kFDZ4vKLfz7NwlPDt3CWnxVnpnJJOTmkhavA2zQY/ZoEMQBLwB9cfC6w9S7nSTW1JBblEFBRXNV7oZ3D2DayePjtjmak2RS3reiiRIrK5YwqrynxAQmdnjhhrnyNLS+cwteB9Zqb3BmZIxg9MyL2g0uqS1BIK5uH2/tGmfLSXBOhOdlBVTGzTaHrPxmNg7RkJdwzES8HyDx/74wXc6DJYLAdAbTwBBRyiwA7/7Q3yudyJ2XsihPBylM1DkMkBEbz4DvXESgpiEIpcT8H5PwLsQOag+gXGWzsSW/j2imBaFGTZOXOocABTFjSKX4yq7nFCwvkh2pPhcb+OpejjsmKjrhd44CVHqDsjIoQKCgXWE/OsxWC5uVxv9ni9wV9wBKAiC6iQ3WC5AMoxBECzIoTz8nq8I+dcR9C3BWXYhttTZNW01OheLP1Ojv168exYeV7hjrbSggqVz1rB0zhqOmTSYB978U0Q39fu2F+KocPF/M55j18b635EVxXZ+W7iR3xZu5JSLx3HXi1c12V/+LjUy8JFLXyZv54Gwc/YyJxuWb2PD8m3Mfu0HHv/4Vrr3jZ2QZ1W5k3vOeYaCPcVhx3M355O7OZ/vP1jOU1/cQc6Abs32lb+rqME5Q+vnPf/dJbzyfx8RDISL4IeCfor2lVG0r4zVizbx7lNfM2ujGlGcnFE/Bfndp76mrLCy3nGNrk2+cy7rSx4AFETBSHfbuSSbjkESzXiChRQ45wFQ6dtAqecXfi28huOz3kc85Pcj0TgMm743zsAeDrh/AGCo8jCSYGp07ALXtygHq3Nm285ttJ0nWMCKwsvxhyoQEMm0nkKaeTwGKanGMXLAvYhi90+4A/tZWXgV47M/xyjV13vcWPUrISXEzB43AtA/7ugGx7TpErDpEkgzZjdql4ZGWxA1x4gkirxw7Tlc/fJn7DpQ1mTbEruLEruL33bsb5Oxc9JUz+OL152LQdfy0rsCgppCI4isKv+J38oXIwoi07Kv4su8N/mtXK1brhcNXNhDLVt7dOK4NrH9UCpdH0IEWifRQyAprvGnFxqHh8v5Ko6qx7HF3YUt/q52HdtsOKZdx2uIQLB++sIRhxLAY3/k4BsRa8rb6I0Tw5roTVMx2q7FWXohocD6iLp1V9550CkiYU1+o15ahsFyIT7nG3jsjwFqaoen6hGsSa8c5oRahyBYECTLYaX0hAKb8VQ9dvCd+vNlTngUo/UyGpLMkkPFCGJkVcnawkY5lI+nUt3UCmIytlQ1PFjShZdvN1qvxmv/J17ny4QCG/Han8Kc8LdWjakROxZ9upJnbnkbAEVRMBj1nHLxOIYe3w+TxUDx/nJ+/OJXtq7Zw5ofN3PftH/z7Lf3YTDqm+y3rLCSRy59iV0b99FrcDZTLjyerN7p2MvU9LENy7ex+HO13PnCj35h6Nh+nHbpCQ32Vby/jDvPUG/Qq8ocCKLA+LNHMXryUOJTbFSVOlkx/3dWfr+ewtwS7jnnGV756WGS0mNTLezJa1+nMLdEtXHKMBJSbZQWVLLgw+VsX5dL2YFK7j//Od745TEscY3f5FXPu6E5Ay2e99Y1ewB48Z5ZKLKCLcHCKRePo+/wHGyJFtwOL/t3FLJh2Xa2rN7FqIlDGnSIVPPP2XeGOVceuuhFSvLLiU+28vTXdzd6XUKqFl12pOIJFvJH6WOAgkFKYmzm29gM4WXOe8WrqbHbKv7Drsr/UeXfzNby5xic8n/1+su2ncu2iudrIk+KXIvJsp3R6PgFTlUnURSMdLOe3mi7DSV/rXGKHJPxAumWifXadI+bzp6q99hS/jS+UCmby/7ByPT6WomV/hIAMkyRR8pqaESTuo6RNk/sTLSaee/WC7l/1rcs2bynrbtvkDH9evDMFWfWjN9aBAQu6HEjoiDxa9kiVpb9wKaq1TiCqoc/QZ/MVb3uoYelT5vY3TAKdtdnUey/eazmyRhaEX4fChUgiokIgiUKVrUdncXOaGDQ90UU1DUiK56Y2CAf1Ik4kgn4FiKH1KefBvO0ek6RagTBiiXxKRwljW9cqgn6VxH0qVW0jNZLG9WqMNqux+/5FIBQYCsBz3zk+AOIUucs7eh1vgSoWlLmeFXLyWi9otH2opTeHmbV4HO9iaKom1Bz/IP1HCK1CJji7yPgW0IosBGf+32Mcbe0ezSPRuspzivnxbtnoSjqg4v4FBv/+vpueg4Mj6485/pJvPPEbD75z3fs3LCPtx77khv/fmGz/W/+bRenXDyOO56/AlEKd/qdfvl4hp8wgOfveA+AOW8sbtQx8syf36GqTE03EyWRh9+7ibGnhaf1nHbpCXz56g+8/tCnVBTbee2vn3D/G9dH9kG0MXk7D3Dva9dy8vnHhR0/88oT+eeNb/LTl79RVljJh/+ex3V/a1xEvHrejc0ZWjbv6sggRVb/vZ/8/Hb6j+zVYNvKUgcep7fJeR4anaLTqw/xJEmi1yDtqXhXJNf+AaGDe7GByXfXc4qoqLdqA5L+Qqn7F6r8m9nn+JSjEq+rF5GRbTub7RUvoBxM3813fdOoY8Qd2EelbyMAGZZJNVohh1LhXUeZdxUAOfEXNOgUqaZ3whXkOWfj8O/ggGsB3lAxpkN+k/2KqkWpE5p2FmtotBdRTyaNMxt56bpp/LBhBwDPzFnSYEndwyUt3sYdZ4/nrGMGtVmfAgLnd78eSZD4pXRBjVMkx9KXq3rdTbw+qc3Gagivf0PMxTETLOe3qL2iqKlPpUUTSEh+GZOpca9zrFGUQKewM3oI6HTqBswfaH1qw+GgHJJDeyQS8C6pea23TGuyraQfhijlIDeTYhTwzKl5XZ2W0xg6oyrQFgpsBUIE/csxmDtGVaIWoQQIelWtEEFMwmi9NsYG1SfgUcOcBcGGwdx4KLKKgMFyMZ6qjaD4CXjmY7ReGX0jNdqEr15fhNddmzpz/aMz6zlFQBUTverB6az5cTM7N+xj3ts/c+FfpjYbkZGalcSt/7q0nlOkmtMuO4HPXvyO/N3F7N6Uh8fpxWwLj6DY9OtONizfVvP+jCtPbNBBADDjpiks+Gg5uZvzWTpnDTc8NhOAlG6JTdrZ1owYP6CeUwRAEAVu+efF/Pr9ejwuHws+Ws5Vf1W/T6udCtXUnXdTc4aG593QnKu1Saptacp5kZgaR6IW2aHRQgpd3wOgE61kWac201qgR/z5VJU+hqz4OeBaSM/48LRRky6DFPNxlHrUhyilnuX4QxUYpPr3LvkHo0UAutvOaXTUAte3ddpNb25KpJkn4PDvQEGmzPMr2baz+aX0O5aWfENVoJzgwXuGRzddE3bdkITRXNmr9YUsNttXs6b8Z/I9u6kKlGMQjXS3HMWUjPPpba29T3SHnDyx6QYGxI/kyl731OtnU9VvvJv7L87JvhqA8amqYykg+/mp+Ct+r1xGub8Ek2Shf9xwTs28iBRDrTbK9wc+AmBR0ZfcOeDfZB4SGfPKzoco9uXztyG1WpLfFKgO741VK7l/0CusKFvA8pL5lPuLMUkWRiefzNRul7T6s9FomqiU69XQ0NDQ0NDQ0NDQ0NDQ0NDoDLSb/PiU4f0AmDC4N9+v2868NVv5dec+ZLn1+hmCAKP6ZHPGqIGcOWoQlmbydls1BgIzsq/FLFpZVDwbgEHxo6IeLQLg8i6O+hiNUV0y1Go+uUXXBfy/AaDEKDWjJQT8v3UKO6OJXlJLocUqYiRWKTztSShYW+5Vpx/WbHtJP6jZiJGgf011ayTd4CbbiocIJ8vB3c3a0BEJBTahKGp4us54QszKDzeGHCpCDqli45J+aET26ero/IT8q0CLGOk0LP1aXYPVURoTZzQu9C4IAlOvmMCLd88i4A+ybO4azr628VKbACeffxwGU+N7GkEQ6DW4O/m7i1EUhfJiO9mHRIz8PHtV2PtTL2k43aaa0ZOHkrs5Hzkk8/vSrQBMvmBsk9e0NePOaLzKTlySlWMnD2XpnDXYy5w1wrQDRvUOa1d33s3NGerPu6E55/SvFXtVZIV3/j6b6/52fqMRPRoaLcEbKsYbVEWC4w2Dmi1xC9SU7gWo8K2jJ/WFxrNt59ZEjChKiALXfHrFX1qvXYFLjXY0SqmkWsY3Omal73cABETiDU2Xjgcw62pTxqor2PSxDSZOr0ZlrShdwE7nRi7ocfPB8dX07nhdcrN9N8WSkrm4gnaGJIwhUZ9KVaCU38oX8faep7hzgFrVJlGfgkWyMSRhNH9U/YoraMeqC4/kW13xEzpBz6ikE2uOhZQQ/9v9BHtcWxiWMJYxyVNwBCtYXf4TW+3ruLnvEzVlhg8He6CCBQc+YW3FUoYnHo9Nl0CBZw9mqeul/rcn7V6XzajTcc7owZwzejBlDjdrduexLb+U7QUl5JZU4PD4cHn9+IJqHrleUkMkrSYDcSYjPVITGJCdxoCsNI7p052MxPplqqLB1G4XkWxM54u8/7GoaDbDE8aSYYpuHqjLEzvHiMWkfgmIQss+X5/vpyhYEx06k63RQifFOpdZQVG8CE0opXd2lFDpwVc6BLG+KvuhRKKLIYcKD74KUVnYu8m29eyRq1rUvqMgy7WVJSRdy+bcHihybRWNQ51RjSHWWX9yqH7lDI2OSdmBSkryywHoO1wNjW6u3Oug0bVaXZt+3dWsY2Tgsc3rl9UV9/R5/PXOb1mlOkGrb977DGl6s56WXXszkrcrNmm8PQc1vXb6jujJ0jmqU2rPpnygvmOk7rybmzNENu8zrlL3RJ+/vACX3cOXr/7Ayu82cO71J3PyzOOIS4pc5FlD41B8wdKa13WdCU1h1tU667zB4gbbZFqnsKlM/dsMyi4KnN/Uc4xU+jbgCqjV67JsZyE0kUzgOei8UZD5NrfhCjKNEZBVGYVMU05NSsk2+zoABsUfC4BV1zYpaNf0vh+DGL6v7G7py4d7n2e7QxW4H5N88sH/T2Z95S+srVjKhLQza9q7gna22tcyNOE4LFLtvdCKsu/Z49rC1G6XMCm9Np3ohNQzeGbb7Xye9xq39H3isOcQUoJsdazjrgHPohc71oOgI5mYFqxPibNw6oj+nDqivkBdSJaRFaXGMdJW3Luh+dKNtQjoBB0myYJJtGCSzFgkG85gFc9suwtBaFyv9unhHx2WnbLswONfd1h9HA42U+SRIj7vYtyuNwkENiPX0USpLLumXtvM7H3U/bOT5VI8blUc0udZSDC4FVl2IYo2dPqhWKxXYTI3LBYVCuYC4HK+jt+3hFDoAAg6JDEdveEYzJYZGIwT6tkJhNkaiZ3VKIoDl+MVvJ55hEL7EAQTesMorLabMRgb97IHAptw2v+J3/8bKEH0+mFY42+PuUNAakRgqz2RFXeTJeSq+fbAHJaULMYRqCLRkMxDg5/EKLZ9iVNvyMP9G2/HE1L1T+4e8BB9bY2JaDZPdVRSxP/WkbRTHK23h1DzjTogilw7Z6GFDtv2QFFqNQgi+jcEBKFWIFzpAkLERwrlRbXOxbo31U2RXqddWWFFs+1TMhuvaNIQ1SKwdal23sghVXzxrG43RdyfszI2+k+JKU3/JtV1BlWLyh5K3Xm3ZM7Q+LwTDtr15Oe38/RNb5G/q4iCPcW8+sDHvPG3zxl72nCmXnEix0xqOoJPQ6MhQkrt350Y4e9H3X1TUG7490MSTGRaTwUgzzGbSt9GXIG9WPU9a9pUlwAG6N5EmV51HFeT55uiuhRwe3CoUwSgh0UVs62uhFNN37hhJBnSWF3+Y5hjZF3lMkJKiDHJk8Pab6hcgSToGJ96ZtjxJEMawxOOZ03Fz1T4S0gyHL6Y+qT0aZpTpJ2JqWOkKSRRpG1dIiqyIreovV8J4Zd92AnfyCgoDW5E2gpvYCPQMlvbEpOh8XDWQxEEPTr9YHT6wfi8ar30YGAbJvMZDTzZDfdEu53v4HQ8q54R49HpBiFKGYSCe/D7luH3LSMh6T+YLTPDrgsGd1BWrH4pKYobvWEkRv1wFKWSYGAHHvcniGJSmGOk2k6gxtZI7ax2opSXnk8wuAtJ1wuj6RRkuQyfbzk+78/EJ/4Di/Xyep9PwL+W8tKZKIoHveFoJKkXoVAuFaWXYDRNaf4DjiJ1b8xiRXV6RFPscG5lTv7nXNvnZnIsvXAE7FFxigCYJDPPHf1fyv2lPLDxjsPuTxBMKICCr9m2ACjBCDq1gOJDEBOwJL3UInvEmEcJtY66laM6YgqcINR5YhyhfXXn0VbOno742bQ1BeV2Fq7b0eC5yyeNQhTbvMheGF5X7Vo2NpHuUhejpXZz63Y0/51nNB/+ZjiScRojFIyNA1VvbHpbaqhzvq74bV2iOe8Bo3rz36WPsPCTFcx+7Qf2bSsk6A+ybO5als1dS58h3bnhiQs4esLAVtug0fWQxNrft1AEe6JD2+nExn8/qp0deQ5VDqDA+Q39km4BqtNrVEHVeMMg4gz9mhxTJ5jxKz70YjxHpz8dkZ3V1I1wiTalvkJWlH1PrmsbVYEyvCF3jdCrcsi9lYDAsUkTWVj0GfmePWSb1fuB1eU/kmRIo29ceAp0me8ACfqUBh0WaSY14q3EV9AmjpF0Y2z2a7H+jY0lHdYxEjogiVYAACAASURBVC2OsnUOb77PvzFmYwuCAaM+8s/JYJxQ44CoDvEPBrZhspzfbLUXi+3qGmeF0XQKQp2SXS7nqziqHsflfLWeY8Tj+qDmCWt84pNYrFeFnQ8ENiEdkrZQ185qWyO1s6rybnVewV1Y424jLv5eqp0ngcAGykumYa96EKPxRCRdz0OuvQdF8RCX8BBWW+3TK4/7E6oqDv/G+3CIdcSKSvMu0D2uXaSbMjg2Sc39TjdGv9xsU+GkLepHTIFQHigBFLkCQWxan0iRy5rtU5QyCMkVqlPQOJ6u8FUuSLWbDPlgtFhHQpRqN31yKD+ia+RQXoPXh9OyDUgkfz+dnfmrt/LS3OUNnrvoxBEYxeiuh7rVXxpKYWkIn7u2nSWufb53TVYDfl8AW6J60/V//428BG9698PL8W8tfm8g4vMma8OfY915t2TOENm8dQYdUy+fwNTLJ7D5t10s+Gg5P3+5Co/Lx+5Nedw/4zlueHwm029snwcfHv8aKuyvAZCV+ka7jNkcBWU3kmS7BrNxTJPtKhxvUOX6lDjLmaTE3x52zulZgD+wHYDk+D9HzdaOgFmq3dN4g4VNtKzFEyyoeW3SZTTaLtmkalmZddl4gvnku+bVOEbKvL/iD6kRVt3jmqukBkZdGn5/JSHFQ6rpeAQhGo+wD4997u38d9djWCQrJ6ROJdPcsyba/509/2zwmmOTJ/FD0eesKf+J7OzeFHr3UuDJ5ZSMmQgN/gY3/GC8+nl5w9fUJ9TMg7BYlTGO9W9sLDlyZ9YINx31SKxNiAhvDB0jRv3QMAdFNBHFlEZTZay263FUPUWwAWHQuh5fQagfOaDXD2kzG4PB7fi8iwBV2yAu/h7qRpTo9cMxWy7C7XoHj/sTbPFqibGAX81jDAa2IEk5WG1/CuvXbLkQt/NtAoENbWZrS4lE4CvaCBHY4Aw4MIqxj25pDZJ+MKGA+rcQCvyBro5zriFCgW1NngfQGUar5XeVAEH/OnSGxoUfjxQk/TAQdKAECfqWA9Ubio7xMyaIqYi63sjBPYQCf0SknVMrogtSHSHW8I5rv9+UUAnomha8CwU2N3n+SODXrU2LE0eb1Kxa52ZxXnlE1xTl1Tqs6l4fTZIzE7GXu/AedMqMPGkQkq5ji4VWlNhpSkGotKA2erexkrh15x3tOQ8ecxSDxxzF9Y/OZPZrP/Dxc/MJBkK8/vBnjJ4yFIDufaPvyO+sJMVdjyAYCcn115HNfCqYT42BVe2PQUrGqu+JK7CXKt9mQooPqYG9bV0qvL/XvE4yNl6Sutq5nm07m52Vr+EO7KPKt4kE4xAOuBaqLQSJLGvDe/G6JJlG4fDvQFYCVPrWk2Qa1fzk2pmlJfMIyD6u6fsE3cy9ao7vdjb+21gdGbKuchlnZV3BuoqlaiRJcn0tqDRTFntd2wjIPvSHRC6X+lRnVcrBh3dSnXupoFzf6VtxSFpPRyHWv7GxpGPsKDXq4QtsidnYBn3zom/tgw5RSjmYxhKk7p+r2TwNt/NtAOyV/0fAvwGL9Qp0+kENd3UY+L3Lal4bjeNoKMJBp1fDZgOBWodWIFCrEWMwHk9D1bH1xjExdYwoStNP59qDxpxwL+x4mt0u1SnmDanpATeuUVOVxiSP45retdE3q8pX8O2Bryn2FpFsSGV82kQApqRPRRTEJtsd2qat0Rsn4HermkN+z+wmHSNycA+hYPOOEb35XHyu9wHwOV9Dl3zkO0YEwYzeeBIB7yJkuQSfS/1MjQ2kr8UKg3kaXsdzKIqbgGc2BktTmlZyzd8Fgg59I1Frolj7JDAU2IKuES2joH+l2msosqeNnRWvP8j6PQXNN4wiialxZPdJJ393MTs3qBtIvzfQZBWZLb/tqnldV4g1mgw9ri+5m/MJ+lUn4tbVuxkytm+7jN1adm/KY9TExiNWd2yo3bD3GdqwsGrdebfXnK3xZi6792zMNhNvPPwZiqzw6wJ1PxCJY6QpzbpICMqqeGdB2Q0EQ0XopWy6pbwMCJTZn8flXQKAzXwKyXE3UVL5GLLiweNTK/jEWabicM8jPfExLKbxVDo/wOH+GoUQFuPxpCbc06wNZfZ/4/L8hE7XjWCo9oavbl9ARP1VOt+myvUpFpP6fZeW8FcAqlyzCAQLaq4vqXoSg643CdaL69kM1LTLK70Cq/EEPL5VBENFdE//CId7HoHgflIT1Ijg0qp/AaDX5ZBgvbDZ+bY1WdYz2VH5CiHFQ4HzG3rEnddoWwWZ/Y4vABAEHRnW5qOTutvOZWelGll0wLWAeOMgitw/ApBmnoBBaj5aKss6lX32TwDYXfUOx3RAx0h1FEaCPiXs+KqKH5u8bkzyZGbtfY6dzo1sqFxZoz1yKCMTJ7DbuZklJfOYnDGj5niFv4QNVSvoYelLskEV0a/+P8Ae1xa6W+qIcFetwhmswtJGgrNtRUf4jY0lmmOkgxKoE2Ld3lSXcG0vfF71y8rrmUswsBlZLkZW3KB4Gr1x1xuOISnlPQDsVQ/hdr2L2/Uu+mrBVsvMNot6CYVqvyDcrlm4XbMabSvLlbWvQ7Uq46LUcJjjoek+7U3EuhdRRKDhpyI3HnV7TWTQ3IIv2ebYzN0DHgRAEmq/ujbbNzJr31tcknM1vax9KPIW8v5eVWQ3pISYmnlOk+3qtokGetNpCGIqilyK3/0lBvP0hp0jSgB31V8j6lNnOA6dcQJB31IC3gV47E9ijr+Xpr7S5VABoeA29Mamq2F0ZIy2Wwh4FwMKXvujAAiiDYN5esMXKAFCwV1I+vbJ9zdar8LnegdFrsBjfxJJrz7FkxpITfTanyYU+AMAg/kCRKnhmyddnVB0n+s1DJbz66VjKXIZnsoH2moaHZo1O/Pwx0j/oi6Tzj+OD56eW6NzsfizXzn98oadVoqs8O37qoNdp5c44czINbwOh5NmjOGbt3+uef/5yws6vGNk2Zw1nH9Lw1EC9jInaxZvAiApLZ4+Q3o02K7uvNt7ziPG10Z01dWiaQ7TQQ2aqnInwYD6963TR56mEDyYvtcj7RMEwcC+4un4AtuRZTse3ypy0tWb6LySy7AYjwPAYpqAQac+CAvJdtITH8Xl+xm9rjsO92x6pH8OCOwvuQCv/3dMhsarkPiDu3B6fqBnxjxAYU/hRAACwdywvoCI+ku0XY0oxuMLbA07HmeZzt6iqaQm3ImCgtP9LT0zF9QbZ3/JBQBh4wiCkazU/9X0FW+Zwb7iaaQm3AmIuLzq30z1Z9Xe9Iy/mL32D/HLlWwtf5YE49BGS+Jur3gBu199gNrdNg1TBNXsLPoeJJlGUuFdR5H7R9KtJ+M7uE9tTnS1mmTTsaSaj6fUs4L/Z++846Oq0j/8TC/pvRFCC733XoIgIKICKvbCri5rL6uubVd3dYuuPxV7L4gigtKLSu+9d9JI7216ub8/JgmETJKZZEoC9+HDJ2Tm3HPeO8y55973vO/3zddv4FTJW3QLe6zRlBqjNY9Ky1miNI1HyzaExW6myJyL0aanwuKIGCs3F3Om0hExo5Zp0ciCiFI50lG7Bw/kWPkeFmS8xaCwcZjsRo5X7MVkMza6CdYrZAhaWSAbC5ZRYs5natztTtsNCU/hePke1uV9T44hjfYByVRZytlbuhGZRM7sdhejw3sEOyJBA+UhrMldSIm5gDBlNPnGCxwt30m0OoEqa0WzPhdv0VrWWH/Rah0jdkFAgoQWOtHbJHahCru9+VUnWopC7iuxHztlJfMwGlYAIJWGoFSnoJJfi1QaikQSQEX5ywh25xcNVXXlnCj1eEzG39DrFmIybqC87Gl0VR8RFvENMnkHj9hZg0LRu1YTxRmX64vU0GC+ocS/U9B2iSPHH0glmgYdWMpLhK1kEhkSpKicKI2vyv2Z8VGTGBo+EnDoj4yJdHw3thRuqHV6NNTu0jZeQaJEE/IK+tKHABtVxXejDJgDgEI5EiRK7NZUzPofsVnPIVP0wWZpOpUuIOxdKguvx27LwlT1IRbDMhTqSUhlSSCRI9grsdsysJkdNw826xkU6slNO0YEC4JQgVCrcu/4/guYsdsykUgCkUiC3fzuWhHslQ5dIKFaa0EQsFszkEgDkUiCaj+rxpArh6AOerw6KsPx0KEvfRRT1YfIVWMdOh2CGbutALstDatpJzJFLwIjl7bYRsBhZyM2SqThaEP/D13JHxDsZVQWXQ+AUnMzctVwJJIA7LYsLIZfsJoPACCTd0ET8nKDfcoU/ZArB2I1H8BuK6CiIAVVwH3IFF1AsGG1HMWs/wHBXlrbviZ160pk1+nWEeI7Y+4Eln+2gYoSR5WGz19dQteBHZyWh/3qtZ85f9Rh96Q5I4mIC/WJjX1GJDNwfE8ObHKEkO9cc4jPX1nCvS/c1GB6SWF2Ceknc2rTQHzNqf1prPxiE9PvH1/ndcEu8P5z39dqulx75+gGz+HS83blnKHp8978syOyYujkvmgCGk5x2LRkT+2/k7q7VrYboF1yLKnHs7Db7Gxf6bg2jLvJ9UhAlcJhd01qqlwaiV2owmw9g1rZjxqnhFrZtzYiWS6NwC4tqz5OhUSiQhBMmCxnMVvTuFB4MWrC3kDVkxosljRUiu7URMaqFI4Hemd9udJfQ0glWrSqUVQZfgPsBKjHIpVo0LswjqbaIVSDRKIgUDMJnXEzMmkIWvXI6tfdE3a3V2/gWe1V1dVh7NWvm9Fbs5BLAlBIg5A0sWYqZWH0jXqd/QWPYLGXsyPnNtoF3kC4ejAyqRaDNYecqtUAlJkc1/hARUd6hj/jsq3tAm+g1HiQKksqFyp/AkAhDSFaO97lPvpH/YftOXMwWHNILf+CHN1qYrQT0MoTax0kVnsVemsWZaajVJnPEaNNabZjJFN/lo/P/73Oa6m6E6SmXkyNCZSH8HIvh9NraPhEDFYdu4rX81PWxwTIg+gTMpwpcbfxwbmG11q5RMHAsLFsK1qNVhZIrxDn808qkXJPx2fZXLiM/SWbOFGxF7VMS3JgHybHzql10ABoZA5R9gc6v8zqnAUcKtuG2W4iQdOJ+zs+z4mKfewp2dCsz8VbtJY11l/43TFyobiMQ2k5HErL5WR2AeU6I+V6I1VGE0ggWOO4QAVr1ARr1XRPiKJvUhz9OsTRMdo/4mDexmr1bwiT3EdVK4yGVRgNK2qdFxFRK5BK64a+VZS95EJPUlTqyajUk7HZcqks/xtGw0rKy54hPPLHFtt5qSiiQjmQ4NB/u3jcxXOxXVLG+FLsNv8KJVoviWrxB9ImhEhdIdtwgfNVZ1mbt8Lp+zbBhkwia7RdTRtvodTMQLBlYaj4D2DFrFsAUPuzBlXgPBSqcVQVz2myT4k0ksCo5ehLH8Zq2oHdloNJ93UTBzl/qLdbM6gsuhGEylqHQ/026VTkj7rYlUQFkiCCIn9B6tQhaKMibwiCUOW0UoogVFFRcNkOu0SBRBJMQPinDeqmqIOeRCINxVjxr+p+jNgsJ7E1K/3Q8zYq1BMJCP8MfdljCHZHWVez/jvM+vqRZnLlEALCP61b0cYJ2tB3qSqeg92WhWAvwlj5xmUtJKiDHELOMkV/dCX3NNpfW2bXqQx/mwBAcEQgT79/P6/c9T4AlaU6Hpv0OpPmjKTPqK5oAlTkXyhm45I9nNqXCkBiciwP/PMWn9r5zEdzeXTS6wAUXChm8fx1bFq6l+FT+hHXIQqZXIq+wkBuRhGnD6SRcSqHEVP7+8UxolQpiIgL5b1nFrL3t2OMmNqf0OggSvLKWffddk4fSAMgOjGCWx+f2mhfNeft7JwBt8/7/WcXAvC/R76iz8iu9BjciYTOMQQEa7BabORnFrFr7WEOb3OkQiZ0imbo5D5O+3LG+JlD2fLLvtoxAM4dyaTbwI4OWyuNlOSX03NIZ6cRMJIGRMyViu5U6h1RHOCIoAjQXIPZcp6GhJ1VimQUsgQSo74HZAiCpUmRTYU8qTq6w+EUMFvPO+0LcKm/xggNvJui8v8AEiJDnm3QZuCyceqfb2jg3RSWvYpUGkZY0B9ctkFvucCO3Duw2nXYG1gz9ZZMNl24mCIplaiQSwMYGfcdWoXzaKdo7VgGRc/ncOFzWOwVZFYuJrNysdO2YeqBDIp+p05Fm6aIC5jC8eJ/YRdMZFcuAyA+cCpSNyKslbJwRsYv5FDBMxQb92C05pFR8X2jxzTU/+zEecxObLykdufAXvy3n/PPoCHGRc9gXHT9Da8nul6+dtZlRsJ9zEi4r8n+ZRIZKdEzSYme2WRbgFh1e+7vVD+qs0NAd6bF3Vnntenxd9f56WtayxrrL/ziGLHYbKw9eIbvthzkRJbzB0YABCjTOcpR1fw8lpnHTzsdu6mdYsK5bXR/rh/cE62q5WkTQvXC4aqasLew+DlHXCYNbv7Bl4oNNrBY1GCtFglUqx03OJc7RWzWdATBvcgZmSyO0PAPyM/ZgMW8p/HGNbY2YadKNYYaK0ymrSBYwIVFRKG4GCZqNu/CcWNS97tluUR80R9YbXl+HV8mbdnOqYCAyWZiRvxsRkQ4342QSWRNtvOmU6QGVeCfkStHYNJ9htW8GwC7vQSpJBSZcgCqgHuRq8ZgtxW43KdUGkVgxCKspq2YDT9jNe9DsBUgCCYk0gCksvYO0VJAoZ6AQjXRaT8CFgS7e04yQTCBYEKgIZ0aAbvdTWExwYIgFEMT5QpVAfej1Dhueky6hVhNW7FZzyEIZUhQI5FFIpXFI1eNRalu7AHKOzYq1BMJjt6GSfcVABbjr9ht6QiCAak0ApliAErtjSjUTYvdAUjlSQRFrcWk+8LRlzUNARNSaSQy5WBUAfcgVzp2Q+22C+6dTxuiuFLPuVz/OnMvZeikPvztW0d1h//O+5yqMj2rv9nC6m+21Gvba3gXXv56XqPRBt4gNDKId9b9FYB/P/Aph7edpjC7hBWfN5xvL1f6p9JEt4EdePr9+3lu5lvsXn+E3evr629FJYTzr58eb/JzrDlvV88Zmjjv6vBls9HC/g3Ha1N6nJGYHMvfv3sYpRv3pSOn9WfSnBH8+sPO2so7i+evq9fuwX/e4lZqkEY5CI1qBJkFswCBAHUKGuUgqvSrGjxGIe9ASOBdXCi4FSRSEAQSor5BKmlYAF2pSCZAPY6M/Bko5Ikoqp3l9fqC2v7ATn7Js5gspxCwYLacJTLkr8jlseQVP4HZerY2etpqzSYi5CmU8s6oFN2xC3okSGojU5zZDDRpt0waXr1BI6BwY1PQjrW2movLxwgmzDYTdhqvRBKtHcv4xDWkVyykQL8JvSUTm2BEKQ0jVN0XcOiRxAZMcmt8cJT1jdWmkKNbU5uqnBDofsSsShbJsLgvKDLsJKdqFaWmgxhthbVOIrkkAK28HcGqnkRpxxCtGev2GCK+p7Wtsf7A546RXw+f5V9LN1JUqWtxX6n5Jby2ZAPvrNrGY9eN5tZRjakyN835KsdCtyz7a4ZFpDAkfILT0H1n5BozWZLlCOO6NXFenVAqd7E3kDriKySNLCJNIZdd1JM3GX9HrWk4b1FavQhZrfVrZQv2CsrLGg4PNBpWo6yu4nC5fofFfBhB0COTtXfJ1qbslCu6o1JfW912HRXlLxMU8rc6FScEwYLZtAGFcgTSaseSQunII5fLu2K1nkFX9SkBgQ/UHmPQL8HclPPGy1isqX4dXyaLaLpRI0iQ0E7bnhxjFmHKhiPIXG3nbWTKAWiV7zfaRiqLJjTevYdbuWpMk9VuGrVL3sXtMZtG7oU+LyKp1udRBz0KQY82sxfv2SiRhqIOcpSfrPnZsv5CUAc9URsZ0hBSWaJXP3d/svt0Zm05xNbC0EkOx+OXe19j+Wcb2b3uMDlphRgNZkIiAuk+qBMTZg1l9PX+EykMi3asSf/55SkObDrBxiV7OLH7HCX55ZhNFjSBamLbR5LcL4kh1/SuPSdf02t4MjHtI/hwy8v88vHvbF22n5y0AgQBYjtEMnr6QGbOm+RyueOw6GCn5wy4fd5vr30OcGjJHN99juzUAsqLKjGbLCiUckKjgunUqx2jrhvAhNnD3NIHqeGp9+5j4IRerF/oKJN5/mgmVeUGVBoloRFBJHWPp0u/+tF5GuUgNJeV6b20bG9E8CNEBD9S5/2oUEdKweXldGt+Dwm4hZAA96KbIkOeIzKk/uuN9RUX8V4Dr89vdKzEqEVujdMu8psG+7La8ggLbDpK4FICFR2Z1vGYW8e4g0IaQnLoPJJDG4+maA79o9+gP41HTrhKpGYEkZoRHulLxP+0xjXW10gEofYjcL1Qs5tUGc38a6nDU79in/dKCY7snsQ/5kwmKjiwWcevynWESm4sWIYECS/1/JBghWuh/jbBykvH7sdsNzEt7jZSom9slg0AFbrF5JY81uzjW0rHuO0o5Y0VzGsYe3XKSGHBOAR7BQpFX+SKLgiCAbu9sk5qi91eTFH+BOzVO9VK1XDkit7YbYWYTVuRyTsiQY7ZvJvYhEwu9eMVFVyDtVqUS67ohkzWDolEi82WjcV8ABAIDXsPtbYBUcZqW12x02GrIw+3tPg2LObDSKVRKJS9kEiCsNlysVrPINgriIrdjUxWN0TSYt5HSdEtCIIRhXIAMlkiNmsqFssJNNqbHSV+g54iMPipZn3mzcVmL+dctuer+LhDSMAcYsPfarLdz9mLOFlxnOd7vFrvvSNlB/go9R2ui7uJAaFDELCTY3CIF9sFO8MiRjXa7tI2l1JkKuTFY0/yZNfn6Rrk389JREQEXlqwjhW7G7+H2P3WI6gUfs8SFhERaeVU6BZTWvU1WtUwokJdSdsWEbmyuYrW2Mt9HrX+jtZd0F5ERERERERERERERERERETEi3jd5VNcqeeBj5Zw1gc5SztOZXD729/z2bzZACRFuSfsmKa7KN6XqO3scrQIOMqHdg7sxcmKA5ypPNKiiBG7ExFAXyKVuBam6vTY6rSWiMilVFb8G4vlCBbDSaSSUBTKumGqUmkE4VFLqCp3iCiazfuxmA8glcWh0c4hMPhJdJUfYq7WY7iUwKBHMOgdUR0Wywms1nMgCEhl4ajVk9EG/hGlqvHwPqksxiU7HbY6tDDCI5dh0H2LwfALZtM+wIxUGo1SOQS1eipSaf2SmwrlYMKjfqGq4r+YTXuxWk6hUPQlPPIHpLJYDPr6IaG+wFhdrcSfKOSNpzu5Qt/Qgczr/ASrc5exNm85MomMmOpUtimx1zfZ7tI2AD9c+IbtRZuw2B153m+deR2ZREbnwGSe7OpaOV0RERHPs/sqV8sXERHxHMEBNxMccLO/zRARaTWIa6yXHSN6k4U/fby0SadIsEZN59gIusRGEBUSgFalIEClxC4I6E2W2r7yyyo5n1/M+bwSR9UaJ+SXVfHAR44a5Asfv52IINfVmissF0uXtte6X/c+UuV4KC6ztKzSiNCE8KC3ES4pT9tc5IqehEU0nNNZ206eTGjEFw2+HxjsPMVErbmhUV0QV3HVzhokEiXawLloA+e6NY5C0ZewiAVO34tN8E8VIqN5n1/GvRSF3Lky++XclHArNzWii9YnpD99Qvo33MCNdnMS72ZOon/UwEVERJyTmldMQVnzSnyKiIiIiIiINIy4xjrwqmPk1cW/cTrHueK/Wiln5rDeTO7Xlf4d45FKXK8EY7cL7EvN4tfDZ/llz3FMlroKz7mlDhXrFxau5aMHXSulBFBlLa/9d6jCfVHIYHlYvX6ag9CEYrW3Eew6Gqj8JnIFoTNu9rcJKKpLNYuIiIg0xi5xJ0tERERERMQriGusA69pjGw7mc7qA6ecvjelfzdW/vU+nrtpAgM7JbjlFAGQSiUM7ZLIC7NSWPnX+5jcr6vTdjtOZ7D20GmX+xWq/wBIJO5/NHKpw89ksZvdPvZSJP6polyLXRA9hpdjNlowGy3cM/ofHNtzvtn96KuMzO77PFM7PsnUjk9yfF+aB610HZu9DIPpoF/GvogElaK7n20QERFpC+w6Jd60iYiIiIiIeANxjXXgNcfI/DXbnb5+X8pg/nv3NKJDmlc55nJiQgN5857ruC9lsNP3P15XX5+iIbSyILSyIABKzc4jXRqj3FxS3U/Lzk0iUbTo+JZis4uOkcsRBIGaAk7yFqgxawPV/HTkdb7e5l8F9Er9csDmVxuU8iSkkgC/2iAiItK6sdrsWG129p/N8rcpIiIiIiIiVxziGnuRmic890I2muBEVj4nswrqvDaiq6P2+hPTx3hyqFqemD6GMzlFbD+VXuf18/nFHMnIpW9SXJN9xGscQpDllmJOVR5CQEDixkdzuvIwANHqRsQQXEDSAvFTT2CxZvh1/NaISqME8JhDQyrz6JRzmwr9T34dH0Cl6OlvE0RERFo5R9JzAdCZWhaJKSIiIiIiIlKfI+m5V/saK6G6ZG9NxIjQcFv32XisbqqBRAIvzE7hhdkpnhymHi/MSsFZVs7m466lK3QN7EvXwL4AFJny2Fn0q8tjHyjdRq7REYaUHFi/qok7yKoroPgLs/WsX8cX8S5G81EMJv8Lr6pVA/1tgoiISCtn16kMdp0SnfUiIiIiIiLeQFxjL+IVMYuDaXWrbPRKjKF9pPcf9ttFhNA3KY7D1TtMNRzOcK3qx5DwCQCsy1+M0abnl5yvMNmNjImaitxJeotdsLGr5HcAlmc7KpsopEqGRUxsyWkgk7pXZtjTmC3n/DLu8q+3suKb7eRnlaAJUNG5ZwLzXplJYudoAP448d/cMm8i+zafZPfvJ9BoHVEc1905ijsem4zkEq/YpuUH+OH938hJLyI6Powptw1n5txxSGV1s8eyUgv4+s3VHN55DoPORHh0MDfcO5aZfxhX2+bm/i+gq3BUChIEgb9//geGpdSNdshOL+S7d9ZzdNd5ykuqiIgJZsocR7ngW//csu+Dpymt/NDfJgCgVQ33twktIrOwjKPpuZzPdVShOp9bTHZxOTqTBZ3RkvAPaAAAIABJREFUjM5oRi6TolUp0KqUhGjVJESG0D4qlPZRjuthj8RousRHuq2z1Jowmq0cTsvheGY+WUWOyl4XCsvJK6tEbzRjMFswWqwoZDI0KgUapYKY0EASIkJIjAyhd1IsfTs6IvqCtf6NlvMlOpOZE5n5nMspJrOwlKyickqq9JRVOa41lQYTZqsVi9WOIAgo5DIUchlalYLQADXBWjXRIYHEhwcTHxFMx5hwALrERxKkUfnz1DyCzmTmbHYRG480X9NJxEG53vGdOnWhgPT8UtLyS8gtqaCwQkdJpR6d0YzZasNitSGTSlHKZSgUDgX2II2KsAANYYEa4iOCaR8VRlJ0GL3axxAScPXMVxHfU7PGgmN9vZrW2HK9scH5CjQ4Zxuar8BVP2ftdoFjmXkcTc8DIKOglPT8EvJKK9GbLOhN5tp7FZVCjlalIDokkOjQQDpUf4bdEqPp3T6GuPBgf56KR6hZYwFxnb0ErzhGMgpL6/w+LLm9N4ZxytAu7es5RjILyxpoXRe1TAPAzIS5LMycj12wsSr3OzYWLic5sBdRqnhUUjVmu5kicx7nKo9Raa3b93VxtxMkD2nROcikkS06vqUYzYehtmSv12Roajm62zEhP3t9BS98cA9JybGUFlVyeMc5ImPrfpYfvfIzf3j+eu56Ygon9qcD8N6LPxHTLpxJs4cAsH/LKd59fjGPvHYzXfslkpVayDvPLsJqsTHnoWtq+yrOr+Cp2fPp1DOeFz+8l4jYEDJO5xESUVcjZvGh1zDqHSFmN/V6zuk5aAPURMaE8Oy7dxIeHczxvWm8/dwiADr3jGfw+B4t/6A8gMlyigr9cn+bgVSiRaXs69E+d5/O5MH3ljTZbtaoPrw055om2znjfG4xq/edYsORc6TllTTZ3ma3Y7JYKa0ykF1czokL+fXaBGpU9OsYx6Au7ZjQt3PtA25rprC8itX7TvP74bOcyMzHamu6xLfJbsVksVKGgdySCg6lXnRY19yzJsdHMWlAMpMGdK29EblSEAQ4mJrNlmOpbD+RzvncYuyC68GaJovj86symJosqRcbFkS/jvH06xTH4C7t6JoQ1VLzvYYgQE5JOWeyizidXciZ6r/ZxeW48fHUMuzJ+Z43shFWv+Io3R7fim6USyr17DiZwe4zmRxJyyWjoLTpg6qx22xYbDYwOX4vqzJwoYF7qMSoUIYkt2NC3y4M7ZqIqgX6W57mi1/38u7ybS63f/XOycwY1suLFrlGWn4JN/3za5fbj+/bmbf/OMOLFl1EXGO9h6fmbGPzFVrvnP3i170ATc7Zf9x1LdcPdT0N2y4IbD2exsrdJ9h1OpNKg6nJY2ruVSr0RvKqq5xeTofoMEb36sgNw3uRHO/fZ7amENdY9/DKjCjTGev8HhXsGaFVV4gKri/mWKozuNXHwLDR6G1VLM/5BrtgQ2+t5HDZrkaPkSBhUswsRkdOdWssZ8jlLdMoaSk2e2m1cwTUygFeH8+gc1yoJBIIjw4mtn0Ese0j6DGwQ722A0Z3ZeptjkiMdp0ckSTH9pxnxTfbah0jC99dz4x7RjPhBkeqRkKHKKbePoLV3+2o4xhZvXAHEomElz+5H41WVdvWGZdHmlxOWFQQ9z83vfb3+KRIfvlyCwDnjmW3GsdIYdlrXHR6+Q+Naqjfqi/lN6NO+/GMfD5dv5vNR883ayFpjCqDie0n0tl+Ip13l2+jY2w41/RLZt51I1rdLtfesxf4Yv1edp/OdOuhvilquqpZsN9fuYPBye2495ohjO7ZwWPj+Jry6rXwhy2HWLbrODklFT4ZN6+0krzS06w74KjKFhUSyMgeSUzs14WRPTogb+J65g1MFkcZ+nM5xXVuzk5nF6IzXtW5zR4hu7icdQfO8NvBs5zMyvf4dcoZFwrLuFBYxtIdxwjUqLhheC/mjOkHOB7ARK5OxDW2abKLywFazZxtK/O1JsKhKaw2O4u2HGLBpoPkemHdTS8oJb2glAUbD9CvYzzzpg1nePckj4/jDuIa6xm88mRisdWtdhFULVzpCwLU9VNeLFb3q2+MjpxCp4AebCj4heMV+5yW4JVJZHQNctwETIy+kQ4B3dw32AlSiQaZLBKbzbULgDfQGTcCvnGMDKl2Gky+ZRhP3PQOXfu1Z/ItQ0m5cTBKVd2vaPsuMfWO79QjgR3rjtb+nnYqlxP701n0we/12lqrvwtyuYzzx7Pp2i+x1inSEgx6Ez9/tpldvx2nILsUu92OrtLxUDQ0pXU4RSr1K9EZ638m/iBQM9lvYxeUOd8BcIbOZOa/P21i2a7jXrSoLml5JfzOOR6aPtJnYzbF4bQc3l62jYPns3025r6zWew7m0XP9jE8f0sKvZNifTZ2S9GbLHy2bjc/bDlU+7s/KSyvYtmu4yzbdZxgrZpr+ndh5sg+Xv9MV+09yZZjaZzJLqzdAfWkQ+1qx2i2svbAaZbuOMqRtNymD/AiVQYT3208wPebHWXgZ43sw7xpIwgP0vrVLhHfI66xzmlN8xXqztm2Ml/P5DT9XLTzVAb/WbyRdDeiblrC4bQc/vT+UoZ3T+Lvt08iNizIJ+OCuMZ6A684RrRKBVWXeKeKK92L2GgJzsZSK5t3mvGaJO5MegybYCXbkE6FpQSjzYBSpiJIHko7TUcUUu/kcitlSRj86Bip1K8BICL4Sa+PJZE6PPYPvTqLW+ZN5Nef9rDg7XUs/nADb/70CGGRFy8yVidOLkEQamPxBbuA0WDm7qem1kaQXIpcLrv0QI/tFvzvqe/JPJvHY/++leTe7VCqFTw8/X8e6dsT2OzFFJS96G8zagnUXOu3sfNLXdvNOnA+mxe/WeuzXf5LGdu7o8/HvJwahfL5y7ezaOshn+xmOeNEZj53/e97Zo3sy9MzxzX7eu4rth1P4x8//NasXVNfUKE3snTHMZbuOMaAzo7oxC8fv8UrY63ae5IdJ0VRN0+TXVzOgo0HWLHnJFUuhIb7ErvdcaFYvO0Ivx46yz/vvJbRvfx/PRPxHeIaW5fWPF/BMWfbynw914hjxC4IvLt8G1/95p/iArtOZTD7X9/y99sncU3/ZJ+MKa6xnsf38bQiIiIiIiIiIiIiIiIiIiIirQSvbL1FhwRSZbwompRdUu6NYZySVVx/rJZqnMgkctpru7SoD3dRKXtiMO/36ZiXYrI4whoNpr1oVPUjL7xFVFwotz8ymZlzx/PHif9mw8/7mPXHCbXvXzhXX1jr/InsWm0QiVRCpx7xZJzJIzK28ZzJpG5x/PrTHsxGC0onKVjusHfTSeY+N51egx2edovZSl5mcYv69BwCucWPYbUV+NsQANTKvshlcX4bv1xvxGSxNio6tv7AGV74Zm29tEBfMbZ3J7+MW8OZ7EIe/8Qh0uuP3bzLEQT4afsRDqVm8+Yfrm+VwqyCAO+t3M4Xv+7xW3SNu7RGEUIR5xRX6nljySYA1h88UxuZ0ZopqzLwyMe/8OSNY7krZZC/zRHxEeIa66Bmzorz1XMUVegorTIQFqip87reZOGpz1aw089lZ6sMJv7yxUqenjmeO8Z7X4pAxPN4JWKk02U3W1tOpHpjmHoIAmw+Ub/kUHJchE/G9yQqheuqy96ktOpzr4+xbc0Rtq05wvofd5N6Ipu8zGL2bjpJZbme+MvEUA/tOMuKb7aRlVrA+sV7WL94D1tWHuK6Oy/mit75+BS2rj7MwvnryTiTR/rpXDYtP8DvP9cNr7vuzpGYjRZee+hrTuxPJyejiAPbztTRK6nBZrVhq07jsTtJ54lrH8GBLacpzq8gK7WAN59ciNVqx2p1LnRqtdhr+/U2ReVvoDNu8Po4rhKsnelvExpNc/hx62Ge+2q1327YgrVq+neM98vYAL8eOss9by0ip6SiVThFLuVcbjF3vLGQ/ed8p3XiCna7wMsL1vH5+rbjFAGYPboPs0f38bcZIi4QqFay63Qmu05ntomHrBoEAf738xYWbDzgb1NEfIi4xl6cs+J89Sxnsgvr/G622nji0+V+d4rUIAjwxpJNLN1xzN+miDQDr0SMDOyUwG9HztX+nltayeZq58i4nt7z0m44ds7pxXhIl0Svjekt1Mp+/jYBgCr9aswhqSjl3vt/Uygduh/LvtpKbmYxNquNmHbh3PuXaYyY1LtO2xvvH8uxPal8/u+VqKqjPG5+MKWOnsjwa3rxt0/u5/v3fmXR+78hk8to1ymaW+ZNrNNXdHwYby5+hK/+u4qX7v0Es8lCZGwIsx9IqW3z9f9Ws/SzzZiNF8UTX33wS+RyGe2TY3h/9dMAPPnGHOa/8BP3jf0noRGBzHpgAuHR9UtLffi3paxdtAuzyaEe/extHyCXy+gxqAP//eGhlnyMTqnQLaa44m2P99scJBLH/1dwwCw/WwL5ZZW0v0yFfekOh0Ps9R/960Qa1SMJqdQ/SvlLdxzlHz/81qof7nVGM3/+YCn/V12icmQP/yrBA/x3ySZW7DnhbzPcomdiDD0T64tZi7ROVAo5c8b2B+Cj1Tv9bI37vPXzFpLjIxnWrb2/TRHxAeIae3HOtuX5CrS6OXsup4hh3drX3qc899Vqdp/O9K9RTnht0e8kRTvmwKAu7fxsjYireMUxktKnC28s21zn5vr1JY4L4aBOCQSqPS9YWq438q+lG+u9LpNKmdyvq8fH8zYqZW+kkgDsgs6vdghYKSh9kXZRC702xrCJver8bAyVSslf37u7yXZDU3oyNKXpqJsO3eL4++d/aPD9e56axj1PTWuyn6592zN/RdNCtfNemcm8V3wTMVGpX0FuiffFc10lQO1wTMmk/o/gulwcbuepDF5b1Dqiasb4KY1m2a7jrd4pUoPJYuWJTx2pPp8+Opu+HfyXmrVq78na6jNtCTFSpO1xW7Vj5Kvf9mI0W/1sjXvYBYEXvlnLspfuJUDtu0qFIv5BXGMd3Da2f5uer0Crm7M1lWkWbHTIDWw4fK6x5n7DZrfz0rfrAPjp+bvRqlqWsi/iG7ziGIkPC2ZMj45sOZFW+1puqaN81/3v/8SHD9xEhAdLQhWUV/GnT5ZSUF4/WmTawG4tGqvSWsaRst2k605TbinBaDeglmoIUUbQQZtM75ChAIQoPJurLUGORjUEnXGTR/ttDjrjJqoMawjUTPW3KQi0gae2VkCFfgl5xU8A/glVdUZo4D3+NqGW/EvKCZ7LLebpz1disztPe2oIjVJB57gI4qpLs0WHBaFRKlArZBgtNioNRqoMZrKKyjmXW+RSHXmpVMKonh3cssMTbD2exisLf222U0SlkDO0ayL9OjnCk7snRBEXHkxkSABqhRyFXIbJYkVnNJNfWkVGYSnHM/LYcSqDtLySJnp3jsniuNF84pPlLHj6NuLC60doeZtynZE3lm5u9vEhWjUDuiTQr0McCREhJESEEBkSAIBaIUetdHx2FqsNo9lKSaWe4ko9F4rKyCgo5VxOEScuFFBSqXdr3ACVkqmDuzfbbleZOrg7Pdu3rCTwz9W7zMUunuP9k4YglfpOVz5I453KdM4ICVADcOPw3s1yxkklEjrGhtOzfQydYsLpGBNOdGggkcEBBGiUqBVyrDY7lQYTFXpHufniSj3H0vM4nJ7LwfPZlOuMzba/qELHx2t28eRNY5vdh0jbwJNrLEBcWFCbXGNDAtQen69Ag3PW0/MVaHVz9mx2EWeyi5i/Yrtbx3WOi2BwcrvajZTEyFDiwoPQqpVoFAp0JjPlOiPlOiOpecXsPZvF/nNZZDvRrnSVmnTkj1bv9Mpn6Ik1FhzrrLjGOvBa3cOHpoxk28n0evWUT2UXMPvNb/nzlBHMGtanReFsFpuNH7cf4eNfd1HmZPJrlAoemtK8OuVWwcKqnIXsLP4Vq2Cp30AHB0u3sTznGwAGh49nRvzdqKTqZo3nDK16bKtwjADkl/4VtXIAclnLJ6CIdymp/IDCstegFTmRVIoeBKjH+duMWmqcqCaLlWe+WOXSDZVEAgM6JTChb2dG9OhAp9hwl8s9CwLkllZwND2XbSfS2VldXq3mxqOGfh3jCdF67hriChcKy3j+6zX1rtWu0DMxhtvG92fygK6NCu2B43qsUSqIDA6gV1IM06ofzFPzivl+s+Om8Zedx93OOy+u1PPU5yv59qk5yHy4WAN8s2E/ZVXulaOXSiSM69OJ28YNYEhyIq58hVQKOSqFnJAANR1jwxmcXDcsN7ekgr1nLwCw92wWO09m1PtuXcp1Q3ugUXp/9+r6oS3XytpyzJGG6+pN24NThzf5XWzr3JUykB+3HW5Su6BTbAQjeyQxskcHAPp1jGty51cmlaJSyIkMDqjtY0iyIx3ZbLWxZt8pvtt0sF6ev6ss2nqYuZOH1jp5RK5MxDX2Iq7OV6g7Z12Zr1B3zjY0X6G+NoertLY5e+JCPrf+51uXNnJUCjmzR/dl5ojetU62hgjSqAjSqGgXGUKvpBiuH+ZYv3aeyuCTtbsBOHi+efpmi7Ye5u6Jg2qvq57CE2ssONZZcY114LUz69EumnsmDOLLDfXrSRdX6vnH4t/5aN0uJvTuwrheHUmOiyQ2NKjRPmsufKdzCtl8PJWNx89T2shN6bM3jie+GbuIRpueD8+/SrYhrcm2NsFxE7+7+HfSqk7x5y5/J1DumZ3LIM0UCste9UhfLcVqKyC7aC7to39GImk9IXUiDuyC44KWV/IUlfplframPuFBf/K3CXWo0SJ665ctpOY1Xj1ILpNy04je3DFhYLOroUgkEB8eTHx4MNcO7Fa7oJ/MymfVnpOs3neK0ioDY3p1bFb/zcVstfHkZyuoNJjcOi4yOIBnZo1n8sCWpyl2io3ghVsdaVZ3pwzi1e9/q33Id5UTmfl8tm4PD04d3mJ7XMVksbJ42xG3jokLD+a1u6cwsHOCR22JCw9mxjBHKuKMYb0QBMd3a/PRVNbtP016QWmd9rNHiWk0bZmEiBAm9e/KugOn673XNSGSyQO6MmlAV5I8XL1JKZdxw/BezBjWi2827GP+iu1Ybe5FAZgsVpbsOMr9k3xX7U7E94hr7EUam6/gvTl76XwFrqg564pTZOrg7jw9c1yLMxRGdE9iRHeHltm6A6d5ecH62ohVVzFZrCzYeIDHbxjTIltEvI9XXT6PTRvNmZwitp9Kd/p+YYWOH3cc5scdhwFHeG9USABapRKNSo4gOEowAejNZgrKq1zK07t7nKPM1MzhvZto6ZxvMv6v1imSoOnI8IiJJGm7EqaMRCFVYrGbKTUXkq47w+6S3wHINqRTYMrm6/T/8VCXV5o17uUo5B1QKbpjspzySH8txWg+SF7p08SFv42XCho1yqe/P+fzMdsCRvMRckseBsBsaX25lgp5EkHaG/1tRh0KSqvYdiKdRVsON9puWLf2/PWWFI+Xh63ZBKsRwHzixrFsOZZKt3ZRjR/oYT5bt5uz1fm6rjKsW3v+fe+0euXyPEFiVCgfPzKLd5Zt5evf3StX/um63UwakEynWN9o2Ow9c6E23cAVYkID+fapOR7fMXKGRHLxuzVv2gjOZBexcs8JVu87RVx4EF0TfPs9E/E8914zuPZBK0CtZPrQHtwwvJdPBHUlErhn4mAGdE5g3vtLXYoGuJQ1+061qoesK52zhzNJ7udbAU1xja2Ls/kK+GTO1nwWV8ucVSnkvHrnZK4d2M3jfV87sBuJUaE8+tGyRqMynbFyz0keuX6UzyNbRdzDq44RqVTC2/ddz1Nfr6yjN9IQOpMZXYF7k/VSJBKYmzKUR68b1azjj1c4olvOVDp2AVOib2Rq3Bwk1A3lk8sUaDQBxGs6MCJyEgBrcn9gQ8EvpOlOcaR8N31DhjX7PC4lWDuTwvLXPdKXJ6jQ/QSCQFzE24DM3+Zc1QiCmeKK+ZRUvovgLN2rlRAZ8mxtRZrWwsmsfB77uOHIGokEHp4+ivsnDXUp1aGlyGVSUvp18f5Al5CaV8yXv9aP6GuMif268O/7pqGQeW/uSyUSnrhxLFKplC9/3evycVabnXdXbOft6mo13manmyr4r98zzSdOEWd0TYjkyZvG8vgNY9y+mRNpnfRIjGbWqD4kx0cyY1gvvwj79e0Qx+v3TOXxT5a5pU90NqeInJKKZkX0irjPo9e8TlL3eK65dTgpNw8jPCbE62OKa2xdWsN8hSt/zmqUCj58aCb9O3mvHHPPxBjeuP865r672K1SzEUVOnadyvSLjpyI63jdbaVSyJk/90b+csM4/nLDOFRy7/hiooID+fCBmc12igDsL9nK/pKtALTXdnHqFLkcSfWfaXG3kaRNBhzaI54iOOBmWpsDokK/hJyiPyEIzXdiibQMnXED6XnjKa74X6t2iqiUvQnW3uBvM+ohCDQoBCeTSnn97qnMneybGzZ/8ebSzW7peQzonMC/7vWuU+RSHr1+NKPdvIHYdOQ8R9JyvWPQZZx1I1+7Z2IMg7p4Nn2mOUilklrxPpG2z0tzrmHO2P5+rXYwrncn7pk42O3j9rmZLifSfN7f9CIDxvVgyfu/cle/v/LSnPfY8ss+zCbv3TuIa2x9WsN8hSt3zkqlEt6YO92rTpEaBnRO4I/Xur8BvuNUhhesEfEkPonnkUjgrnEDuWvcQBY9dQfje3V2WVCpKbQqBbeP6c/SZ+5iZLekFvWVoT9Lhv4sAAPDRjfpFLmcAWGjAcjUey6dQS6LIVCT4rH+PEWlYRUZ+dMwW1P9bcpVhdF8iAsFN5NVeCdma7q/zWmS6NC/g5vzyN/87fZrfFKxw58cSc9lx0nXF+hgrZr/3DsNpdx3TlqJBF66bZLbN5HfbjzgJYvqUqM27wqDLhNLFRG5krjvmiFui/kez8z3kjUil9OpVzse/OfNLDj6H1766k+oNQrefOgrbu/1LPOf/o75T3/Hyb2+u5e7GtbY1s6VOGf/MHmo25spLRrv2qGEu6lfskt0jLR6fC4r2ykmnHfnziCnpIJFOw6z8dh5MgpL3Qrpksuk9GgXzdQB3bhxaG8CPVRfW2e9eKMbpnA/DzFMGQlAldX1G2aX+g16kCrDrx7t0xOYLCfIyLuW6LDXCAm4xd/mXNEYTLsorni31VQpcoWQgFvRqppXFcof3JXi0CaqESq7kvlkzS632j82Y7RfIg1iQgO5Y/xAPl232+VjNh45R1GFzutpK+4I1saKURoiVzAhAWpmjerDAjeckmez3dM2Emk5MrmU4VP6MnxKX47vPsfHL/zI6q8dUdKrv95K+25x3PbkNMbP9I6WxNW0xrZ2rrQ52zkuggem+E58HUAhkzFzRG8+W7/H5WPS8kowWaxXdFWXto7f/mfiw4N5YvoYnpg+hgqDkSPpeZzNLaJcb6TSYKLSYEIihWCNozxUsEZNeKCGHu2i6dU+xispOUqpo1ay1WbBbHe/9rfZZqzTj6fQqkaiVvbHaHa/Drq3sQs68koep0L3I9Fh/0Cl6OFvk64YBMFEhf4Xyqq+xGh2r/qFv5FJw4kKfdnfZrhMx9hwHp7edpw4LSGzsIxtJ9Jdbt8xNpybRjRPyNoT3D5+AF/9ts/ltB+rzc6K3Se4rxUJxem8GLIu4luMFivXzf+a/8ycwuAO/k+Pai1M7NfFrYes3NJKL1oj4gyDzsTmpXtZ/fUWzh/LYviUvsz92ywA1AEqNi3dy/899g05qQXc/vR1Hh37alpj2wpX0px9bMZo5DLfi5rOHt3XLceIXRA4l1NMryTvi2SLNI9Lv0VuxGyIiIiIiIiIiIiIiIiIiIiItH1aRSxPsEbN6B4dGN2jg1/tiFBFA6DXV5GqO1WrGeIq53UnAYhUed4TGBH8BNlF93i8X0+hN+0gPW8yoYF3ABAe/AgKmbib5i4G014q9IsBqNAvx273bFqWr4gJ+zcyqWfL73mTZ2aNv2pCG5fvOu5W+7smDEQq9Z9OTFighlE9O7Dp6HmXj9l0NNXrESOhARrKda5FFqbnl3jVFhHfo/DD7mRrpldSLCqFHJPF6lL7wvIqBIGrSnzTX6Qez2L111vZsHg3KrWCKXeO5uVv5hEZX3eN7jawA31GJPPuU995PGLkalpj2wpXypzt3i6asb07+WXs2LAgEqNCuVBY5vIx6QUlYsRIK0a8Sl1Ct6D+AFzQp7K3ZBOjIqcQq3ZNNC/HkMG+ks0A9Awe5HHbAjWT0KiGAmAwuR625VtslFV9A0B51UICtdcRHvQgamV/P9vVehGwYjTto9Kwmkr9aqy2HH+b1GJCAu4gSDvd32a4zIDOCYzo3jLh5raCXRBYseeES21rhNmmDfZ/elxKv85uOUaOpudSVmUgNFDjNZvCAjVkFJS61Hbz0VSMZitqpbjktnXUCjm/PznX32a0OpRyGT3bx3DwfLZL7a02Owazxe8VOq4GHhr/T7oP7sjD/72NsTcMQt7IdahT73aYjZ6tOHg1rbFtiStlzt4ypq9fx++dFOuWY6SwXOdFa0RainiXdgmjIq8FYGvhakx2Ix+e/zvXx91F/7CRyCX1LwQWu5kDZY7SvKtyvsMqWNDIAhgVOcUr9kWFvgRAZv4MWnvmk4CVSv0yKvXLUCv7E6y9kSDtDOSyWH+b5nfM1lT0xh3ojZvRmba22agQZygVyUSHvepvM9zi9nFXj+PuWEYe+WVVLrUd38exA9MaHuaHJCe61d4uCOw7l8U1/ZO9ZBEkx0dyKNU1R6bOZOajNTt5/IYxXrNHRMTfRIe4JzJsslhb3UPWlcj835+nS9/2LrUNjQriH4se8ej4V9Ma29Zoy3NWIXNUybt2YDe/2tE7KZY1+0653L6wQnSMtGb8f8fbigiShwIws90f+CHzfXTWSn648AE/Z39JO21HQhURyKVKLHYTpeYisg1pmO0XKxNIJTJub/8wWpl3KhBolI5IlJCA2ynXfeeVMbyB0XwIo/kQBWWvolENJUhzLVr16Gqh1is3HNkuOB5AjeZ9czWhAAAgAElEQVSjtZ+BwbQbq63Az5Z5B5k0hITIL5FKvLdL72lCtGrG9+3sbzN8xk43SvSO7tXRi5a4R1x4MCEBapdTVwBOZOZ71TEytGsii7e5Lor8ze/76d4umimD/HsTd7WxYNchFu45RHZZBQFKJd3jonjxugl0igwHYNq7X/HHMUPYejaDjacdUUkBSiVzhvblofEj6oSND/vXh1QajQgCfHjHDYzv5jx8O62olLd/287utAvozRaiggK4a3h/7h05iBO5Bcz68Dt+/vOdAHSPvVgB71ReITd9sICf/nQ7veLbXqh1SIDarfauhvCLtAxXnSIAaq2KXsO6eGzsq22NbWu05Tk7KNkR0R/gocqkzSU6xL0KeDo3KtqJ+B7RMeKEQWFjAIElWZ9htpsw2Q2cr2o8/FwrD+K2xD/TI3ig1+2LCn0RnXE9Vluh18fyLHYMpl0YTI5SoTJpKBrVCLSqYQColL1QKXq2KW0KALu9ArM1zfHXcg6T5SQmy0ks1pqH0NYd3eMJJMiJj/gEpdw/eZ7NZWSPpNpdh6uBHW44Rga7GaXhbbrERbD/nGshvwDHM/O9aA0M7doeuUyK1WZ3qb1dEPjr16vJLCxj7uQhyKRXrlO4tbA3PYs31m/h7Vun0yU6guIqPbtSM4kJqrt58frqTfzl2rE8kjICgIMXcnhlxe8khAZz04CLpUV3/3UeBrOFgf98r8ExCyqruOOzRXSLjeLdOdcTExzI2YIiwrQOh3HPuGj6Jcbx476jALw8PaX22J8PnqBLdESbdIqA4yHYHezClb82thb2/X6Mc0cuYDI4T5O55/kbvDLu1bbGtjXa8pwd2aN1pGcFadyrRGqyulZhT8Q/tFrHiF0QkCDxm8jPoLCxdA7oydaiNRwu20mZpbhem0hVHANDRwEwKnIKAfIgn9gmk4YQG/Y/soru9sl43sJmL6PKsIYqw5o6r8tlcaiUvVDKO6CQtUMub4dC1g6FPKHaaeL9BwpBMGKzl2Kzl2G1FWKrjvKw2guw2vKxWrOx2LKwWLOw2UVhxeiw19Gq216awMieHfxtgs8wW20cy8hzqW1EkJaYUO9EvjWXmFD3rq+u6n80l5AANVMHd2fFbtc0WwAEAT5YtYO1+0/z6PWjGNenc6sTsruS0JstSJAQFRhAYlgIiWEh9E+Mq9duROf23DK4T+3vHSPD2JeezcI9h+s4RoAmhYgX7T2KRALv3z4DbbVOT1JEaJ02tw/tx6srNwDw9OQxaJUKbHY7q46c4r5Rntco8xVKhfgA3BpZ9PZavvn3cjr0SCD9ZDYdeyaQl1GE1WJj6l3uFRlwl6tpjW2LtOU527dD/Wu5Pwh00zFibkVRNyL18btj5EJxGYfScjiUlsvJ7ALKdUbK9UaqjCaQQHD1Fy5YoyZYq6Z7QhR9k+Lo1yGOjtHhXrUtVBnJ9fF3cX38XVRYSqmwlmKyGVHLNIQowgmUh3h1/MYI0FxDaOB9lFV96TcbvIXVlovVkIvzLDwpMmkQUmkoMqnjZlMmDUEi0SKRKJEgRyJRIJEouPj1tiMINsdPHBckQTBV/zVjF/TYBR2CXYdd0GGzlyMIYqibq0SFvkho4J3+NqNZ9E66ejRvzucWY7O7Ft2QnBDVdCMfExHsXrhqQXkVdrvg1Yo6904czMo9J3B3Ey01r5jHP11O14Qo7pk4iGsHdkMuVjnxOGOSOzBzYC/mfPoDfRJimDWwN9f3645KXvfWp0tURL1ju8dG8tvJc26PeTK3gN4JsbVOEWdM7d2V/67dAsCqo6e4eVAfNp9Jo8xgYEY//4sdi1xZrP12G4+/fReT5ozglq5P8d6GF7CYrbz55y+J7RDp1bGvpjVWxHdIpRJ6JEb72wzA/VQeWyuKuhGpj18cIxabjbUHz/DdloOcyGok3FmAsuqc8pqfxzLz+GmnIwS1U0w4t43uz/WDe3pdDChYEUawonWleESH/q1au+Kgv03xIXZs9nJs9nIsuJ4WIOIdIoKfJDzoz/42o1moFHKSolrXnPYmp7NdT71LjPSf07chAty8xtvtAgXlVcSGeS+Sr3NcBDeP7sePWw836/gz2YW88M1a3l62jVmj+jBrZG+i3BTDE2kYqUTCy9NTeGDMEH4+eIL3Nu7k0617WfiHW4kI1Na2szhxGDb33lWoHrcxFDIZswf1BhwRJjcP6sOyQycZ1TmJqCD3HIAiIk1RnFdWqxsilUoxGy0o1Qruem4Gz89+G4Ab/pjSWBfN4mpbY0V8R1xYsFj+WcQr+HyL6tfDZ7n21c95YeHaxp0iLpCaX8JrSzZwzSufsGh7825M2zISiZKEyC+Qy9pmPrJI2yYy5BkiQ572txnNJiEixKvRBK2NszlFLreN8aIzobkom3ETVKYzeMGSujx101g6xrQserGwvIqPVu/k2pc/47GPl/HYx8vYdPS8yxE+Io0TGxLEvPHDWPPovZitVpYdPlnn/dTC+umQJ/MK6XBZCowrJEdHcCw7H2MT4dJzhvZjztB+nMorYH9GNpvOpHLjgJ5ujyci0hQhkUGU5JcDEJ0YztnDjk0lTaCassJKygorvTLu1bbGiviO9lHuX5tFRFzBJ+62KqOZfy3dCMCKfa7nY7vT/2tLNrDx+Hn+MWcyUcFXz46bXBZDQuRXXCiYjV0QS0CJeBspMWGvAxAa2LY1bqJbmYaGt8krcb0s9HsrtvPeiu1etMY3+EJBX6WQ8+bc6dz/zo9uVc1xht0usPlYKgCbj6USHqRl2uDuXDekR6sJG25LrD9xlkqjmV7x0QSolBzPyafMYKyn+bEzNZOFuw8zorOjesfBCzmsOXaav10/sV6fNWK7NrvzkJLbhvbjh71HeHzRSh4cO5SIQC1ZpeXozRau6XGx2kds9X3KhG6d+deazajkclK6+7Z6R2mVgcJyHUUVOooqqqjUm6gymtGbzOhNFgCMFismixWT2YrJanP8u87fi6+ZrWLufGukz8hk9qw/Qu/hXRh+bV/eeWIB0+8fx4GNJ0jqHu+1ca+2Ndbb1MxXoME529B8Ba6oOdvaNNBErhy87hgprtTzwEdLOJvr+m5lc9lxKoPb3/6ez+bNBvBICJ9NsJFtSCPXmInOWoHZbkIpVREoDyFek0S82qGKLJX4T8BIrexHQuQXZBXdiSBY/GaHyJWNVKIlNuJdgjTT/G2KRwgPbDtlhT1BQXmVv03wOUazb276OsdF8NmjN/Pox8vIdcMB1RQllXoWbDzAgo0H6BQbwXVDunP90J7iA4eLKGQyFuw6yIXScqw2OwmhwTxxzWgmXuaAuGfEQPZlOCrYAGgUCuaOHsxN/S8Kr77z+w6+2rG/NhLk4e+XI5dJa/VJasrvxoUEsWDuLfzfb9t54NufMVltxAQHcn8Doqp3DOvPfV/9xK1D+tbTPvEEOpOZk5kO8fDjmXmcyioko6CUjIJSdEbnFUpErizu+Mt0tIGO6iM3zbuG1ONZfP7KUuI6RPHku97b4Lja1lhPUTNnxfnaMGFB2qYbiYg0A686RvQmC3/6eGmTTpFgjZrOsRF0iY0gKiQArUpBgEqJXRBqdy30Jgv5ZZWczy/mfF6JQ5zVCfllVTzw0RIAFj5+OxHNnDxGm4HfCpayt2QjOmvDYYZB1QKsQ8NTSIm5EZXUvdJXnkKrHkN8xCfkFD8gOkdEPI5CnkhC5FeoFFeOMKBaeXXlp9bsNF1NmH1YFi85PpLv/3I7f/tufW3UhydJzStm/ortvL9yB8O7t+fG4b1J6ddFFG1thAndOjGhW9MlxFVyGW/dcl2jbR6bOJLHJo50adyuMZF8eIdr5U9rRFpv7O+5NJpjGXlsO57G9pPpHM/Ib1UlNkV8T0Kni9FmmgAVL375oE/GvdrW2JYgzln3CA3wz7OWyJWPeEclIiIiIiIiIiIiIiIiIiJy1eJVd+6ri3/jdI7zSghqpZyZw3ozuV9X+neMb1LF/VLsdoF9qVn8evgsv+w5Xi+PPLfUEeHxwsK1fPTgTLftzjdm8Unqa5Rb6guyXU6l1SFo9XvBzxwo28YDnV4gSuWf2tqBmmtJiPyS7KK5YrlZEY8RoB5LXMQHyKTeLY/ta642RfPSKu8LkbY2BB/vuoUGanjnwRtYtfckb/28heJKvcfHsAsCO05msONkBhFBWm4a2YebR/cVc65bgD/3ZlcdPU3nqAj6J7bsviG/rIpfdh5j5d6TXCgs85B1IlcCRr0JtVbl9L0LZ/MASEz2fFndq22NdYf8Mkdqqzhnm4f43RLxFl77Zm07mc7qA6ecvjelfzeevmEs0c0sSyiVShjaJZGhXRL5w8ShvLFsM+sPn6nXbsfpDNYeOs2U/t1c6tdoc9zEfpz6TyospQCopGq6BfWnnbYjwfIw5FIFFruZcksJWYY0Tlc6quFY7CZKzYV8fP4fPN3tf6hl/smtDFCnkBj1A9lF92GzixdakeYjkSiIDHmW8KB5wJWnLO+OM/ZKoK2KrLVFrhvSg/F9O/PZuj0ALNx00CtCsMWVej5bt5uvftvLtQMd69w9EwfTNSHS42OJeAaD2UKRTs/pPMem0Y/7jvDPGyc3u78LhWV8vn4PK/eerBWGFRG5lL/f+QGvfv8wystKnh/cfJLX5n4KwE/n3vL4uFfbGusKl85XQJyzzUQp95+uo8iVjdccI/PXOK9ocF/KYJ6YPsZj48SEBvLmPdfxfyuD+XLDvnrvf7xut8uOkc2FqwBqnSIDQkdxU7v70coaduDU6I/8nP0Fh8p2UGYpZkvhSibH3uzuqXgMjWoY7WNWklV4JxZrut/sEGm7KBVdiQufj1rZx9+miLSQmgdyMWXZtwSolDw2YzQAd4wfwOfr97B0xzGvOEisNjurqm+0V+87yfg+nZk3bQRdE6I8PpZIyziRW8AD3/6MunrH849jhnBdH9fuUS7FYLbw6drdfLvhABab77R0RNoeFpOV1+77hJe+/hNyheOBctVXW/johR+565npfrbu6kCcr55F1NYS8RZecYycyMrnZFZBnddGdHVUb/GkU+RSnpg+hjM5RWw/lV7n9fP5xRzJyKVvUtNhqsfK99T+O1HbmduTHkHSxE55gDwIgDuSHqXEXECm/hxHy/f41TECoJR3IilmNbnFD6MzbvCrLSJtB4lESUTwI4QHPYpEomj6AJFWjy8FSEWcExkcwLOzJ/DHa4fx/eZD/LjtcItL+zaEIMDGI+fZdPQ804f05NEZo4hqZnTm1cDqR+/16XiDkhLY/+LDLerjTHYhT32+Ugy/F3GJfy56hBdvmc9///QFz3x4H5/9fSlrF2zj2Y/nMnr6AH+bd8UjzlcRkbaDVxwjG4+dr/O7RAIvzE7xxlB1eGFWCte9/kW9ndHNx9NccoyUmC86c4aEj2/SKXIpEiQMCZ9Apv4cxeZ8l4/zJjJpKO2ivqW44h3g/9k77/AoqrWB/7bvpvfeSCH03osUBUEEafau14Zdr1e9Xj+96rUXLNg7VhCpKh0JvUMgISSBJJBCerJpm81m9/tjSUjZTXaT3eyGzO95eGBnzpzzzjDvzJz3vAWKyt8BhEmSgGlclBMI9H4NuTSm/cYC3QbBmdl58HF34cGrx3H39FH8efAky3YkktJiEcFWGAywdn8yW46l8eiciVw3cTCCZ3v3ZtMRY8jwf5ZusIvnUVPEYuPN4qZU4KaUo1LIUMmNf5RyabPfKoUMpUxKQtIZkrKc4/tH4CIqNyUv//owz133PncMfw6DAd5a8yRxQyIdLdolz6YjqV2ir2DUWXP6Cgg6KyBgAXYxjBzJyG32u394IBF+XvYYqhlhvp4MigzmWGZes+3HsnLNHNEcUZOvRi+Zr9Xje8q8jf041VREhK/HY4CxpO/54kfQ6jIcLJOAsyCXxQLg7/kf3FQdj3MXcF4UQslEp0MplzJ/3EDmjxtIYkYeK3YfZ9OR1Mby9LakuraO15ZvZcuxNF6/4yp8OljCXsCx/Hkwhf8sXQ8YE9B3FpEIwny96BPmT1SgD+H+noT6euLr4YqfuwtuKtPJOtvifGmFMMnqJHU6++SccHFX8r9lj/LSbZ/Qq1+oYBTpAhp01tb6Cgg6KyBgJ+zyxZxVWNrs9+i4CHsMY5JRsRGtDCNnLXRf85UHApBTk9mYO8QaGirU+Cpsn93bFqjkw4kM2kxR+auUVnwDCEmfeipSSTC+Ho/g6XYzACL7FqgScCAyiTGmXCwWWfyB9sM/b2RApHM+xy41BvUKZlCvYJ5eOIWNR1JZuy8JgMOnc2yaF2Z/6jluePNHPlk0n5hg6w3/Ao7j8Okc/u+HDZ2eYPm6uzB1cCzj+kYxPDYUDxeljSQUsBU6G+SfuGXQM622iUQiFCo5UpmENV/9zY61h5vt/yHx9U6PK3ARW+isoK8CAl2PXWZDZS1ip/09ui6+2d/DtdW20irLylQO8RoHGA0jKRVHGekz2aqxk8oPADDYa4xVx3UlYpGKAK+X8XS5nvzSZ6nRHnK0SAJdiEwaho/7g3i63iTkEOlhqGQyqmq1FrWt0ljWTsB2uChkzB3Tn7lj+gOQU1zOuv0nWbMvmZzicpuMUVBWyV3vL+Obx64jOkgwjnQHyipreOqrdR2uXjEyLpxbpg4DYGL/XkKlECfHFok5r3tkhg0kEegottJZQV8FBLoeuxhGWj7Y3VVyewxjEldl68lenYXJByf4zQTgYGkCiWV7Oea5h8FeYy06dnfRRpLVh/GVBzLR7yrLBXYQCvkAIgLXoK5aQZH6Lep05xwtkoAdUcoH4u32D9xd5goGkR6Kr4cLVYWCYaS7EOrryX0zx3DvjDHsTz3LbzsT2Zp4mnp95zz9yqs0PPTJKn5++mY8hRVIp+f9NTsprqi2+rhALzeev3EaE/pF2V4oAbuhrq7tdB9z/jG584IIdBhBZwUEui92MYy4yGVUNvmwLq6wzGPDFpgaS2lhjL1MbDTg3B/zPF+eeZ2lWYvZV7KVAZ4jCVKG4ypxRyKSUGeoo6KujFxNFollewE4W52OrzyQO3v9i+r6Sip0ZRjM+EH7OU2ojQgP14W4u1xDWeV3lFR8hK7ePokABboekUiGm2oG3m53o1KMcrQ4Ag4myNvd4rDCgvJKO0sjYCkiEYyOj2B0fARF6iqW7TjG8p2JlFZ2/L2aW6Lmf79u4c07Z9lQUgFbc+Z8Mav2nrD6uCHRIbx/3zWC4asbUmahh3NHKT5fjlIlw9VTyDVkDwSdFRDo3tjFMBLg6UalpqTxd06JbdyALSHbhMuxpaE832S+BUC+JpviWmMyotSKRFIrEi06vkRbwNunnmy33duDf7Wov65CJJLh7f4PvNxuo7zqF0oqPqVOl+losQQ6iELWF0/X6/FwXYBELLjLCxgJ8vawuG1eidqOkgh0FD8PVxbNMla1WbnnBN9sOkB+WceMWBsPp7Jg3EDAaHgRcD5+/PuI1Xlm+oUH8umDCyxeELIl9TZIMtnT6YzBsy3Wfb2dn975g9IC47PdP9SbW/41m+k3jbPLeD0VQWcFBLo3dtHC6EAfzuRfNIwkJJ/huQX2L9drMMD25NOttsdZmGguqfxg58anez9gRCI5Xm634eV2M5U1mwAoq/yWKs0O6Obndikjk0birjKu/Hq4zEUhH+BgiQSckQh/T4vbZhVY5lki4BgUMik3XDaEeWMH8NPfR/h8/T5qtNZXtPnsL6PHo2AYcT7q6uv562CKVcco5VLe+cfVDplgAWjqbF9VqaeRXWT7hcT1S3fy9csrmf/AFcQPi8JgMHDqcCafPreM2hqjd/fsuyfbfNyehqCzAgLdlsZJrl00cVh0KJsT0xt/55VWsD35DACT+kXbY0gAtp5IN7l6NjI23KLjR/nY33jTPZDgpjIm73JTzUCry0Rd9TPq6pXU6bIdLJsAGL1C3FTTcFPNQikf6GhxBLoBfcMDLW578pxQvq87oJBJuXPaSGYMj+fpb/8EIDEjr52jLnL4dA4A6XnFxAqVapyKw+k5VpdvvuPyEQT7WO4ZZmuE3ESdJ9dGiZab8ttHG3nw9Ru4/PqLhQFGTRtISK8Afnp7HSAYRmyBoLMCAt0fsaMFEBAQEBAQEBAQEBAQEBAQEHAUdvEYmTowlrdWb28WZ/fqiq0ADI8OxU2psPmY5dUaXvt9W6vtErGY6YN7W9THdeH32VqsSwK5NAo/z2fx83yG6tq9VFSvobJmPbp6YVW5q5CIPXFRTMBVNRVX5RSkEmdJ4CvQXRgQafk9k19WSeGFBKz+nl1Xbl2gYwT7ePDFwwsBePjTVexPta7K2JajaYLHiJNxIM0670ypRMx1EwfbSRrLyCupcOj4TbG2zKm1K/32Ii23yOZ95p8rJn54r1bb44dFUZBdYuIIgY5gjc5KJcZ1aUFnBQScC7t4jIR4ezCxb/OHcF5pBXmlFdy15LcOlbFqi4LySu5cssxkJYWrhsXj625Z9u2a+hpq6mu47+DD3LrvH9y67x+kVqSZba/Va3n86NM8fvRpUipSW+3flL+VR448ZfmJdIDVOev417H/2HWMi4hwUYwl0Ps1YkIOExm4Dl+PR1DKByE4H9kOqSQAqSQAd5erCfB+haigzcSGJhPi9wWerjcKRhGBDuHpqiTcz8vi9rtPZrH7ZJYdJRKwJQqZFIVMyvv3XWPV/zPAoXQhRNLZOHO+2Kr2g3uF4GPht4490OsN5NghDKSjyKQSq9pX1HS+TG5nKamo7nAy5bbwD/Uh9Uhmq+2pRzLxD/XBP9TH5mP2RKzR2cG9QgSdFRBwQuyW7efBGePYeTITfYv0zCk5BSx8eymLZoxlweiBiMXWWfWbUldfz7JdiXy2aS9lVZpW+1VyGQ/OsDzjtkqiAuCzER9SVFvM40eftvhYqcgxiZMchwilfBhK+TD8PJ+hXl9GtWYH1bXGZH41tfuprUsB6h0rppMjEXuikA9EKR+MUj4EpXwIMkmoo8USuEQZ1y+SXxMsS6yacMKYF+qaMf3tKZKAjVHJZTx73VQWffy7xcecyim0o0QCHeFsQalV7YdEh9hJEstIyy2itk7nUBmaopBZZxipdALDiDX5gaxhzj1T+PiZXyjIKaH3kCgwGDh1JJPfPtrIXc/Ps8uYPRFrdNbR+grOp7MCAs6A3WbzfcMCuH3KcL7Z2rrSS3FFNS8v38KnG/YyZUAsk/r3Ii7YjyAv9zb7NBggr1TNqdxCtiedYVvS6TZLmz09dzIhHUxqJBa17wEhF8t5b8gbHer/UkMi9sLdZTbuLrMbt+kNVWhqj6CpS0SjPU5tXRLaujOA3nGCOgiJ2Ae5tBdyWSxyWTwKWR8Usj6C94dAlzJlYAy/JhyzqG3CiQwAyqs0eLoq7SmWgI0Z2yeSUF9Pi1cDy6s01GjrUMlldpbMeqyMiLhksNaDIcLfOi8hW3MwzbrwLXvjamXIdkF5lZ0ksZwdyRl26XfuvVORSMT8/M6flBYay/V6+blz27NzmHXnJLuM2ROxRmcdra/gfDor4Dh66nvWFHZ1c3j0qgmk5haxKyXT5P5CdRXLdh9j2W7jh7qrQo6/pysucjkqhRSD4WLcZ7VWS0F5JRpt+9bN2yYNB2D+mJ5QttR572axyBUX5QRclBMatxkMGrS6M2jr0tHq0tDWZVBXb3w41+nOoasvoHsZTsRIJX5IJcFIJcHIJCFIpSHIJGHIpMZwMrk0CrG4baOfgEBXMCIuHDeVwqLV0bp6o7fXyj0nuOOKEfYWTcCGiEQwIi7MKjfpKo3WKQ0jErF1YZpVGi0KWff34LQ254Wbyva526xh87H09ht1IQGerla1T8o6bydJLENvMLAjyT6GETBWnZl992TKiyuoranDP9QbkTAbsinW6Kyj9RWcT2cFHIc179lL5R1rDruemVgsYvGds3nyu3UkWGAJr6rVUlXQ8dJRIhHcPXUUj8wa3+E+LOX+Q49QravBcKH08RPxjzDUa1Cbx2jqNbx1ajFSkZQn4h8GQCE2Phz3FO9ndc468msL8JP7MjlgIjODpjd6rhgwsDJ7LQBbCrahqa9liNcggpSWl+B0BkQiJQpZPxSyfib3Gwx16Orz0OkLqa8vQFdfSL2+kHp9GfV6NXp9ufFvQyUGg+bCMRr0+hoMhlqgHgP1YNAb/8YASBCJxIAYERfca0USREgRiZSIRQpEImXjH7HIFYnYHbHYHbHI+LdE7AkYPT8kEl8kYl+kYj8kEm/AOpddAQFHIZWImT2qLz9vP2rxMd9tOch1EwfjonC+SbOAeQKsTJpraBH26iworfwAq6ipdWjcvq2wdtLaMmy5K8k4X8LRMzkOG98U1t7/ZwvLUFdr8HBxjHfc7uRMCuyQX6Qlnr7CIo29sEZnHamv4Jw6K+A4rHnPXirvWHPY3eSjkEn58O65/JBwGIAP/thFrc72MW3+Hm68fON0xsVH2rxvU3w6/ANq9bX848CDbbZreEzW1Nfw1qnFuEpceSTuAWTii5OM4+VJfJ3xPXf2upVo1yjyNPl8deZb6g31zAmZBcDOwt2szfsTgDuibiHOLZYT5Un8em4FvvLulTjr4+Td/JR+mCJNFUEu7vw54x4AXKQyRCIZMmkEMiLsMvaSpF0ArMo8waZZzlWFaEnSLqeUC5xbNgHruP6yIfyScBRLv8tKK2v4YsM+Hp0zof3GAk6DTm+d552LUm4nSTqHq5Vy5ZdVEhngbSdpug6lXIraijz15VXmw4rtzTebD1r8POkqgn08kEkkjZ5vlnAwLZupg2PtKJV5ftlhWYijgPNijc46Ul/BOXVWwHFY8569VN6x5ugSXxiRCG6dNAyA8X2iWLxuJwnJZ2xiMXVRyJg7qj8PXDkWzy629IstqMQiF8upqa/hzZT38JH7sCj2HiSi5h4GK3PWMC1wKuN8RwMQpAxkasAktuZvbzSMbM7fxlifUa2hBrQAACAASURBVABM8jdOUEJUQRwvTyJfU2DL07Ir+wvP8m7i37w/bi79vYMorq3GRSqsRAsIdBVRAd6MiY9kT4rlFWe+23KQywfHWlXyV8CxWJMIUCGT4iJ3TsNIgJd1K//HMnIZ1TvcTtJ0Hd5uKqs8CAodlCMj+Ww+6/YnO2TstpBKxPQK8iHVisTCv+1KdIhh5FhGLjvtGEYj0DVYo7OO0ldwXp0VcBzWvGcvlXesObo8SCg60IcP7p5DbomaX3cfY9uJ02QVllpluZRKxPQNC2Dm0HjmjhqAm5OudAFIRBIWpy6hWFvCc/3+1cooAnCuOoe0itOszf2z1b56Qz0SkYTzmnzG+o1utT9UFdKtDCPHinOJcvdhVoQxlCbKvXt5uwgIXAo8PHs8e09lWfzc1esNPPHlWn785434W+miLtD16Or1HEyzvARvVKC30yZfC7YygfrBtGzuubL1u7K7Eezjwalsyyf1h9O73i1eo9Xxfz9scHhYgDn6hQdYZRjZk5LFucIywrswMaauXs9ry7Z12XgC9sManXWEvoLz66yAY7DmPXupvGPN4bDsKSE+Hjx+9UQev3oi6hoNiZnnScsrorxaQ0VNLRU1tYjE4KEyeoF4qJT4uKnoGxZA/4hAFNLukfglT3OeAZ79yK3J4+ezy7k18sZm+w0YqK2vZWHYXCb6t86N0tSQIjKRaFUq7h7XoYFiTTWuMgcaspz04x8QZBPoMvpFBDJjWDx/HTpl8TEFZZU8sOR3Pn1oAX4e1iU2FOha1h04SXl16xL25ugTFmBHaTpH7xA/q9rvTz1L5gVvmahu7O4bE+TL34mnLW5/LCOXKo3W6tCjjqI3GHjxp42k5xV3yXgdYUyfSFbtTbK4vcEA76xMYPG9c+woVXPeX7OTlOzus7glYB5rdPZYRi6AoLMCToE179lL5R1rDqeYVXuolEzoG8WEvlGOFsXmeMo8uSXyBsb7jeGV5DcJVQUzNWBy434RIiJcw8muycVHbv4GC1QGcLa6dWmtnJpce4htc+74+2eOFOdSWWeshhHzy6sAXBM5gHfHNv8I+Tb1AN+lHiS3upwwVy/u6TOGG2KGmGwDmG1nAD44sYMf0w9TXadlSkgsUe6dU+L2ZFNrNQz9/V12znmIxccTAFiffQqDwcAd8SN5YuAkq2Vbm5XEkuTdZFWUEOLqyQ0xQ7grfjSSC0u8DWMCjeOaGtNcX0Cz/uxx3QScj0evmUjCiQyqai1PeJ2eV8yd7y3j3XtmE2flhNWenC+tYOWeE+SXVvDizdPtPt59H61g6qBYrh7Vt8s+ai3lfGkFi1fvsOqY8U787u0XYV2CcYMBvtywD4BXbp1hD5G6hIFR1oWtaXX1LN12mPtnjrGTRBfR6w28/Mtm1lthWHUEY/tEIhaL0OstXx3/+/hplu04xnUTB9tRMiNLtx5i6dZDdh9HoGuwRme1OmPum67Q2Yb7vzvorIBjsOY9e6m8Y83hFIYRZ6TeUH/hb/MJ7BraAOgNbSf46uUaxf0xd/Nx+hcEKgLo73mxKsv80Dm8n/YxoTkhjPQZht6gJ7smF72hnvF+YwGYGjCZ77J+BKCPe29i3WNIUaeSXH4ST5lnh8+zq/hk4kIMBgOLj+9gT0Emv15+KwBScfPQoqVph1h8PIEXh1/JIN9gjhXn8sLBDej09dwSN7xVG8Bsu98zEvk0eTcvjZjBML8wdp4/w5vHjC6rIS7WXbOlacaPl/Zka+DhXSuZE9UfgHv7jqW4tgqp6GJOGnOytZQrIe8Mzx34i1dGzmSQTzBnKkp4dv8f1On1LOo3rpWcDeOaGtNcX0Cz/iyVTaB7E+TtzjPXTeH5pRusOu5cURm3vP0zi2aN4+bJQ5FKrCunagsqamrZcqHU4F8HUziQdg693sC4vl2TfDs9t4h9p86yePUOrhgSx6yRfRgVH4HYgfEouSVqABYt+Z2ySssS+zWU5x3fL8peYnWaBu+k3qF+pOYUWXTMuv0nARgdH8HsUaYroDk7I2LDrE4eunTrIa4e2ZcwP/s9qytqannm2z/ZlZxptzFshaerknF9o6zO3/HOygT8PFztlm9ErzewePUOvheMIpcUzqizDfoKdAudFXAMfh6uPe4da46u/6IVEBAQEBAQEBAQEBAQEBAQcBIEj5EmfJ/5EwB/F+6gTl8HwKsn30IikhDnHstzfZ8C4LfslfyVtwmt/qIL+uLUJUhEEkJVIfxv4Asm+x/pM5z5YQV8kPYpL/T/N2CsLDPMewiP936I1TnrWJP7BxKRhGBlELNDZjYeOylgAoW1Rkvez2eXU6vXMsJ7KLdE3cjanNZJW50NlcS4MikVixGLRLhITbuff5S0k3v7jmVu1AAAot19OVtZxkdJOxu9Mlq2Mdfuh7RDXB3Zj2ujjS6xMR6+7DhvXDnKqrC8YkPDmEC7sjUwNjCS2+JGNP6OwbfZfnOytZTrw6Sd3NZ7BHMijd4nUe4+3BgzlJ/SD5v0GGk6bssxzfUFNOvPUtkEuj+zR/VjR1IGGw+nWnVcbZ2O91Yl8NuuRO6ePoqZw+NRyOz3OtEbDKTnFrEnJYsdSRkcPZOLrt66crT2oEZbx9r9yazdn4yfhytTBsUweWAMI3uHI5e2TrRtD/R6A6v3JfHeKmP4jNqK3CKzRxtXepwtHMgUkwfGWLya1cArv2xBhIirR/W1k1T2w02lYHSfCKu8Hao0WhZ9/DvfPn49Pu4uNpdp+4kzvPLLFgrLLa+W42jmjx1gtcdIbZ2OJ79ayyOzJ3DHFSNtmpg4+Ww+r/yyheRz+bbrVMApcDad7Y76KuA4eto71hyCYaQJt0Xd1OxvcywMm8fCsHnt9jctcCrTAqc22zY7ZGYzg0cDQ7wGMcRrkNm+RIi4Ntw4ZsPfDUz0az1B7o6U1FZTpKlikE9ws+2DfUL4QLOD/JpKZGKxyTYt2wWq3MioKGk0AjQQ52nMi2DNJL9BLqBN2QJVF6t1DPENbbNPc7K1lOtUWQGHi7L5JHl3qz50ej1ScXOnr7bGbauvpv1ZKpvApcGLN00nu7C8Qx/q5wrLePHHjby7MoFJA6OZNCAagKExofh28CNPV68nu7ictJxCUnOKSD6Xz7GMPCprajvUX1dRpK5i+c5Elu9MRCWXMSw2lBGxYQAMjw0jPszfpsajvBI1G4+k8duuRM4Vlll9vEIm5a5pI20mj72ZO3YAX27Yb1U1hdo6Hf9Zup59p85yz4zRRNiw2ojBAFWaWtxUCpv12ZKF4wdaPak/W1jG9W/8yAs3TWOCDUKkDAbYdyqLLzbs41A7lTREIqyqMNgVTB4UQ68gHzLOl1h1nMFgTIy67sBJ7rlyNNOH9QboULicrl7P3pQsfkk4yk4hnOGSxtE6a42+gnPqrIBj6InvWFMIhhEBp0FTrwOMyT+bYriwRSWRUqnTmmzTsl0DohYfMTKx9au4DXK1J1tTlBZUTWpPNr3BQE19HU8MnMSCXq2NZi2NIm2N215fLfuzxXUT6B64KGR8+MBcbn/3F7KLyjvUh7paw9p9yazdl9y4zd/TjagAb4K83fFxV6GUy5BJJej1Bup09Wh19VTUaCir0lBSUQ0YJ/uF5VXdvpRgjbaOXcmZzWK6JWIxMcE+xAb7ERHgTYS/FwGebvi6u+DlpkIhk6KQSRBfyAtUr9dTW6ejoqaW0soa8ssqOFtYRlpuEccz8hqzwneUe64cRZC3e6f66EpCfDyYPCiGrRdyy1jD2v3J/HHgJGP6RDAiLpzBvUII9nHHQ6XARSmnXq+nTqen7kJCxIbKeBU1tZRUVFOsrqK4oppCdRX5pRXklVaQX1pBv4hAvn38elufaiOTBsQQHeTLmfPWVZEoLK/koU9WMiwmlAXjBzKxfy8APFyU7R5bo60jKSufncnGyd2mI2nkFLf/XFDIpHzxyELeXWlMOn70jHMkhheLRDw4axz//Gpdh44/nVfMM9/+ydu/bwdgZFwYI+LCiQ/zx9NViaeLEjelgrr6ejRaHUXqKvJK1KTnFXM8Mw+A/annqLDQsPufGy4nMeM8AGv2WV5RR8A5sKXOWqKv0FxnLdVXaK6zzqKvAo6jK96xAHW6eqd5x5rCboaRHxION/576sBYQrwtr5FsL/QGAyJENnWLFLAdwS4e+CpdSSzOZWJQr8btx4pzCXbxwEOuxF2uNNmmZTuASHdvTpY2XwVPL7fOTaypXECbslmDJbKJRSL6eAWQWl5IkEvnJjDW9GWr6ybQffB1d+HTBxfwwJLfOVdkvfeBKQrLKwUX3ibU6/Wk5hRZ7apqD0b1DueuaaMcLYbVPDJnAtuPn6Feb30Yld5gYPfJLHafzLKDZPZBJIKnF07mvo9WdOj4w6dzOHz64qpxuJ8XcaF+xsm8SoFcKkFTp6Nao6WgvJLcYjVZBaVWGybFYhFv3HkVg6KCG72knGmidcWQOCYNiGb7iTMd7qNIbfQa/evQKavKnFvDFUPiWDh+UGPFkjX77DKMgB2xpc6a01fA5jrrTPoq4Dh62jvWFHYzjLy5anvjv92UCuaO6t9Ga/tQqK7k971J7ErJJLOwFHW1BgMGvF1diA3yZUx8BHNG9CPA0639zgTsjgh4sN843j2eQKir54XKL3l8fWo/zw+bZrINYLIdwE0xw3jx0AZGBUQw1C+U/QXn2J2fCYC/0vL/84YxgTZlswZzsrWU69EBl7Fo52/EJflxZVg8eoOB1PJCdAYD85rkWLEEc30BzfqzVDaBS4swP0++feJ6Hvx4JSnZBY4WR8BORAf58sadsxCLu98KQVSAN3dPH8nn63vOjHF0fATzxg5g5Z4Tne7rXFGZzQyfDYhE8J/rL2fywBgAhl0wjLBxv03H6SzP33gFSW/82GjgcDZ6BfrwfzdeAUDvEH8HSyPQGWyls/bQVzCjs06mrwKOoSe+Y1vS1DBit6+ks3ZQ7Lb4dpuxBNrHG3aj0epa7S+prGZ/ejX708/x8fo93DRhKA/PGofCgvAHAftye++RSMUS3j+xg9zqckJdPHlq8JTGRKAt2wBm210bPZjsqjJeO7oVja6OaWG9+b9h0wHM5tloSy6gXdksxZxsLeW6IjSOzyZey5KkXXycvBupSEy0hy/39x1r9Zjm+gKa9WepbAKXHr7uLnz12LX896dNVidkFXB+YoJ9+eyhBXi7qRwtSoe5f+ZYDqXncCg929GidBnPXDuFUzmFJJ91roSdErGY/948vVnivSHRIY37OrLqaC/8PFz54P5ruHvxcsAYfuAshPh48OlDCxpDJ3qH+jlYIoHO0t101tn0VcBx9MR3bFO6xBLQ0bj1jvD26gS+3255bXhdvZ7vtx/icEY2n943HwAPlXVhEQKW86/BU4Apbba5OXYYN8cO63QbsUjEk4Mm8+Sgya32ze81sD1ROzSuh1zJ6Rv+3W4/5mQzJdeUkFimhMR2ekxL+rJWNoFLD1eFnDfvnMWY+EgA3lyxzaSBWaB7MWVQDK/cNgNXhfNXoGkLsVjE+/fO4d4PV/SYyh4KmZRPFs3nHx8YJ/VpuY4Px1LKpbx+x1WNq84NuCiMFej6hPuTlOVc/z/9wgP56AFj8vpHP1/tFAmdowK8+eiBeQR6XfTIbDCQBHi5UVAmhCN2R5rqrDPoK7Sts86orwKOoSe+Y5vSJYaRlh4jZ4vK2Jd2lvS8YsqrNSjlUnzcXOgT6s+4+EjclB3LQLvtxGmrjCJNOXE2n0e+WgPAV4sWIjGR2FJAQECgpzB/nDG0anR8OO+uTGBLBxJydSUKmZQh0W1Xg7IVEkn3eT+4qxQ8Pveyxv/PSwE3lYLPH17AM9/+2WOqfHi6Kvn6sesA+NfXf7AnxXFx3HEhfrx55yx6BfmYbTMiNswpJ1rDY43PiG8eu45/frWOrE4mMe4MkwZE8+rtM82Wy+4d4icYRroxDTrrDPoKtKmzzqqvAo6hJ75jG+gSw8i54jLOXign+PqqbexKyTRbHkoiFjN7RF8emjnOqtwfBkPzvCamaAiVqdWZXv08fMaY8OjrrQe454rRFo8tICAgcKkS6uvJO/+YzaH0bD7+Y7dFJQC7kuggX+aM7se8sQPwdO0ab7+lT97It5sPsGpPklO55DdFIZOyYNxA7r5yVIdLJzszbioFH9w3l6XbDvHxH3uorbv0vZrcL5QtXPLAPL7dcpDP/trbpectlYi54bIhPDx7fLulp4fFhvHdlo4tVHUFcSF+/Pr0LSxevYNlO4+h13ddJSxPVyUPzx7PgnGD2iwGEBfq3+MmJZca7iqFU+gr0KbOOru+CnQ9PfEdC11kGKmoqWXBW0sB80aJBur1elbtT2LTsTTevfNqxvaOtGiMPaeyyClpHbIjFou4b9oY5o3uT5CXsRpHcUU1mxPT+GrLAc6XVbQ65svNB7h27CC8XLtXHPZr27fz5aGLD7Zr+vbl3ZkzHSiRgIDApcLw2DC+evQ6Tp4r4Ke/j7DpaKpDQmxign2ZNCCaK4fFAxAf1vWJCgO93Hh64RQemj2eTUfS+OtgCofSs9HVOz5GO8THg2vG9GfB+IH4ebg6Why7IhaLuP3yEUwb2psvN+xjzb5kp/g/sDdisYi7po1k2tA4PvljD+sPnbJriWuxWMT0ob156OrxhPl5WnTMsJhQxCKRU5feVsqlPHPtFK6/bDCf/LmHLUfT7ZpnwU2lYN7YAdxz5SiLSrH2DhFyjVwKCPoq0F3pie/YLss22p5BpCVVtVoe/GIV7981B4CJfXu12X5nSqbJ7Q/OGNvK+8PX3YXrxw/myiHxPPTlKhKz8prtr9HWsWx3IvdO615eI/eOHMmM3r3JrajgkXXrHC2OgIDAJUjf8ABevvVK/nPD5exKzmRrYjr7Tp2zS2lekQgi/b0ZHB3C0JhQxsRHEOTdudLVtsRVIWfumP7MHdOfqlot+1LOcvh0DieyznPyXIHdV1ikEjHxYf6M7RPFZQOM78iBkcE9riR9iI8H/3fjNBbNGsdfB1PYcCFxcPLZfJt+6EslYmKD/RjUK5iBkUEMjema0C1zhPt58ertM3lo9nhW701iw6FTZNogNEQsFtE3PACAK4fFc9WIPlYb2dxVCuJC/TiVXdhpeexNr0Af3rxzFkXqKtbtP8m2xNMcz8rrtBeJTCIBYHB0MDOH9+GqkX1QyWUWH987VKhOcynRUl8Bm+tsT9BXga6nJ71jRQZD4xmZ+pTq8NkOeuK9jh7ajAavjRVP3Yp/G4p++4e/ciSjeR1usUhEwiv3t5lMtVBdyYK3llJWpWm2PSrAmzXP3NFxwR2IuraWoUuW2M1j5JvDhwl2d2dGXJzN+xYQEOie5JdVcjzTaGROzy0ip0RNXoma/LJKqjVaNHU6NFodBoMBqUSMTCrBRSHHy1XZ+JwP8HIj2MeDMD9PooN8iAvxs2oi4UzoDQZyio1ejJn5pZwtLKOgrIKC8iqKyquoqKmlSqOlUlNLbZ0OXb0enV5PwytZKpYgk4pRyKR4uijxclPh5+FKmJ8nEf7exAb7Eh/m325IQ0+moqaWI6dzSM0p5HReMXmlFRSpq1BXG695na4esViEQipFLjPej2BcPPH1cMHf041gb3eiAn3oFeRDuJ+n0+cfyyku53B6DinZBWTkl1BQVklRRTUAGm0d2rp6JGIxCrkUpUyKm1JOoLc7ob4ehPp6MiAyiIFRwY1JVHsq6moNiZnnOZVdwOm8YvIveBcXlFehrtKguXD/SCViVHIZKoUMXw8XogJ8iAr0pm9YAMPjjKWLu+szTKBrMKez5vQVEHRWwCmw9h0L4KKQO8M7tqXNo9He4RDDiIdKydBeIfQK9MZVoaBWp6OwvIojmTmNuUhacs3I/rx843SzfU576QvyWySpignyZeW/bmtX1i+37OeDP3a12v7nc3cR5muZG5ozYW/DyBXffMP1Awdyz4gRNu9bQEBAQEBA4NJgc/737CxcwUNxS/BThDlaHAEBAQEBAbOGEede+hAQEBAQEBAQEBAQEBAQEBCwI13mg9vg4vXE7IlcM6p/Y4WYlhxIz+al5ZvJKmwec/fXkRQenz0BHzfT2fUrTNSjD/H2sEi268YNYslfe1ol3Tp8JqdbeozYk2y1moxSx5W3EzDN918lALD0wt//fmkeU67o70iRrGLf7nTefHk17h4qXnvvRoJDvB0tkkUUFqi5ae4Hjb+HjujFmx/cbPHx3fW8BQQEBAQEBEyz/N11/PDKCnwCPXnx938S2VfwlhLovmw+moa6WsP8cQMdLYrdsYthpFKjbfZbIZPy5QPXAjAgIrDNY0fGhvHjYzdw0+Kfm4XVaHX1bE5M57pxg0weV13bumSit5tlVWU8VEoGRQa1ylFyMqeAOSP7WdRHd0Sj0/HZgQOsTUkhW63GXS5nQmQkj48bR4SXV7O2nx84wKqTJ0kvKQHg9YQEXk9IaNz/4OjRPDF+fJfKL3DpsGr5AdTlNajLa9i6MYmb75jgaJG6hJ563gICAgICApcqP7yygpqKGnIqavjry63c/077Yf0CAs6I3mDgpZ83I5OIBcNIR9l4NLXZ79snD2/XINIUD5WSZ+dN4YHPVzbbfjQj16xhxBRyqcTitsOiQ1sZRlp6rVxK6PR67lixggM5OcyIi+P6gQMprKpiRVIS2zMzWXb99QDE+voCMDw0lHBPT86UlvLurl3M69ePy6OjG/traCfQcfbsSOXg/jPceJvRwOTn7zzVN7oSiaRnRvj11PMWEBAQEBC4VJHILJ+LCAg4G8ln81FXa/B1Nx2xcalhF8PIhhaGkQVjrLcwje8Tha+7C8UXsqkDpOQWWNWH1IqJRoRfaxf2vNIKq8brTvx47BgHcnL454QJPDBqVOP224YO5cpvv+XZTZsAWH7DDQAMDwkB4GBODgDxfn7M7N27i6W+tPn91/0cPZzJVXOGAj3LMDLvupGkpuTi5+/O9KssN352d3rqeQsICPQsRCLB8CvQc7j1+QUsfXkFwVH+zHngSkeLIyDQYfamZDlahC7FLoaR7AslCgH8PVwJ9u7YBG9AeBDbk880/i6trOm0bOYI9W2dj6S8RQnfS4k/Tp1CJpFw57BhzbaHeXgws3dvViYnA8acImEeluVqEeg4tZo6ko6fc7QYDmPU2FhW/PWko8XocnrqeQsICPQstPU1rMp+n1MV+9EZtISoYrki8HbCXfo0a7c1/wcSCpezKPYDApSRzfZ9feYZimqz+VffH5pt33j+G5LLd/NY/BccKPmLfcXrKNPmo5S4MtT7Ci4PvLWxrc5gDPXeWbiCE+U7KNWep95Q36y/6UF3MM5vXuPvQyUbOFiyHoDC2mykYinhLn2ZHHAjoaq4NmUB2pRH4NJk4eNXs/Dxqx0thoBAp9DrDew+KRhGOk2B+mLZXHPJUi2hZY4QUwlWbYW7UtFqW4XGfuM5mrPl5QS5uaE0kQQ32vui90xGaalgGOkCEo+epa6uvv2GAgICTsOL321k/YFTDI4OZsmj863yUuwquoOMzsiw+94zuT0mxJflLwj5AqxlRfY7eMoCGO83n5r6Cg6VbuC7jOe5O/p1glUxne6/QlfCtoKfSCzbTn/P8bhKPDmvyUAhbv4N+kfupwAklm1ncsCNhLn0Jrs6lb8LfsJHHsLC8KfwkQc3tv8z9zP2l/xJb/eRAAzwugytvoajpVv5+swz3Bb1EpGuzROdN5UFaFMeAQEB23Mi6zzLdiRy5HQOhepKNFpdu8fsfvuhxkIhTRny8MV3wZIH5jG+XxR6g4H1h06xem8Sp/OKKa/S4O2uIirAm/H9enH75cPbHU9Xr2fNviQ2HUkjLbeIsqoa3FQKYoONqQmuGBLH/HEDLUoLUVBWyeZjaQDsSzlLam4RJRXV6PUGPFwURAX6ML5fFAvGD8TTRdlmX6v3JnEsI4/UnELScouorTNeu+KK6mbXoiV3ThvJo3O6f548uxhGpGIxDSaFeoO+zbZtUa83NPut03e8r/ZQyltfirr6njlRbXrVWxZ6FrAPB/akO1oEAQEBKzAYYN3eZPR6AwdOnSO3WE1EgFf7B3Yh3UFGZ8XP05XyKg11up75HWBrQlW9mRf2WOPvfp7j+eL0P9lW8BM3RT7f6f7rDTrSKg6xKPZDZGK5yTY19ZUcKd0CwDDvaUz0XwhAL9dBFGtzOVa6FTepV+PxZ6uT2V/yJ+P85jI96M5mfY3ymcUHqffxV94X3B+72KwsgFl5BAQEbM/n6/fxyZ+7MRjabwvg4aIkzM8Tibj9GU+Ruorq2joe/2IN+06dbbavoKySgrJKqmq17RpGsgpKefSz1WQWNM9lWVZZw8G0bAAOpmXz47YjfPjAXKICzFcs/Hz9Pj77a2+ryqoNFFdUU1xRzaH0bH7YdphPFs0nPszfbH9L/thNQVml2f2XOnYxjHi4KKiqNborFqmr22ltniJ1VbPfrgrTLxetDT5cetoqWrS3N4dyc6nR6VC18BppWo43skV1GpHItqaS779KaCwxGxjkyQ+/PwzA3p1prF93lNSUPEpLq1AopISG+TBqXCxzF47E08uyVRdNTR1/rT3Cnp1pZGUUolYbw7FcXRWEhvkwZnwcsxcMx82tbQtqA7fM/5D88+Xcce/kxgoiKcm5rF15iBNHz1JcVIFMLsXP352BQyIAmHXNMGLimicfTth6khPHznI6vYAzaflUVl4M27r/9i/alOGPv59BbsKQ1xSJ2Hg/2+o62ponH1xK4hHT7nkvv3U9Y8bHmdzXkob7x9S9A3T6vPPzylj+8z4O7jtNUYEamVxKWIQvU67oz5z5w9v9f2hKW+cM1p13A9VVtezZmcaBvemknTpPUYGa2lodKpWcgCAP4vuFcuWswQD0H2i+XKC56wg45f3jDIhEcPWYfqw/cIoxfSMI83O+0u62lnHL4TTKqzTMn3jp0hoVIQAAIABJREFUZ6bf+Oa9AFRptJRV1rDwxe8bV84ErGeg12XNfoeq4ghWxZBRlYj+QiiLWNS5JJUT/Be0aYQo0eY1/jtAGdFsX4AiHAMG1HVFuEqNenKibAcAw31a54hwlXoS5hLP6cqjVOnKG4+xVBYBAQHbs/loGh//sRuA2GBfnlowmQGRQdTr9RzLyOPN3/7mXNHFiqfv3TOHKYMs91grLK/k2W//ZN+ps4T5eTJpQDQhPh7UaOvIKixjZ1IGE/tHt9lHXomaO977ldLKGsQiEZcPiWNCvyi83FSUVtaw7ZhxoXT7iTOcKyrjH+8v55enb8bPw9Vkf/Fh/tTr9ajkRm+XMX0iGBIdSqivBwaDgYz8UpbtOEaRuoqSimqe+nodq/5zB2IzhqDPH16Irv6ikeWhT1ZyvrQCT1clXz16ndnzsrQSrLNjF8OIr7tLY+LSsqoazuSXEB3oY1Ufer2BE+fON9smlYip1elQtJjIF6pNW7ascTAx5WblIr90X2pz+vZlX3Y2Xx86xIOjRzduz1ar+Ss1lcFBQQCEezZ/2XurjDd+boXtE9MW5JdTXa3lw7f/YvP648326erqSU3JIzUljz9XH+G1924kOrbtSkdHD2fy2gurKClufX+Ul1VTXlZN8olslv+8l6eem83YiZYnky0qNJ7/d19s58dvdzSzTNfW6qis0JB5phCAEaNjWhlGln6VQGZGocXjWYtSJeeNl1ZbdB2Bdq+lrXFxkSMSizDoLTTpt0Nb9w507P5J2HaSN19aTW3txWdDba2OlKQcUpJy+GvtEf73zg002ArbW52w9Tlv/OMYS97bQHW1ttW+ykoNlekazqQX8NeaIwDMv34UDzw6vc0+7XEdL2VevH06L97e9jV1NLaSUW8w8PLSzcik4h5hGGnAVSnHVSk3+xEpYBke0taV67xlgeTVnKa6Xg2Am9T8qqgl+CnMG38BXCUXv2fKtM3fv2VaY3J/L/nF51mx1lip8MPUB9rst7pe3cow0p4sXUFeRgG7Vx8gMSGZjOPnKCssp65Wh8pdSUC4H72HRzPlBmMVvKFTB5jtZ/XHG1jy6DdE9Q/n86NvUZxrXDz7+IlvObQpERd3FRPmjeLOl29AdWGRafXHG1j5/p8U5ZYQGhvMgsdnMf22SR2SGTApd1syN2XHin28fIP5EIC2uP6pOdz96k1m9//9625eveWDNvt4+tsHufzmiRaPeXjLcZ6Z8T8Anv/1cSbOH029rp7NP+7g71+Nk/6sk9mUFahRuigIjPRnyJT+XPPglQRFBVg8DsDhzcfZ9EMCKfvSKDlfRk2lZbkV39r8fwye1M+qsbqCrzcdAEAhk/LRA/MIapLjcmL/XoT6erDwtaWAcZ75++7jVhlGfkkwGhgeuGos91w5utV7Qa83oGnHgP78DxuMRhGxiPfumcOkAc0NKXPHGEPzfth2mLd/306Ruoq3VmznjTuvMtnfZf2j+d9tM5g6OBag0UDSlJunDOX6138gu6ics4VlHEzPZlTvcJP9tfROkUmMBmupWNwY5nMpYxfDyICIIE6czW/8/fPOozy3YKpVfWw4mtoqp0hpZQ2L1+3k6bmTm20/mpGHKSqtyBFSUtnas8VV2frmclY0Oh2ZpaVUaLUUVBoNAXkVFSRkZuKuMOZP8VIq6XUhf8i1AwawMT2dd3ftIrmggCHBwRRXV7P8xAlkEgn/mzbN5DiRXl708vbml8RE5GIxoZ6eVNbWMjQ4mLERESaPsRSDAf73/Ar27zmNSiVn8rT+xPY2fqRkZRSx8c9jaGrqKCmu5L//XsHXP98PmC5zeuRgBv9+4md0OqN1bOCQCEaNjcXbx2hxrVBrOHY4k32706hQ1/DCs8t57r/zmHS5ZQ/64qIKlv+0lx++2YFUKmbI8F70ivFHKpNQmK/mROI5ii8YT4aN6NXq+KdfuAZNTV3j7++/SuDIwQwAnnpuNgAhYaaNiTJZ+2r7y9JdHD961qLrCPD1z/d3abnYl9+6Hr3eQIW6hvKyan78didbN57ocH+m7h2g3fvH3DknHc/m1f9bSf0Fq3nf/qFMmNwHD08VJUWV7Eo4RWpKHs898QuSC/GfunZyxLQ8Z6BT5x3Ry7/RKBIR5cfgYZFERPqhUMooyC9n36400k5dNC7//ut++vQPZcoV/c112eo6AhbpoVBq+NInOetCyT6PnuslJNBxTJmDDTSsXllmdKo3tD3hkIra/mbzkgcQ5250cT9cupEAZQTBqhjyak5zpGwLg72moJK4NZHPKPVVwfe26c1iyqDTniz2JD+rkPfu/5zDm1sbtwEqS6uoLK3iTGIW67/ZBsCYq4fz3E+PolCZXxDMTsujplLDs1e9CkBmkjFhfLW6hlUfrafgbBEvrvgnP/7vd757cVnjcRknzvL23Z80/i9PM2EgaU9mU3JbInN351xKDsW5pby48B1OHWgdcl2p1VFZVsXpY5ms/XQjT3x+P1NvHN9uv5qqWl6/7UN2rzlotUwikQiJ1Pne+dW1dZw8Z5x7jowLa2YUaSA6yJe+4UbjUVJWPieyzrdq0xZF6irmjR3AfTPHmNwvFotM5ilp4OiZ3MZQmYXjB7UyijTllinDWL03ibTcIjYdTeXJsssI8HJr1U4kglkj+7Ypt6tCzl3TRvLSz5sBSMkuMGsY6enYxTAyrFcov+w81vh7+e5ExvcxZhef3L99y9z5sgreXP23yX0/JhxBKZNy/5VjUEilVNfW8c22Aybb5paoLZb5TH5Jq21+7qbdlpyRY3l53LR8ebNt+7Oz2Z+d3fjbz8WFffdfMCaIRHx+zTV8fuAAvycns/n0adwVCsZHRvL4uHGNBpSWSEQiPp87l1e3b+e3pCSq6urwd3Fp5VnSUfbvOU1UL39eW3xTq3K11908lgfv+orysmpys0vYu8vo6j/+svhm7SorNbz24ip0Oj1isYh/PjebaTNbl0JdeONojh7O5IV/LaO6Wsu7r62jT78QAoPbj8FPPp7N/t3pDBwcwTMvXkNAYOvzz8023lNKVeuHZGzvoGa/Pb0uuqDFXNjX0svEGo4fPWvxdQTYuyut1XW0N2KxCE8vFzy9XPDxbf2wt5a27h0wff+YO+f33/yz0Shy/S3juPuBqTSNIrvpjgnNwsAspek5A5067z79Qnjg0ekMHxVNZC+/Vvtvu3sSH727njUrLn74/LHqcJuGEWh+HaF12WhrrqPApcO+5J6VmV7AtpTXFRDYospMqTYfmViOi+RignfJBYOCzlBHS8rqCjotx4IwYxWwbzKeZV3uJ4gR4ynzZ5zfXCb4LWzW1kcezBmOEeU2kABF5xZ+uhIvfw/Sj2Q2/la4KIgZHElITCBypZyS82Uc255MTcXFSo971x3io4e/5skv7zfbr06r49Mnvyf3tHEyOenasWg1WvasPQTA7jUH2fbLLn54ZQV+oT4Mu3wg6UcyOHPcmIvh+5eM36imDCNtyQyYlNsSmQFihkRy/zuWJ0xe9tYaSs4bwy3cvNt+R4+7ZiTfnDTmmCkvUqMuqqC8uIKfX1vVeJ06Q+qhM+xZe4hTB08jEomIHWpcaIvsF4pUJiU7NY+k3acwGAxoNXW8fffHhPUOpvfwtsM5Xr/9o0ajiMpdxbyHZxIzOBK5Uk52ai6rl2zgfOZFfROJRfzr60XEDu1FcHQgcidcOC6trG703A1soxpqkJdxX1JWPqWVNdTW6VBYsODYwN3TR3VYxvWHTjX+u8EzpC3G94siLbcIvd7A/tRzXD2qbQNIW8SGXPxOVFdfusVFOotdDCOT+8fgoVKirjG6ZOkNBh77Zi0At00azq2ThuFvIlZKrzew4Wgqb67+m+IK87lJvtpygBV7T9A72I+MghIKW+QiaeBkdgFVtVqzuUmasqdFEh2A2KDWkw1nZXR4OKefeMKqY6RiMYtGj2ZRk1AaS4j29ubLuXOtOsZSRGIRz70y3+TENjDIk+tuHssXS4zJ044fNf6ftZyU/bHqMKUlxntizoIRJo0iDQwZFsU/Fl3OB2//RXW1ll9+2MOjT81sV87ysmpCw33437s3NK6st8Scx0dXYM11BOO17O6T27bOGUzfP6bO+fixs2ScNn4QRET5cff9UzCVWufWuy5j787UZl4ZXc38682/oEUiuGfR5axfa8y3otXqSEsx7V3X7DgbXUeBSwe93sBuwTAi0AmOlm4lzn0Eogt+Azk1aZzXZNDbfQRi0cXVZ+8LoSxZ1cmEqGIbt6eo91GlK8dFYn7CYwlJ6l0AlGjPsyj2gzZDXgZ5TeJgyXoSCpaxINxoUBG18G7R6jXIxZblKOsqFC4K5j96FaePZXLl7ZMZOnUAshar2FXl1bx555JGowbAxqXbuf3F6/Br49tl/TfbeHOTMVluQyjFV//+iV/fWgPAG3csITQ2iA92vYKrpws6rY6Hxj7HmcQs8rOKAGMYSGTf5tfdEplNyW2JzCExQcx/xHQYQlNWLP4DoNEoEj8ylvmPtP09KFfKCI01LmY1/A2w6fsEmxhGGowXEX1CefaHh4kZHNWqzamDp3n+mjcoK1Cjq6vnh1dW8NLKp8z2mZiQzO7VxgVlpauCzw6/0SwEZ/RVQ7n6vmk8NvH/ADh9LBOD3kB+VqFVIUFdTdNqK2WVNWbbNZ1fSiVi5Caqc5oj2MejU7m6Ei9EOIjFInqHmk+A2kBTr5esFolarcVddbH6qrlErQLgfL5QAgICAgICAgICAgICAgICAl2EXTxGlHIp140bxJdb9jdu019IOPjttoN8v/0QsUG+RAf44qaSU6fTU1hRyYms/EYvk5ZM6BtFlUbLkQxjMqyyqhr2p59rU45anY7f9hzn9sltl03KLVWzKyWz1fb40O7jMXKpMGRYFFG9zFtR4/uGNP67IQFqS7ZtSmr899yFI9sd88qrB/Plx1uortaydeMJHn5yhkWJ9m64dZxZbxFHY811BPPXsjvR3jmDZffPgT2nG/89beYgRGbuBZEIpk4f6FCPkfZQqmSEhhtX0jJOF1BdrUWn0yNtIz7YVtfREbz+81aW/W0M4/z4sfmM6RvZzhFGHv5wJbtOZAKw+uU7CTdT0nbWv78ir7h1iKabSkHC4kUdkjm7sIwVO45zIOUc2YXlVGmMeWNkUjE+7i5EBfkwNC6Uy4fGEhXUvhearWRcszuJxDN5pJ4rJC2nqLEiS7G6mmH3mU9keMeVI3lk/gSLx+kML32/iVW7TjB5cAzvLppDbZ2On7ceYeOBVADOFZZhMBgI8fNk6tBYbrliGG5NVs26koKySrYcTmPfybOk5RRRcqFin95gwMNFQVSQD+P6RzF/4kA8Xa3zQKjSaFm96wR7k8+SllNIWaUGsViEj7sLfp6uDI0NBWBsv0hGxIeb9IBrQFevZ83uJLYcNoaqpmYXUV5Vg5tKQWyIL5cPi2PexIHIpZZXkBEhokibw/cZzxPjNpSa+koOlW5AKpIzJaB5Ysve7iNxlXqy5fz3lGnz8ZIFUFB7luTy3fgrwqjSlVt1bVqSUWl8PrhI3JGL266iEOHSj/F+89hVtJJSrfE5H+c+HIXYBbWumKyqEwQpo5kT+lCnZLIHNz07r839rp4uPLv0EW6JMcquLq7AoDdw9O8krrjFvFdA39FxrZJuzrr3ikaPEX29nuv/dQ2unsZwUalcymULRnMm8aLH2dmTOa08RiyRuaXclspsCYkJyXz57E+Nv70CPHhh2RMmvVa6GjdvV97c+Dw+ZsK840fEcP/bt/P6bcby0Ic2JaLT6pCaqZq3c+XFudns+6ebTNiqUMm57YVrAXhh/luNx9307/mdOhd74qZS0CvQh4z8Eg6fzqGyprbV876grJKU7IshQoOigtt8HrbE37NzKRbOlxm/l/R6AyMee9+qY83NjxtIvpBfZceJDFJzCskrraC8SkN1rZbaOl27SWEFjDRojc3Trd8zbRRbjqeTUdA6d4debyA1t4jU3KJ2+2moQPPk7MtQyWVc986Pbd4cM4fF89fhizFcS9bvZkhUCIOjgk22r9fr+e+vm6mrb504cWLf1kkzBexL/0FtZ3Jv6t5fq2kdg6ypqePMhTAIH1+3xklhW8jlUnr3DeHooUyqq2rJOF1gUX6P4aPajuF0JNZcRzB9Lbsb7Z0ztH//AKSnXjR09OkfYrJNA7Hxzl+Rxd2j+ce/Xq+nLWdBW11HR3D12H6NhpE/96ZYZBgpqahmb7IxLG9wTIhZowiAr4cLxepqtDb6wFiRkMgbv2xrVhqvgXqtntxiNbnFanYnZfLJ6t2sf+Me/Nr5MLOVjB+v3k1BmemKb87G6bxiitVV3PfuCs7kFbfan55TRHpOESt3nuCTx+YT3cWZ9b/4Yx+fr9tr1n25WF1NsbqaQ6nZ/Lj5MEsenU98ePtu1gB/7kvh9Z+3UlnTOmY8p7acnKJyjp02LijtPJHBsv+71WxfWfmlPL5kNZn5rV22yyprOJiazcHUbH7ccoQPHp5LVKBlVWQClJHc3utlNp7/ll1Fv1On1xLqEssVgbcTrGqed04pceW2qJfZnP8dx8sSqDNoCFbGcHPU85xSH+BI6SaLxjTHcJ8ZACSr9/DuqbuajOtCkDKaywNvJdylT+P2aUF3EOrSm/3FxjCLPUVrqDfU4SbzJlTVm8Fe1hUWcCaUrgpGzhgCwJYfjaWJC7Nb609Teo9o/d0TFBWAyl3VmPtj0GXN8yAERja/l0vzO2fcapDbUpnboyi7hFduXEy9zjgPkEgl/Ofnx9oMz+lKFjw6y6xRpIGJ80fx9t0SdHX11NXWkZ2WR1R/08k1s1MvhtTGDDL/joxusS87rf1QXEdz2+XD+e9PmyitrOHJr9bxzLVT6BXog8EAablFvPLL5mZVSO+a1v7iaVMaKrR0lIaFj45QX2+6omHG+RJe/GkTxy44DrREIhajlEtxVykor7Ks6lBPpsEwYsDGxhGVXMbbt8/i7o+XU9bB/wixWMR/bzBWR4kJMn7IfP3gtdz/2e8UVbTOKzJlQAyv3jSDQ6dzACgor0Sj1fGPj3/jpsuGMGdkP2ICjf0YDHAkI4f3/9jZ6IXSlL5hAUT6d650nID1mEpi2pSmll2DifqoJSWVjeVQA4IsjwMMavLSKcxXt2sYEYlF+Pl1LtbZnlhzHcH0texutHfO0P79A1BWevHZEhDgYbJNA76+jr8Hcs4ZE6CmnTpPXk4panU11VVaamvr0NbqqGunWk5LbHUdHcGAqCCignzIPF/C1iNp/Pvmy1GaWTVrYOPB1MYJ6+yxbVel+v4ZY3nrmto6yiprePCDlWSeb238t4QTGed57aet6A0G3F0UzB7bn74RAXi4GFe4KjVaMs+XcDA1m8TTeYztF9muUcSWMn76xMJmBpuHP1hJfmkFnq5KvvjndWaP83ZrexXeHuQUlvPwh6vIPF/CtBG9Gd8/CgAvNxX5pRWs2Z1EUmY+hWWVLFr8Oyv+ezuuyq7z9osP96der0elkDGmbwSDY0IJ9TM+W/QGA5nnS1m+/RhF5VWUVFTz9Ofr+P2/d7TrufjLtqO8+cu2xt/hAV6M7x9FsK8HeoOB/JIKTmScJ+lC5YV5E8yXN80rVnPXW79SWlGDWCTi8mFxAIz///bOOzyqMvvjn+mZZNJ7IQlJCAmE3qWLdFGKiBUruuiqK+qqv7WvZW2svStFERUEywqCiPRO6B1Cei+TOplM+/1xk0mbmUxIh/t5Hp6QmXfuPefNzNz7nvec70mIxEujpqhUx1+Hz7PtaBLpeVoWvLWK7569FV8benF1uSZwPtcECsKXM0MfhtCm5yvQJYJbI55r9Hi4ay8mBt3R6PFJQXcxKeiuJo97rvQga9OFbKfeHiMJdY1FLlFgwUyFsZQj2s2sSHmRh2M/q6dl0svjKnp5XNW04c2wpbMQ0K1+kLCuIKst/LvZzqT28HFDV6pDKpMSGF4/EKJ2r/+doNdd+uKwhrp2N2WzI4xVRl6atxhtbm2W3YLXb6XvmM7Tinb0nKZ1ABUqBb4h3lYdl9JC+0FtQ53AgMrVfgZdw24/ZhsB/M7GrBEJnEzNYdWOo+w9k8qsl5ehViqwYLEGRKTVNzCPXD+aUb3bdwPcRSlHbzDi4erCa3c0rWdYl2CfxvebGQXFzF/8Xb0uriPiIpg+JJ5e4QEEertbdTbPpOcx7/VvWubAFUCblNLU0CPYjxX/uJmHvvjZZtcXR3i5ufDSTZMadbGJDfHj56fu4Outiew6k0JBaQXB3u5MHxTHrKEJSKUSbhrVD4D3fhNEtvRGI0s2H2DJ5gOo5HLcXJSU6vQ2s0RquPvq5kURRVoHWx1cmkNlnQuuSuX821tVR2G7vLxptWa5TGq3xKIz0NJ57Iq0ls912yirmlBed+lAZfb8vFLefXMde3acsztGVud9WhMwbIqu/t6ZMaIX76/dQYXewJYjF5gyxLEw7Lo9pwBQKuRMHBTr1DnUKgVqlaJZ5QQN+W3vKczVQaWPHplD70j7wdjC0goqmrnT1FIbG2YDKKqPI5dJiQlp34yLpjBbLJxOzeX1BdOZOLjx33DOmL488+V6ft9/hlxtGV/8tpdH5rSfiODoPlG8fPcUxvePQW0nNf+WCQO46d/fkJFfTGquloNn0xkSZ7+d4tn0PN7+YSsg7Ag+MW8cN4zta73pr0t+sRDsdXUQDHp+6QYhKCKVsHjhdYzp2zgz4PqRvVmxKZG3V22loKScN7/fyn8WNC1q2Vn4JeN9azZIjZhqXXxVoaxOe5NsXRJRmn7tbV6HIG/QjaOpQLeHj+1AmKx6J93d263RvVHDdu41mRktoa7dLQnOf/DIEk7vE9rgjr9JaHPrjFBre6F0UdAt1nHmag2KOo0m6gY/GhIUGcARhJLztDMZgO31jvBcLQ0zfzor/5o3gbLKKtYfOI1KIafKaEIuk9LNz4uBMaHcNEbIkqpp29ueBHhqKC6vRKc3MDwuHJm0ZVKfn6zbYw2K1LQQXjhthM2xtjJTRRrTpoERgG6+Xqx+/HbW7jsOwLItB0nN09odr3FRMWtYb+6ZMAQfjavNMe5qFQ9MGcEDU2z/8W8aKbzpf9h51FrPVYPeaERf5jjFeGhMNyb3d+4GWaRz4Von+t2cFP+6ARU3TcfUoIt0DuoGQ/R6x98Vhla4wbsUirUVPLxgCXnVu1whYT5MmtaX+N6hBIV44eGpRq1WIpNJeWjBEgBOn8hwdMjLhmnD4vnwp52YLRbW7TnlMDCSlqvleLKwmz6uXzTuDnbPWpuS6kxKqURCTKjjQIOPuys+7ravhyICw+MjbAZFQJjjJ2++mm1Hk6jQG/h51wkenDkSuax99OclEuF96Qg3FyV3TRnCy99sAuB0Wq7DwMhX6/dbM53+PnMkN46zv5BvKtPo8IVMDpxNB+CGMX1tBkVquPWagfy86wTnM/LZlHiWXO0YArxa3m69rTFbTJQZtShl9jOa0iqEIKmb/NK7TnQmLBYLZw9c4OCmY1w8nkpuSj6lhWVUlOqoqjRQVVmFoYlrXEMUSseBc3u6Fs5iy2agxXbbYsOyLaz7QuiuFtUnnEWf3tfiY7Y2nv4erb4JN2rWUDYsFTLNfvrwd669fyIar8bfEd++trbe7yNmDG5VO9qKN3/cwvoDp+kfFcI7C67DqwOyGO0xIDqUc5n5GEwmjl7MYkC0Eyl0Dth/TtDalMukTZYFZRY11h5zis67B9wmtHlgBIQ/2NwRQsvUuSP6kllYwsGkdPJKytGWV2KxWPB1dyUuNICBUaEt2oUD0FTvirx261T+9uka9EbnvkC7Bwj1hG/dMb1F5xfpOLx9NchkUkwmM9lZztexZmfVBuv8myifELm88fSqXYAW5JcSEmq/pK5Ya7+teFvy7bId1qDIVaNjefblOcgVtr83TVfYLkGgt4Yhcd3YeyqV3SdTKCrV4e1u+8Zo3d5T1v9fO8LxwrW16R4sXG/MFgsf/LSTR+eMcUr0WcQ24wdEO3ze082Fq3pHsinxHNoyHafTckmIDHL4mvamRx3B95IK+5mLBqOJrUcEkWhPNxdunjCgRefdsL9Wl+26q3o3OX5kQiTnM/Ixmy3sP53G9OHt+9m5FKQSGT09hnJcK+hSKKVquql7IpXIKDNquVB2iAtlh4n3GE6gS2THGtsK7Fi7j6/+tbLVdSGkTQQTJc1RsmxAW9lsi3OJSbz/9y8BQdz0udWPOSwr6ShUbSAWPXRqfxJGxnF852kKs7T8bdCT3PTk9UT1iUDlqiTzfA5r3lvHiV213wu+Id7c+PiMVreltUnL07JiyyEAHps1tlMFRQAmD+zJD9sFHbRlmw+2ODCi0wsbwEq5DJXC8ZJ+w8EzDp+3h7o6GFpUrsNoMrfbhkJH0S6BkYaE+HgQ4tP29XuDokP58L6ZPP3NevJKGmuS1GV0fHdemCfomXi5da4PUltjMJcglSiQSbq+3yqVnJ7xIZw8no62qJy01AK6hTvejdXrjZw9JVyIXV2VdI9u//Q6SZ2QbGfSbLgSiYkN5OC+JADOnMykT79wu2MvnMtpL7PqcfhgsvX/d943zm5QxGKB3OyWCd11RWaM6MXeU6mYzGY2HDjDTeP72xy3ft9pAHw93LiqV2Q7WghzRvdl+caDlOn0rNiUyLajSdw0vr81s6C5nUmudKJDmu4iFx8RyKbqbivn0vM7XWCkbsaSo4DmmfQ8a5egoXHhLd5MOpokXP+kUgmxYU2nywd519a6p9gQau2szA5bxO78nwE4UbKT49rtGCx61DINAapwrg1ZyEDviR1sZcv57o2f+epfK62/e/i6M3hyP6L7RRIY7ofG2w21xgWVq4q1760HsGYQdBSObAZs2n2pNhfnl/Li3MVUVRqQSCU8vfwhQqI6v5B6ayGRSHh+9WM8M+M/nDlwgdzUfN578Etvx8koAAAgAElEQVS748N6BPP8j4/h0Qk01Zoiv85a7/fEMwR5a/D1cLNZYtgRDIoJZXhcBHtOp7Dl6AXe+Xk7D80Y6bCkJruolPNZBYyycY8S6utJcUUlFXoDx6qzX/vYuK6t2nGUTYftl107IjLQm7MZeZjNFjYdPseUQY7Lk7soEgS91Y4JjLQnQ2O68fNTd7B69zE2HT3PmYw89EYjUqkEP3c3BkeHce2geEbFR3a0qR3GiYJXCXabSKDrhI42pVWYMCWBk8eFtOCfftjPQ49PcTh+w2+H0VWX0oyd0KtDdm3r6jrUtD+Nie1cN+1XCoOHR/P9N7sB2LjuKHPmDbObyrp108n2NM2KrqK2TEyjsb+A3r/nfIdltXQkVw/ogZvLZsorq1i355TNwMjxi9mk5gqZYtOGxbX7597bXc1H/5jNs1/9TkpOEWm5Wt78fgvv/CjsaI/pG8Xs0X0Y0cu5lsNXOl4OPgc11C0pKSpt/8/FqZQcth+7yNn0PLILhe95azvFKufbKeYV1QorhjvZGcYROYW1LSSHPtDMFpIVXafLgVLqwtiAeQDWn5cbScdSWfLsd9bfZ/59Cve8eksjIc0aNF4dX6LXXJvh0u02m8y8dtt75KYKJTp3PD/X2pnnSsLTz503/niWvw//P9LOZKJ0UWAympFIJXj4aIjqG8Go2UMBmHDLaId/i85EQmQQkQHeJOcWseKvRFb8lVjvealEYg1AxwT7MXVwT2aP6NOu1/9X50/h1rdWklVYwtJNB/j94BnG9omim58XMqmUskohWzA9v5jjKdlcyCpgXN9om4GRyYNirW16F33xKwALJg8lLiwAmVRKcm4hv+0/xa5TKfSNDOZUWq5DfU1bTB0Ux8bEswA8v2Ijp9NzSYgQ1idyqZSyyiryS8rp1z24xRkwnYHLPjACgm7JneMHc+d4oT5ObzCikMs6TQSxI7FgpkC3m2C3rr9LUsPk6f1Z/e1esjKL+PWng8TGBzN5uu3666OHUvjiw82A0LZ33m3OKc+3Nt0ianc7f//fYQCGj+zRIbZc6fQbEEm3CF/SUgq4eCGXpV9s5a77xjUa9+uagxxOTG53+wCCQ73IyhR2avfuPs+1Mwc2GpN0Poe3Xvm1vU3rFLgo5UwY2INfdp3geLIQAAlv0Ia3bhlNU91o2oqEyCB+eO52ft19km//PERSVoFVt+bPxHP8mXiO2DB/Hps71qHehAjInWijqKqTWaVzIE7Y2lzMKuSlr/+wts1tSHPbKZbVEeJ1awUB6LKWtJB0UtRZpH3Y8t1Oq9B2zIDuLFx8h8PylrIix9nU7UFzbYZLt3vJs9+R+OcxAK66bjA3Pz3rko7T1dHrqnhqyiuknckkpn8kL//yVJMtgbsCJpOFm8b2540ft2C28d1ktlis37EHz6dz8Hw6GxPP8uEDs1rcitdZfNxd+fqxm3h66Xr2n0sju6iU77cdcfgae7bdPHYAu06lsPdMKnnFQsD81R82Nxo3MDqU9/82k/s/+JHj1V3KnGV832hmDOvFr3tPojcYWbrpgM1xT8weKwZGuipN1WG1N3+kjGRQ4Lv4uAwmp+IvDuY8xMCAxQS5TaJIf4QD2Q8wMWIn5YYUAM5pP6awcj9VpiJcZP50c7+BaK8F1uNty5hJlOedFOj2klOxGSnCjZOf6ygSfJ9BLhWE0nZnzaek6jQmcwUHcx6xvj7G6z5ivR9uxxloXVQqOc++PJtFDy6nUmfgrVd+ZcP/jjD0qhi8qxXVy8v0HElMZveOs9RUrjz0+BRCu3VM3/oxV8fz1SebMRrN7Nwq1AEuWricq8bE4uGhprLSgFZbQVmJjgcendwhNrYmFrOFiooqyssrKS/TU1hQuwOanlpISkg+bhoVrm5CZF+tVjZqMdxWSCTwj39O4/GHvsFitvDt0h0cPpDMqHFxeHqqKSoqZ9/uCxw9lEKvhDAunBei9U2J/Tb0GXDotyOfJ0xKIHH/RQA+fmcjGWkF9OkfgaubkoK8Ug7sTWLLnydRKmT0HxgJ0GFBnI5ixohe/LJLUN5ft/cUf5shiHXXCFZuPCDsgMR1CyAmtOkyjLZCIZcxe3QfZo/uw5ELmVabN+w/Q4XewNn0PP72zmoemzuWWyY0DoCJCOidCHRU1hnjaqc7TGuTkV/MnW98R2m1ZsiIXhFMGxZPfIRQshno7W5tHXwmLY+bX266nWLdzjaVrRDgUSvlVFW3kHz13ua1kAyy0UJSpOPISs61/j9hZM8mAwzHd55ua5OapLk2w6XZvWPtPr5/8xdAKA/555IHW6SJ0pVZ8+46Tu0VSiue/ubhyyIocjI1h0Vf/Ep2USmhvp5c0z+GQG93a1DBYrGgNxjJLhIy5P48cp7solL2nU1j1Y6j3DK2ZVpNzcHPw43PH76BPadTWHfgDIeTMsgvKUdvMFmvB6G+HsR3C2RUr0hGJ9huK6yUy/jogVms3nGM3w4Imz0XsgqsLYF7hPgxeWAsM0ckIJVI6Nc9uNmBEYB/3zaZq+Ii+GnPCU6n51o74agVCrzd1UQH+RLX7fIoR+tcEYIrFE9VL0qqzuDjMpiiykO4KSIo0h8hyG0SpfrTeKkSAJBLhUW9iyyA/v5v4CLzp1CfyLG85/BQxeGvrm0/eCL/Fbp73sFVId+iMwofgiN5T3Fe+wlxPo8DMDToU0wWPZtSRtE/4E0C1WMBkEi6drtOgB5xwSz+6A5e+tdqsjO1HDuSyrEjqTbHuroqeeSf07h6UkI7W1lLYJAnDz46mffe/t26c2LLZjeNqssHRm6b8wG52VrsSal8+v4ffPr+H/Uek0gl9OkXztsf3t4OFkLfARE8+ez1vP3qrxgMJk4eT7eWZ9XQIy6Yl964kaf+8S0A58/av9g05TM09tuRzxOn9uXA3iT+2nSCqiojq1fuZfXKvfXGeHq58uJ/5pKbI4i0XmmBkYE9wgjx9SCzoIT1+05bAyP7Tgsq7oXVpRTXdlC2iC36RYfQL1pozfjoDWNYsSmRL9fvw2gys3jVNq5K6N6oja6IQEFpOT1wHODK1dYGItury8+nv+6xBkXuu3a49X1oC2fbKfrWsT0t136XP2fx96puIVllYFh8y1tIinQcqjotmbV5jrtQ/PH1NjLON3+R1No0x2a4NLvTzmTy5j0fA6DWuPD8j4/h6tH1dfUulcRNRwGQK2SExnT9sm1dlYFHP/+FHG0Zw3qG89EDs5r8Hrtr4hBmvLgEXZWBbccv2g2MHH7/UbvH2JX/PYeK1lFuLMJd4ce9UR+hkDqvDzY8LoLhcZdWLrszfyUntH9xX8xnzBvTj3ljmm4x/sSccTwxZ9wlnW/q4DimDo67pNd2JcTASCfAU5VAaZWQJVCkP0Q397nklAsLpOKqU3iqBJV4lUy46YvzWWR9rasinOTibyjWn6oXGPFU9SbW++8AaBSCWn+I2zSK9IetY2QSNRKk1f9XIpN2fK1pa9KjZxBfrVzI778eZsfW01y8kEtpiQ4AVzcVYd18GTIimhmzBtXrRNJRXDtrENGxQfy0aj8AJ46mWTMK3D3UBAV70atP109T01XoHQYIbGExW6w6MO3FhMkJxCeE8uPKvRzYe4H8vFKUSjlhEb5MmJTAtbMGIZdLCY8UPpeOAiOt7bNEKuH/XprFiNGxbPjtCOfOZFFepkftqiQo2IshI6KZM28Ynl6u+GW1fOHUFZFIYPrweD7/bS9puVpOpuTQKyKQPxNrBchkUilThnZOITGNWsX9M0bg6qLkv6u3YbZY2H40iciJgzrEns6+sXo2LZ/h8Y5vME+l1u5Mx4a1T5bQgbO17RTvmuK4nWJWoXPtFOMjApHLpBhNZvadTsNkNrcomDEgJpTzGfkYjCaOJWXRP6brX2famoMFKzih/YUKUyEauT/zIr9qtCA6WLACoMlxrUns4Gg2Lt8KwJ7/HSTlZDoRvcLqjbGYLaxfspkPH1naZnY0B2dshku3W1eq44U5b6ErFe7/Hv9iIRHxjY9/JaGs1gwxGkx8+sTXzH5kGn6hPshaKOTcUew9nUpOdeD7zmsGO/V96OfhRkSAN6fTcyku1zX7nGkVx9mau5yZYU8S6BJDhVHbpp/tK4lKUxkyibxD5lMMjHQCPFUJXNB+jtlioKTqDIMC3uNc0QfVv58mxkvorW4yCzucSSXLyK3Ygs6YicVixmguJcB1TKNjNkQh9cRgLmv0eEcy/54xzL9nTNMDqwkJ8+GPXc84PV6hkDFj9iBmzG6dxcQ3ax5qlePYI753KPG9m39TWjOHzs5lc+exNflx/WOX/NrlP+7lpw2HKdJW4O+rYfl/72zT909IqLdVvHfZqj1s2HaS99+/q96Yp1+YWe+nLVrisyPGT+zN+ImO22sGVqfIOvK7rT+HHcWMEb34/Dchk2bTwXPEhQew9UiS9fmRCZHtljlwqQzpWastUtOaryOwtuwr01kzGzpT275NiWeZP8n+97y2TMfuE8kA+Hq4Etut6e4rrUGz2inud66dootSzoheEWw/dpGCknLWbD/G3LFN7xbaY/KQnqzaKtS4L994UAyMNEGm7ih7879kUsiz+Kt6UGFqvCCqGQM4HNfaXH3zSJa/uIqSglIqy/U8MPRpRs8ZRnjPEKRyGTnJeRzYeISclDzU7mpuqdbYWPbCD21qV0tsBmza7azNi+//jLQzgr5PRHwYeRkFrHlvnVOvdffWMPF229fG0sIytHkllBcL9+blxRXCv5IK8jMKreMSNx/HbLbg5qHGzdMV1+qfAL4hPh0ibDrlrvHs/13YKF37/nrWvr++0Zgau7wDveg5JJrJd45j8KRL/55pS7K1pdb/+3tqnHqN0WQmq0gIRvt5uDUxujEZutP4KEOI9xDeHz7KkGYfQ8Q2G7M/Js5jFLHu9jMs24rOc1cjIiIiIiIiIiIiIiIiIiIi0s6IGSOdAC9lAmWGJEqqTqFRdEcp88ZVEU5J1SnKqs5bsz+O5P8fAGVVF+jj9yIeqt7IJCp2ZMxtdEy5pHPvgopc/pSWVaKQy3Bpha4JAIdPpvP5t9t5YdG19IwKpKi4otWOLXJ5EubvRf/oEA5fyGTr0QuM6x9NQUltN4OO6kYDsPHAGUb1iWpSBPT3/bUig9Ehvm1tll0igrw5m56H2WyxliNNHtJ5ypCOX8zmhy1HuHFc4x1Ns8XCf1b+ZRUqnTkyod10NEL8PKtb8ho4fjGbhO626/lXbztar8yrKe6aOpQdxy9iscDbq7bh5qJi2jDb9d81nY5ScopsCg0P7BHK8PgI9pxKYcuRC7y7Zjt/nzkSwO485RSVcj6jgJEJkU7bfLmQozuJlzKUGPfxAHjSuCyjZgzgcFxro/Fy44XVj/Hc7DcpKyrHoDew+dsdjcb5hfnwzLf/oHuCkJG2/KVVVn2z9sZZm6G+3c7afGJXbSZWyql0PnlsudO2hcWG2M0Y+fDRpXbtrMsfy7fyR3WpUEMe/3Ihk+aPddqe1mLo1AGMv2kkf3230+4YfXUpb3ZyLtnJuWxdtZvJd4xj0Wf3I2nn9vZNEeRdKwK96dBZYoKb1nJ6bdVma4ea0b1ti5s6QmcsQSntOJ0aCZ3rb9BaWLCQXH6IOI9RHXJ+MTDSCXCRByKXuJJbsQ1vlSD+463qR07FX8il7rjIBPX6vIrtAPT0WYS3i9CdwGyposKYdsnnliADJFgszetrLSLSFP/94k/Gj+jJ6GExrXK8k2ezCAv2ZsJI4eY/LFgUoRRpmmtH9OLwhUwuZhWydscx6+Oebi6M6RvV7OOZzGbKdFWU6fRUVS84LRYL6Xla3FxUuKmVKJ2o037t281UVm1kYGwofbsHEx7ojUatst60ZRUUs/VIEvvPCN/v4QFejO7j3M1ba9lYlylD4vijupPPC8s2AnA6LZeEyCBkMinluiryi8vpFx3c7qUYEgmE+nnxn5Wb2XkimXH9BF0tXw9X8rRl/LxTaNsMEOzrwV1Thzp1XIPRRJmuivJKvbX1Y5XRREZ+MW4uSjRqVZPlRJMGx3IqRehc9dgnv3LP1KHEhQdYAw4pOYX8tvcUu0+k0CcqmNOpudZAhiP6R4dw3/ThfPq/PVQZjDzz1XqWbdzPiF4RBHi5YzCayCsuJy23iANnBeHonmH+fPXPeTaP9/I9U7j9tZVkFZSwbMMBft8nLCbH9ouim78XMpmUMp2e9LxiTiRncyGzgHH9oq/IwEilqRhFE5pszoxpKxJGxfHFkbdZ+/469v9+mMykHIwGEx4+GkJighg+fSAz7p+I2r12Ude9dzeSjtkWqO9omwGbdne0zV2VXz/ZyNLnf6C0sAyZXEZwVCB+od7I65T6GQ1GyosF3Y30c1lWfZYNy7YQPSCSmQ9O6RDb7TEiLoIQHw8yC0v4ZP0eknOLmNAvhlBfT+QyGZUGAznaMk6m5rDhoPDdllmt6dQzzJ9ZVznffOG71GfIrDiNvlre4LWT0wDo7Tme60KfsI7bX/gzBwuFLkjFhjy8FAEM872B/t71565mXN0xQINxFrbnfUti0W8YzDqiNUNbVLqzM38lR4o2UGYUSr5MFmHTwEXmxrzwlwlR96TSVM5/z8zlwR7L2J73DWdKdmLBwhCfmYwJqN8U4GTxFnbmf09RVSaeCn/6eU9hmO9sq45lYVUmO/IEzaXUimNUGItxl/vS33sKI/xutB7n6+QnyK1Mosqs48e0f9c7x1V+NzE2YP4l++wsEovFKgloK/QkNqhvJw7kPEi5IYWe3g8T5DaJ9NK1XCj+AjdFdwYHfgAIbXgBXOWhJPg9j8lcwdmi98mt2Ep3z/nWFrvbMmYS7DqJHt4P1DvHuaKPyKrYyJjQn+o9vjV9OhpFFHE+jwES5FJXVLL2qb8WuTwxWyzMvOdjnrh/UqsFRj5avpWDx1L58s326UzTkGWr97Bh60m+ff/uDjm/yKVRptNzzROfUWUwIpVKrAvcG8f146mbr27y9WazhclPfg5AeaXeqfaoCrkMjVrJ2wuvA4RFbEOufuwTtGXOCb5FBvnwzoPXEx5gu6ViS2wEeHvhdTZtbMjzSzfw6+6TDsc8fmP7tRV+afkf/LTzOACrnp/Pox/9QnqefbHhQG93Pnl0DhF2OvvUvPbO17+nrLKKKkPT86isXkxoXJQsfXIeYf71/0ZVRhMPv/8T+047XsAN6BHKe3+fycL//sjx5GzunDyEh2c3vWO2cvMh3luzA70TtvaPDrEbGAEoKCnn/75Ybw3GNcXEQbG8ft90p8Z2do4W/cixojWUGnNxVwQxwGcevTyvtT7/a7qw4MnRnaSqekFUQ6zHNVwT/C/rOFtjGo4DOFfyJwcLv6G4KgONIpBentPp73OjdTEBoDeX8eW5GcyP/p59+UtJKt2KBejnPYehfo2vRenFH5FTtoIqUz4qWTD9QtYha6cM4vTiD8gr/4kBIZva5XztidlSyaHMifTwfRsPF+cCq52RH976hS+eFjrpDZ06gIc/uIeAcMdC1Cajia+e+Y5Vb/8KQFTfCD45+Hqb29pczmXm8/CnPzstYg0wvm80L946CQ9X57V/DGY9Fsxsz/uGlPKj3Bb5BgAyiRxZdVfPg4X/Y2vuMiYFLwQgWB1Lpu4MG7M+YnzgXQz0vrbRuLpjgHrjjmr/4PesD5gc/CBh6ngulifyV84SPBUB3BfzmdO2Axwv3swf2Z8wP/JtfFRCFtuhonX8mf05f49djlrmAWANjISq4+jtOZ5It/5UmIqRICPMNd56vKSyg6xNf5UpwQ8RrI6lUJ/Ouqx3GOxzPVf5CdebcmMR+wrWAhDjPhSN3Ie0ihOsy3yXueEvEK0ZXD23lRgtVbxz5iauD3uSGE3tZ00mUSCTtFo+h92Yh5gx0knwVCWQW7EVbxchY8TLpT/l+SmEaGovzP38XgbgeP5LbEmbglLmQ5TnXS0OYvT1e5kTBa+wPWMOSqknsT6PEKa5vkXHFGk7ps3/gFefmkn/XmHs2H+Bp15by7+fEBZg40fEcvxMJv98ZQ3rlgtdiVb9L5HV6xLJySshKMCTW2YO4bqJfesds6xcz5Tb32fNZ/fz5Xc72bLnLBYLzL12IAturr05X70ukTXrBcGurNxiXNVKekQG8OiCCUSE+gDwwL9Wcu5iLrpKA0+/XhuEu+OG4QAsuMX59LhFL60G4MTZTMorhLTOUbPfAmDSmHie+0ftTXlDPwGbvjozHxYLLPlhF2t/P4yu0sCIQVF0C7a9KBXp3GjUKsb3j2bD/jPWoAjAtcOdK6OxYKlXfuMMBqOJolIdegcBimVP3sS6fac5fD6D1FwtRaUVVBlMKKozOXw8XIkN82d8/2imDYt3mJnQEhsBh3bW5cU7JzO8VwS/7DoBwOnUXEp1etRKBV4aNdEhvsSFBzbLjtZCo1by/bO38e3mQ2w6KGS2pOVqsQChfp5MGBDDbRMH4eZiX+iwJlunppWzM9QETwoNRpvtdpVyGR8+Mosftx1j3d5TXMgsQG8wWm/EY0L9mDQ4lpmjEpBKJPSNDrZmtzjDzVcPYNLgnqzdcYy9p1JJzi6kuLwSlUKOj4crQd7uDO8ldOu5eoDjILWvhxufLrqBPadSrBkjh89nkF9cjt5gws1FSYifB70iAhnZO5JRTmYwdXaOa39iX/4SxgQ+QoBLHDmVp9iW8y5mi4kEL+FeaGqIcP9lwcy+/CVkVBxmVvi7AEjr3KxPDXm53hjA5rjU8v1syVnMuMBFBLj0pKgqjS05b2K2mBjke2sjGzdkvkis+zUM8LkJnUmLlPoZXyWV+4Tjat8m1u9dNKoEDKaCdguKXP4I1w6JpOuW7+or9Hzz8o8AaLzd+NeKh+tlDdlDJpdx2zNzWL34f1gsFjLOZbW1qZdEjxA/fnrmDn7Ze5Ktx5M4n5lPUZkOg9GEi1KOp5uacH8v+nUPBuCa/j2IDW3++kkhVQHC51mCxGY5zc78bxnudwMJnrWbL77KMLRV2ezIW2kNeDQcVzMGqDcuseg3enmOpZ/XJGGcqhsXyw5RVJXZbPszKk4TrI7FV1Ur7N7bczwbsj4kX59KN9f62TMRbv0Y5DNDOC/daMjO/G8Z5DOD3p7jAEGEdkDlNA4VrbMGRtzk3owPrB/I9VaGcKDwZ3Iqz1sDIwqpCxKLcK8jlyg7pFRJDIy0I0e0yaxO3cW/+97S6LkeXgtJLO7Dgn0rGR+YwF1RVzOt+/F6Y2q0RkaGOlbibpgRYj2H9wONskgAvF0GMCpUWIBuzzvJ5rxc5jsn6izSAfSMDuR8ci79e4Vx7HQGYcHenKhWXB8/IpZzF3OJr+5Lv2b9Ib78biePLphAfEwQJ89lsfjzPzGZzMya0r/RsZ996xcmjenFLbOGUlRcUa++/PCJND5ctpWXHxeCMN3D/SjUlnPwWCr+PrVvmMXP3oDeYGT6HR/ywqJrGTlYSGuXy5tf0//qk8JNqcUCX363k8RjqXz4ys3C8eosFG35CTTy1dn5WP/Xcb5es5fH77uGhLhQ9h1O5pOvtxHo79FsH7o63/92kHVbTzJ+WA/unDO83nPbD1wgOb2A22c23kFLPJHGwN6NL6IdwWv3TuO1e6c1Oc6WzTKplHcXCO95W75eqp/dAry4/9rhTQ90AplUSuKnj7bKsZpi6tA4pg61rWXRkRiMJtQqBfdMHco9TpbKNCQySAjutvZcyqRSbhzXz6b+SUMev3Ecj984rlnH9/Vw5d5pw7h32rBLtLA+w+Mjmmx9fDlxoGA5A3xuJtZjIgBeym6UVGVyoGC5NTAir14MQfWCSCJBYeOmXV530VTd49rWuAMFy+jjPYseHhMA8FSG0atyBie0v9gMjIS5DqCPt9BBxpvwRs+XVglBGLUiEj83YTHlIo90bgJEmkQqUTModHtHm9Eikk+mU1muByC6b4RTQZEaVGolUpkUk9FkbfXbGVEp5Mwd1Ze5o/o2PbiNqDAVU27UEqyObfRciDqWHXkrKDMWIJXIbY4Lqf69ZpxG7kuhPsMaeKjBTxV+SYERP1U4p0u2U2LIw0MhBIbOle5BLlHWC5bU2uP4ep9bmUx6xSl25zdem5otRqQSOVVmnTVj5HzZXoqrcrFgptJUTrSmc2VgiYGRdsaRWM68iFEopQq0hubt/LUmo/17Mdq/4wQJRZomPiaI88l5ABw9lcH1k/qydU+taN+5i7nEVQdGlq7azS2zhjJ5rPA3DQ/1ITOnmCU/7LYZGBnUJ5w504SspZoMkBoqKg1IkODrI7Q1Cwn0JCTQk4Se9VPwXVwUSGXC+1ylkKNugUCqSx1hSplMikQqsXk8W34CjXx1dj7W/n6Ya0bFMX1CH+tc7D+cTHq2/TT9y5V50wehVMopLmlc9jF6cDSjqwNfDfn8+518/NJNbW1eq2LP5hofbfnaFf28HLGIhb8il4DOpKXCWESAS30h4QB1PPsLllFuLMBN3vqixwX6i2TrTpBYsKLRc+bqev+6GSaBLo7vy4wmQStAJml+29HW4/IUg7xckNYRTK0orWzWa7f8sBtTtfZRRK+2FxHuyhjNQnazrYuSpTrzSC5xqS23azDOUkfFQi6pW+JT//Mlu8TspQHeU0nXneTj83ejkgrfFx4KP+Z0exZXmWej8Qqp/UCYBQsGcyVjAm6nr+fERs/XfIf9L3Mx+XqhnHRa8MMEqXsglyj5KumhS/KhLenSgZHHDy1lkE80R7Up5OtLeHfgPbjKVfyULqQUbso+gsliZqB3FAtihD/Y6yfXklaRj85UxXDfWOvjyy7+xf6C84CgjxDq6sO/egsCOEuSNrOvQFh4jvKP59bIMRwvTmV50hbrjnqhvpQgtTcv9JmHBInd8+RUannm6Ldk64oAGFbnOXv8lL7P6gtQzx9bHNEm823ydpRSGdk6LUN9ewBYX2Nv3lan7WZdxkEG+0bzQI+p9Y6ZWE0kwwoAABL8SURBVJjE5xf+QC6RojNV8f7gBahlynq2NWWXSOsQFxPE1z/uxWA0cT45l/88NZMvv9sFCLum5y7mMv+G4WhLKijUVlizR2qI7xHEV9/vIr+wDD+f+qlBvWPt6wwMH9id6RMSuP8poT41PiaI6RP6MHlsvLXOviOw5yfU91UulzY5HwB+PhrSMouYOCa+3rju4X5dIjDy5ard7Dl8kSA/D6oMRm65bgggZNis+GU/rz4mZD/839u/cOt1Q+jdI5g3Pv+D1MwiKvUGhvWLZMG8kU2e58cNh/lty3EGJ0TwwK2jAUhKywdg+dp9nE7K4fH/CDsEbzw5k/VbT5KVW8y9N14FCAGFkABPpo93LHpmy58aXwCn/TlxLovla/ciq840KtRWEOTvwfMPTeNier5Nm6USidVPoJGvzvjZHF9FRETaF1PNIqYR1QuYOpkirYUFC0azjqF+dxPn2VjEUmqjjt6eHSdz76BUfwiTucz62K4UQVTa3+16evj91/p4VukSskqWoTdlopKFEep5H4GaxkHdpscJc5OmfY/ssm8wmSvwVo9HrYh0xn2bZJUuI7v0a/TGdGQSN1yVvYjyeQG1on4wOr/8V9KLP6DSmIJSFkKg+02EeNxT3UgAjOYS9qX1Z1Co0G0lrfi/FFT8DlgIdr+LcK9FlOoPcSx7Dv1DNuCq6GE9dnnVKQCOZE2nX/AvuCmF7+t9aQMwmksAC/EBX+Cttq1NpTMkkap9i+LKPZgs5ShlAQS730mIxz027Qds+tBWhMeFota4oCur5FxiEr9+spEZf5tkd3xVpQEQBFc/++c31sen3t20NteVjIfCD1e5F5mVZ+iuqa+3laU7i4fCHxeZGy4yV5vjsnRnq48jjAPwVgaTW5lU71j5VZcuPJylO8vN4a8Q7tayzBoJEgJcosivTMXdz75WzYXS/dZSmjDX3gCYLAZr2VBdpEgBCeYOagrSpQMjAEqpnNf63Wb9PaOigI1ZQkrhh0MWIEHCQwe+4FRxOvGeYSyKuw6FVIbZYmbW9te5N+YaJEhYl5nIv/sKKfqx7iGYqyN4R7UpHNUm89GQ+wBYlLiE/t5CXe25six+GPkYAAqpnIX7P+ViWS5RmkCb5wEoNer4uM/91ET+7t37IZOC+xPhZrvOrcafGl+Aev7YI70in69H/MN6DqDeeRrOG8AN3UagkbuQVFb/jWq2mPn3iVV8NnQh/qraUoKGttXYBTi0TaRlxMUEkZxewLmkXCJCffH0UBMaJOhfnEvK5WJaAXExQVbdAEvDaHT1ry422oSqVPa/EqQSCY/ddw23zxbStdf9dZyvvtvJirV7+eiVW/Dx6phaZnt+Co8JP11UCsp1epvj7M1Hw+yuSykFam9SMwvZmXiBL169FSxwy6KlTr3u0buuRiGXYTZbmP3g59x740gkTWz+zZncH42rigup+dbHoroJF8ZnH5zC0TMZvPXULOtzk0bFsfC577h77gikEgn7jqbw4Qs3NjpuW/kDcC4lj+/fES7OCoWMhc9/T3J6AVHd/GzaXNdPoJGvzvgJOOWriIhI+6NR+KOWeZFTeYpuboOtj+foTqGRB6CStn5dsQQJvqoYivTJaOQt04iL8/8ECxbStEIApLhyDwlB31efp/Z6nl36Nanad4jyeRGNsi9lVYdJKnweS3V2SpD7bU2OqxmTWyboVGSUfEyUz79xVw1EW7mdlKI3UMmb3ymjpHIvKUWvEev/Ia6KHhhM+RRX7kYpq7+JodVt40Lh/xHt8woaVV90hiTOFzyFxWIkzLN+mfjZfEFjzc/tekI97sdgKkBSHXByVw1ArYghr2wNEd5PWl+TVy745aqMswZFAIZ2O4TJUsHeVNuB7SqT0HXqePZcXJXx9PT/CJU8iIqqM8hltdlGDe0HHPrQ2qhcVcx74jqWPi+UPLz/0Ff8/OEG+o/vjX83P+QKGVWVBrS5xaSfy7K2Oa6oky065obhdtsXi9QgYaTfPLblfo2nQtDcClbHkqU7y76CtVwTdL/NcXXHAHXGwUCf6WzI+ohurgmEusaTVn6c5LLDaOTN785YbMilqCoLjaJ1MuFG+9/Kj2kv45cXTk+Pq7BgIa8yGTNmq3aKlzKYi+WJAMR5jERv1rE992vMNNY3k0rk+CiDOV68mQCX7tSsl5VSFzRyn0bjW5suHxjp5xVZ7/eL5bmkVwg3rw8f+NL6eLlJT5XZyH9P/0KFqQqlVE6pQYfZYkEmkfB6/9tZkbwNgExdIbdEjGGkfxwXy3KI9wizLpLiPMI4X5pFtHsQse4hKKS1U+itdKPCwXkAwl39kUpqF1hRmkDSKwrsBkZq/KnrS40/johw87felEdphA9m3fM0nDdH5OlL8VS41guK2LOtKbtEWk6ArztqFyW7DibRJ164CendUxCT2rH/PG6uSvx9NFgs4O3pyqlz2QztH2l9/alzWQT4uaNxu7SdsAA/oV/8nXNHcNOMwdzy0Fds2HqCm68fYh0jlUqRSMBobixG2NoE+HrY9BPq++rmqnJ6PkKDvTifnFvvWMlpBW3pRquQnq0lOrz6sy+BqG72L3zW9qMGI/9d8he6SgNKhYzS8krMZrM1s6K1UMhljBoUzb4jKbi7qRjYu1uTmUat6Q9AbGQACkXtrpy3h5qKSns7xpdGQz8Bp3wVERHpCCQM8r2dfflf4qEIsoqvHilazaiAv7fZWYf63cn6jGfxLoggSjMGC2YK9RcxY6Knh/1d/IZIJYJOhARF9U+JTcHVtOL3CfW4H383obuhWhFFpSGNtOL3gdrAiKNxtcETIXvAz20GAZq51eOi0eq2WzMhmoPJUgFIUMoCcJGH4yIPx13VuLNVWvF7BLvPx89NyBJ0kUcSpLmFnLIVjYIKni4jAAh2n2+1ry4BmhvIKllKhPcTgBQLJvLKhdaqYZ4LG53bUTZHTunK6kES4gI+s85/Q42XhvY35UNbcPPTs6jSG/nhzZ8xGkykns4g9XRGk69z83Tlxsev46Z/io0ZnGGwz/VIJXJri9piQx6eigDGBdxlFVBtOK7uGKDeuL5ek9BWZbM550uMFj2x7iOYGHS/TV2PptDIvfFThfPp+QXWxyRI8VYGMy7gTnp6NJ0xXJce7sO5Ifw5duV9x67875FKZPiqwhjhW7sZdG3Io/yeJXRY/ejc3bjJvRjmO9tuoGN6yCI2Zn/ElxceRC0T1hxjA+6gj9c1zXW32XT5O7W6QQaA7m4BBKqF3fN3B92NVCLFaDEhRcqegrOUGHS80u9WSgwVbMo+Yn1dqNrXWjpTYqjg5p2L+W3cM0S7B/FXznFrzdep4jRG+glCNDI7W6oHCi/YPU9KeR5mi5maCNiFsmzmdx9n178af2p8Aaz+OOJiWa71PBeqM0DqnqfhvDnCV6VBW1VOgb4UX5XwBrVgaWSbM3aJtA5xMUH8ufM091Wn9deUwHz9416rvohEAvNvGM4XK3cQFOBBfEwQp85n8/2vB3nk7vHNPueW3Wcpr9ATGyUE2txcVZy5kE1JWSVhwfWj1nKZlNAgbzZsOUFMhD8SCairu0H4erduDbQ9P4F6vjZnPmZO7s/izzfRr1cYCT1DOHwynYNHU/FpZdtbm9BAL5JS862B2JTMQutzri5Kiqp3fowmszX74eDxNErKKnll0QxKyirZVL1L1BIkUgn6KiNmi8UaoAWYOakfHyzfiqe7CzdOa7qlqz1/6vrSHH/q1lg7a3NL/QSc8lVERKRj6Os9G6lExv78pdXtegMZ4b+AeM+pTb/4EonUXMW0sFc4UPA1BwtWIJXI8VZ2Y4BPY3H+lmIwFWIw5VuzFGrQqPphKBY65lSZcpCgcDiuypSDUhaIzngRAP86C3wAV0XsJQVGvNVjCdDM5VjWbDSqfgRo5uLvNhOppP7mTYXhDKX6RNKLP250DIvFaM0IEWwe4PCcAW6zSS16E23lLrxcRqHVbcdoLgbArzoo5CzlVUKXLo2yr8MuQI7st+VDWyCRSLjzxRuZfOc4/lyxnaPbTpJ+NovSwjKq9AZUaiWu7moCI/wJjxcyvwdOSGDYtIG4erR/h5DOzPiAu6A6iGGLgd7TGejddDtzZ8ZJkDA24A7GBtxR7/HmBgpMFiPLLi6ih/swbuj2LHKJcF9utBg4XbKdXzLeZJH7UGQSBS4yN57utc6p48ZohtZrrduQYHUsd0W957SdYa69uDvqA6fHtyZ1P4EWLgPlpFBXX2aFCan+Dx38AilSLFh4a8Cd9PIMY2nSZh5LXIKvyoMYjbDLbrZYePDAZyirsz/MFgtzwoVoc4JnOAN9uvPAfqFP9Ai/WBK8wjlebL+2y955ALprAnj26EpyKgWtgqv84gh380dnquL1k2tJKsvGYDaRXJ7LwpjJVn9qfAGs/rjI7AvveCjU1vNcVR3ICbeTlQJgsph5+fgqkstzKTfqydYJ9t0bfQ3hbv483XsO/3fkG5RSOUaLmTf6z29kW41dgEPbRFpOfEwQuw5coG9cKIBVADU9q8gqLAowd/pA5DIpX32/q7o9rQd/u220VVS0OSjkMlb9lkhmjnDzYDSaCQ7w4P5bRzN6aOM2kP96aAqLP/+TOx5dhqe7izWIM3V872afuyls+Qk08tXZ+Zg+IYGsHC0fLt+KXm9k9NAYHrnnar5es7fVbW9NIkJ9GN4/kvufWUmwvweemtobmcgwXwJ8NPzt2e/w9XazZl/ExwSxdM0eHnttDX7eGqLDhXIYXXV98Ruf/8GF1HyMRhPJGYX87eZR+PtoePmj30nJKKRcV0VOfgn3zB1BeIgQ/ZdKJEwY0ZN7n15BkL+HVQfEy12Np7sLFgsE+jXd4ceePzW+AE770xS2bDaZzFY/gUa+OuMnOOeriIhIx5Hgdb21A01TjPC/r1XGRLgNJ8LNcWcqlVTDAz3/csoue5gt1UKbjcpNa3+XStS1OiV2xtVkp1hpEEC+9Fa2UqJ8XiLUYyF55atJ075LRvEn9AlahUJW8/1txmTWEe61iADNDY2O0DCgIKsnWtkYhcwPb/U48sp+xMtlFHnla/BRCx2CFNLmlSfUimU62hh0bD809qEtCe4ewG3PzAHmtNs5RTqe3MqL5OmTuaP7YhTS+p+RaM1gtuQuRWcqQdMGgtNdBYmlfsF9w8CIqPPeBXHUFlhEROTK4bl3/secKcLOWb/qIFpH89y7vzFncv9LsqfGn87iiyNq/ITOM/ciIiKXJylFbwBQXLmDvsG/NHjWwv70oQS730GYZ215UJr2HXLLVwFUi5U6HlcjaHo0SwgAuyrjiPF9wzruTN5CKgznGBCyqUW+mCwVHMq4hhCPuwjxqE33P5I1A7Uiili/d+2+tkZ8tXfg1wB4utgvCyis2Mi5/EUMDNvOwfRR9PQXdqi91Y0zas0WPXtS422Kr6ZohTnILfuRQaFbkdoJyjhjv4hIW6IzlfDB2fmM8r+Fvl4TrTIR+VVpbM1dhtFc1azMji6MrUQQCzgOb4qIiIiIiIiIiIiIiIiIiIhc1nR5jRERERERkc7P+q0nWbPxMP3iQi/rDIorxU8REZGugoQwzwdJ1S5GJQ+r7jZzhMzSL+nu/VyzxwW63wrAxcLn8VANxV01kBL9PrSVu1DKmt9lp6Did0zmUtyUvZFJNZRXHcdoLm4kXtrN6xHO5C4kXRGDj+sUwExF1VksGPF3m2Xz2I7wVl+NVKompeg15FJ3vNT2u63UdO+p+VmXIE2NKO0KzuQ9SJjngyhkvlQa0zCby/FxnWzHflrsg4hIc1DLPLgh/Hm2537NrvzvMVqEkml3uS9RmkGM8b+tiSNc/oilNCIiIiIiIiIiIiJdFMelNALZpSvILPkcvSkTlSyUEI+7CXK//RLGCV2+UrWLySldiclSiY/rRLxcRpNR8nGzS2kKdX+Spl1MpTEVi8WISh5GkPstBLs3FrYs0v1FevEHlFedRCKRo5ZHEeq5EN/qQENzSmkAkoteIbNkCaEe9xHh/c9Gz6dq3yaz5MtanRYELRBXRQ/6Bf9Wb2yF4QwpRW9Sot+H2aJHJQsixOM+gqoDSQ3trzlWQx9ERETaHLulNGJgRERERERERERERERERERE5HJH1BgRERERERERERERERERERERaYgYGBEREREREREREREREREREbliEQMjIiIiIiIiIiIiIiIiIiIiVyxNdaWxVYMjIiIiIiIiIiIiIiIiIiIiclkgZoyIiIiIiIiIiIiIiIiIiIhcsYiBERERERERERERERERERERkSsWMTAiIiIiIiIiIiIiIiIiIiJyxdKUxkhnxNLRBrQSXU2/5XKZd+jcc98V57kzz2dduuLcQteZ34Z09vnuKvPa2efREV1ljmvoanPd1eYXut4cN0VX/BtA1/87dLV5F+e7/emqc97Z57qrzis4MbcSi8XSlR0UERERERERERERERERERERuWTEUhoREREREREREREREREREZErlv8H1PSljyN8kMc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3015" name="Picture 7"/>
          <p:cNvPicPr>
            <a:picLocks noChangeAspect="1" noChangeArrowheads="1"/>
          </p:cNvPicPr>
          <p:nvPr/>
        </p:nvPicPr>
        <p:blipFill>
          <a:blip r:embed="rId2" cstate="print"/>
          <a:srcRect/>
          <a:stretch>
            <a:fillRect/>
          </a:stretch>
        </p:blipFill>
        <p:spPr bwMode="auto">
          <a:xfrm>
            <a:off x="518160" y="924339"/>
            <a:ext cx="6957656" cy="5257800"/>
          </a:xfrm>
          <a:prstGeom prst="rect">
            <a:avLst/>
          </a:prstGeom>
          <a:noFill/>
          <a:ln w="9525">
            <a:noFill/>
            <a:miter lim="800000"/>
            <a:headEnd/>
            <a:tailEnd/>
          </a:ln>
        </p:spPr>
      </p:pic>
      <p:sp>
        <p:nvSpPr>
          <p:cNvPr id="3" name="TextBox 2">
            <a:extLst>
              <a:ext uri="{FF2B5EF4-FFF2-40B4-BE49-F238E27FC236}">
                <a16:creationId xmlns:a16="http://schemas.microsoft.com/office/drawing/2014/main" id="{F2AB0ECB-D957-3C9B-8776-6AED3F1E9472}"/>
              </a:ext>
            </a:extLst>
          </p:cNvPr>
          <p:cNvSpPr txBox="1"/>
          <p:nvPr/>
        </p:nvSpPr>
        <p:spPr>
          <a:xfrm>
            <a:off x="8120270" y="1302026"/>
            <a:ext cx="3150704" cy="1477328"/>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Most of the time customers liked the food because good is repeating most in reviews. Also taste, food </a:t>
            </a:r>
            <a:r>
              <a:rPr lang="en-US" dirty="0">
                <a:solidFill>
                  <a:srgbClr val="212121"/>
                </a:solidFill>
                <a:latin typeface="Roboto" panose="02000000000000000000" pitchFamily="2" charset="0"/>
              </a:rPr>
              <a:t>are </a:t>
            </a:r>
            <a:r>
              <a:rPr lang="en-US" b="0" i="0" dirty="0">
                <a:solidFill>
                  <a:srgbClr val="212121"/>
                </a:solidFill>
                <a:effectLst/>
                <a:latin typeface="Roboto" panose="02000000000000000000" pitchFamily="2" charset="0"/>
              </a:rPr>
              <a:t>next most repeating word.</a:t>
            </a:r>
            <a:endParaRPr lang="en-IN" dirty="0"/>
          </a:p>
        </p:txBody>
      </p:sp>
    </p:spTree>
    <p:extLst>
      <p:ext uri="{BB962C8B-B14F-4D97-AF65-F5344CB8AC3E}">
        <p14:creationId xmlns:p14="http://schemas.microsoft.com/office/powerpoint/2010/main" val="1373948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EAD104-1DD2-C70A-C42D-88A567672822}"/>
              </a:ext>
            </a:extLst>
          </p:cNvPr>
          <p:cNvSpPr txBox="1"/>
          <p:nvPr/>
        </p:nvSpPr>
        <p:spPr>
          <a:xfrm>
            <a:off x="633617" y="127664"/>
            <a:ext cx="8898009" cy="1231106"/>
          </a:xfrm>
          <a:prstGeom prst="rect">
            <a:avLst/>
          </a:prstGeom>
          <a:noFill/>
        </p:spPr>
        <p:txBody>
          <a:bodyPr wrap="square">
            <a:spAutoFit/>
          </a:bodyPr>
          <a:lstStyle/>
          <a:p>
            <a:r>
              <a:rPr lang="en-IN" b="0" dirty="0">
                <a:solidFill>
                  <a:srgbClr val="008000"/>
                </a:solidFill>
                <a:effectLst/>
                <a:latin typeface="Courier New" panose="02070309020205020404" pitchFamily="49" charset="0"/>
              </a:rPr>
              <a:t>                         </a:t>
            </a:r>
            <a:r>
              <a:rPr lang="en-IN" sz="2000" b="1" dirty="0">
                <a:solidFill>
                  <a:srgbClr val="008000"/>
                </a:solidFill>
                <a:effectLst/>
                <a:latin typeface="Courier New" panose="02070309020205020404" pitchFamily="49" charset="0"/>
              </a:rPr>
              <a:t>WORDCLOUDS</a:t>
            </a:r>
          </a:p>
          <a:p>
            <a:r>
              <a:rPr lang="en-IN" i="0" dirty="0">
                <a:solidFill>
                  <a:srgbClr val="008000"/>
                </a:solidFill>
                <a:latin typeface="Courier New" panose="02070309020205020404" pitchFamily="49" charset="0"/>
              </a:rPr>
              <a:t>              (</a:t>
            </a:r>
            <a:r>
              <a:rPr lang="en-US" b="0" i="0" dirty="0" err="1">
                <a:solidFill>
                  <a:srgbClr val="212121"/>
                </a:solidFill>
                <a:effectLst/>
                <a:latin typeface="Roboto" panose="02000000000000000000" pitchFamily="2" charset="0"/>
              </a:rPr>
              <a:t>Wordcloud</a:t>
            </a:r>
            <a:r>
              <a:rPr lang="en-US" b="0" i="0" dirty="0">
                <a:solidFill>
                  <a:srgbClr val="212121"/>
                </a:solidFill>
                <a:effectLst/>
                <a:latin typeface="Roboto" panose="02000000000000000000" pitchFamily="2" charset="0"/>
              </a:rPr>
              <a:t> </a:t>
            </a:r>
            <a:r>
              <a:rPr lang="en-IN" b="0" i="0" dirty="0">
                <a:solidFill>
                  <a:srgbClr val="212121"/>
                </a:solidFill>
                <a:effectLst/>
                <a:latin typeface="Roboto" panose="02000000000000000000" pitchFamily="2" charset="0"/>
              </a:rPr>
              <a:t>show all text and</a:t>
            </a:r>
            <a:r>
              <a:rPr lang="en-US" b="0" i="0" dirty="0">
                <a:solidFill>
                  <a:srgbClr val="212121"/>
                </a:solidFill>
                <a:effectLst/>
                <a:latin typeface="Roboto" panose="02000000000000000000" pitchFamily="2" charset="0"/>
              </a:rPr>
              <a:t>  highlight the most frequent words)</a:t>
            </a:r>
            <a:endParaRPr lang="en-IN" b="0" dirty="0">
              <a:solidFill>
                <a:srgbClr val="008000"/>
              </a:solidFill>
              <a:effectLst/>
              <a:latin typeface="Courier New" panose="02070309020205020404" pitchFamily="49" charset="0"/>
            </a:endParaRPr>
          </a:p>
          <a:p>
            <a:endParaRPr lang="en-IN" b="0" dirty="0">
              <a:solidFill>
                <a:srgbClr val="008000"/>
              </a:solidFill>
              <a:effectLst/>
              <a:latin typeface="Courier New" panose="02070309020205020404" pitchFamily="49" charset="0"/>
            </a:endParaRPr>
          </a:p>
          <a:p>
            <a:r>
              <a:rPr lang="en-IN" b="1" dirty="0">
                <a:solidFill>
                  <a:srgbClr val="008000"/>
                </a:solidFill>
                <a:effectLst/>
                <a:latin typeface="Courier New" panose="02070309020205020404" pitchFamily="49" charset="0"/>
              </a:rPr>
              <a:t>EXPENSIVE RESTAURANT</a:t>
            </a:r>
            <a:endParaRPr lang="en-IN" b="1" dirty="0">
              <a:solidFill>
                <a:srgbClr val="000000"/>
              </a:solidFill>
              <a:effectLst/>
              <a:latin typeface="Courier New" panose="02070309020205020404" pitchFamily="49" charset="0"/>
            </a:endParaRPr>
          </a:p>
        </p:txBody>
      </p:sp>
      <p:pic>
        <p:nvPicPr>
          <p:cNvPr id="3074" name="Picture 2">
            <a:extLst>
              <a:ext uri="{FF2B5EF4-FFF2-40B4-BE49-F238E27FC236}">
                <a16:creationId xmlns:a16="http://schemas.microsoft.com/office/drawing/2014/main" id="{B71AF6B4-674B-8C73-153A-0E780EA73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09" y="1404937"/>
            <a:ext cx="4433473" cy="4048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632DD0B-9431-2E2F-18EB-EA4EC4A8F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579" y="1838532"/>
            <a:ext cx="6362700"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75B2F8-DA73-40A0-78F0-8C45F244789D}"/>
              </a:ext>
            </a:extLst>
          </p:cNvPr>
          <p:cNvSpPr txBox="1"/>
          <p:nvPr/>
        </p:nvSpPr>
        <p:spPr>
          <a:xfrm>
            <a:off x="6731275" y="1035605"/>
            <a:ext cx="3260035" cy="646331"/>
          </a:xfrm>
          <a:prstGeom prst="rect">
            <a:avLst/>
          </a:prstGeom>
          <a:noFill/>
        </p:spPr>
        <p:txBody>
          <a:bodyPr wrap="square" rtlCol="0">
            <a:spAutoFit/>
          </a:bodyPr>
          <a:lstStyle/>
          <a:p>
            <a:endParaRPr lang="en-IN" b="0" i="0" dirty="0">
              <a:solidFill>
                <a:srgbClr val="212121"/>
              </a:solidFill>
              <a:effectLst/>
              <a:latin typeface="Roboto" panose="02000000000000000000" pitchFamily="2" charset="0"/>
            </a:endParaRPr>
          </a:p>
          <a:p>
            <a:r>
              <a:rPr lang="en-IN" b="1" i="0" dirty="0">
                <a:solidFill>
                  <a:srgbClr val="212121"/>
                </a:solidFill>
                <a:effectLst/>
                <a:latin typeface="Roboto" panose="02000000000000000000" pitchFamily="2" charset="0"/>
              </a:rPr>
              <a:t>CHEAPEST RESTAURANT</a:t>
            </a:r>
            <a:endParaRPr lang="en-IN" b="1" dirty="0"/>
          </a:p>
        </p:txBody>
      </p:sp>
      <p:sp>
        <p:nvSpPr>
          <p:cNvPr id="5" name="TextBox 4">
            <a:extLst>
              <a:ext uri="{FF2B5EF4-FFF2-40B4-BE49-F238E27FC236}">
                <a16:creationId xmlns:a16="http://schemas.microsoft.com/office/drawing/2014/main" id="{D01A0873-41F2-A133-3C59-58AFC6D75899}"/>
              </a:ext>
            </a:extLst>
          </p:cNvPr>
          <p:cNvSpPr txBox="1"/>
          <p:nvPr/>
        </p:nvSpPr>
        <p:spPr>
          <a:xfrm>
            <a:off x="633617" y="5563491"/>
            <a:ext cx="10716661" cy="1200329"/>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From the above charts ,</a:t>
            </a:r>
            <a:r>
              <a:rPr lang="en-US" b="0" i="0" dirty="0" err="1">
                <a:solidFill>
                  <a:srgbClr val="212121"/>
                </a:solidFill>
                <a:effectLst/>
                <a:latin typeface="Roboto" panose="02000000000000000000" pitchFamily="2" charset="0"/>
              </a:rPr>
              <a:t>Radisson,Mediterra</a:t>
            </a:r>
            <a:r>
              <a:rPr lang="en-US" b="0" i="0" dirty="0">
                <a:solidFill>
                  <a:srgbClr val="212121"/>
                </a:solidFill>
                <a:effectLst/>
                <a:latin typeface="Roboto" panose="02000000000000000000" pitchFamily="2" charset="0"/>
              </a:rPr>
              <a:t>, Creative Kitchen </a:t>
            </a:r>
            <a:r>
              <a:rPr lang="en-US" b="0" i="0" dirty="0" err="1">
                <a:solidFill>
                  <a:srgbClr val="212121"/>
                </a:solidFill>
                <a:effectLst/>
                <a:latin typeface="Roboto" panose="02000000000000000000" pitchFamily="2" charset="0"/>
              </a:rPr>
              <a:t>etc</a:t>
            </a:r>
            <a:r>
              <a:rPr lang="en-US" b="0" i="0" dirty="0">
                <a:solidFill>
                  <a:srgbClr val="212121"/>
                </a:solidFill>
                <a:effectLst/>
                <a:latin typeface="Roboto" panose="02000000000000000000" pitchFamily="2" charset="0"/>
              </a:rPr>
              <a:t> seems frequently repeating for </a:t>
            </a:r>
            <a:r>
              <a:rPr lang="en-US" sz="1600" b="0" i="0" dirty="0">
                <a:solidFill>
                  <a:srgbClr val="212121"/>
                </a:solidFill>
                <a:effectLst/>
                <a:latin typeface="Roboto" panose="02000000000000000000" pitchFamily="2" charset="0"/>
              </a:rPr>
              <a:t>expensive</a:t>
            </a:r>
            <a:r>
              <a:rPr lang="en-US" b="0" i="0" dirty="0">
                <a:solidFill>
                  <a:srgbClr val="212121"/>
                </a:solidFill>
                <a:effectLst/>
                <a:latin typeface="Roboto" panose="02000000000000000000" pitchFamily="2" charset="0"/>
              </a:rPr>
              <a:t> restaurant, while for cheap restaurants Lal Balti ki Kachori, Joshi </a:t>
            </a:r>
            <a:r>
              <a:rPr lang="en-US" b="0" i="0" dirty="0" err="1">
                <a:solidFill>
                  <a:srgbClr val="212121"/>
                </a:solidFill>
                <a:effectLst/>
                <a:latin typeface="Roboto" panose="02000000000000000000" pitchFamily="2" charset="0"/>
              </a:rPr>
              <a:t>Dahi</a:t>
            </a:r>
            <a:r>
              <a:rPr lang="en-US" b="0" i="0" dirty="0">
                <a:solidFill>
                  <a:srgbClr val="212121"/>
                </a:solidFill>
                <a:effectLst/>
                <a:latin typeface="Roboto" panose="02000000000000000000" pitchFamily="2" charset="0"/>
              </a:rPr>
              <a:t> Bada House </a:t>
            </a:r>
            <a:r>
              <a:rPr lang="en-US" b="0" i="0" dirty="0" err="1">
                <a:solidFill>
                  <a:srgbClr val="212121"/>
                </a:solidFill>
                <a:effectLst/>
                <a:latin typeface="Roboto" panose="02000000000000000000" pitchFamily="2" charset="0"/>
              </a:rPr>
              <a:t>etc</a:t>
            </a:r>
            <a:r>
              <a:rPr lang="en-US" b="0" i="0" dirty="0">
                <a:solidFill>
                  <a:srgbClr val="212121"/>
                </a:solidFill>
                <a:effectLst/>
                <a:latin typeface="Roboto" panose="02000000000000000000" pitchFamily="2" charset="0"/>
              </a:rPr>
              <a:t> seems frequently repeating. So it can be infer that Hotel and Bars of Indore are expensive while </a:t>
            </a:r>
            <a:r>
              <a:rPr lang="en-US" b="0" i="0" dirty="0" err="1">
                <a:solidFill>
                  <a:srgbClr val="212121"/>
                </a:solidFill>
                <a:effectLst/>
                <a:latin typeface="Roboto" panose="02000000000000000000" pitchFamily="2" charset="0"/>
              </a:rPr>
              <a:t>Cafes,Dhabas</a:t>
            </a:r>
            <a:r>
              <a:rPr lang="en-US" b="0" i="0" dirty="0">
                <a:solidFill>
                  <a:srgbClr val="212121"/>
                </a:solidFill>
                <a:effectLst/>
                <a:latin typeface="Roboto" panose="02000000000000000000" pitchFamily="2" charset="0"/>
              </a:rPr>
              <a:t> and street shops are cheaper</a:t>
            </a:r>
            <a:endParaRPr lang="en-IN" dirty="0"/>
          </a:p>
        </p:txBody>
      </p:sp>
    </p:spTree>
    <p:extLst>
      <p:ext uri="{BB962C8B-B14F-4D97-AF65-F5344CB8AC3E}">
        <p14:creationId xmlns:p14="http://schemas.microsoft.com/office/powerpoint/2010/main" val="2348089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6B7793-C87F-0A25-BEEE-0D86131F0DE7}"/>
              </a:ext>
            </a:extLst>
          </p:cNvPr>
          <p:cNvSpPr txBox="1"/>
          <p:nvPr/>
        </p:nvSpPr>
        <p:spPr>
          <a:xfrm>
            <a:off x="541528" y="208311"/>
            <a:ext cx="7230359"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rPr>
              <a:t>PART2: SENTIMENT</a:t>
            </a:r>
            <a:r>
              <a:rPr lang="en-IN" b="1" dirty="0">
                <a:effectLst>
                  <a:outerShdw blurRad="38100" dist="38100" dir="2700000" algn="tl">
                    <a:srgbClr val="000000">
                      <a:alpha val="43137"/>
                    </a:srgbClr>
                  </a:outerShdw>
                </a:effectLst>
              </a:rPr>
              <a:t> </a:t>
            </a:r>
            <a:r>
              <a:rPr lang="en-IN" sz="3200" b="1" dirty="0">
                <a:effectLst>
                  <a:outerShdw blurRad="38100" dist="38100" dir="2700000" algn="tl">
                    <a:srgbClr val="000000">
                      <a:alpha val="43137"/>
                    </a:srgbClr>
                  </a:outerShdw>
                </a:effectLst>
              </a:rPr>
              <a:t>ANALYSIS</a:t>
            </a:r>
          </a:p>
        </p:txBody>
      </p:sp>
      <p:pic>
        <p:nvPicPr>
          <p:cNvPr id="4102" name="Picture 6" descr="Here's how sentiment analysis for hotel reviews work">
            <a:extLst>
              <a:ext uri="{FF2B5EF4-FFF2-40B4-BE49-F238E27FC236}">
                <a16:creationId xmlns:a16="http://schemas.microsoft.com/office/drawing/2014/main" id="{8DC66D90-CCB6-822E-44C9-BBF7718C5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528" y="793086"/>
            <a:ext cx="10136221" cy="5097293"/>
          </a:xfrm>
          <a:prstGeom prst="rect">
            <a:avLst/>
          </a:prstGeom>
          <a:noFill/>
          <a:effectLst>
            <a:glow>
              <a:schemeClr val="accent6">
                <a:satMod val="175000"/>
                <a:alpha val="93000"/>
              </a:schemeClr>
            </a:glow>
            <a:innerShdw blurRad="50800" dist="50800" dir="8340000">
              <a:schemeClr val="accent2">
                <a:lumMod val="50000"/>
                <a:alpha val="66000"/>
              </a:schemeClr>
            </a:innerShdw>
            <a:reflection blurRad="114300" stA="8000" endPos="10000" dir="5400000" sy="-100000" algn="bl" rotWithShape="0"/>
          </a:effectLst>
          <a:scene3d>
            <a:camera prst="perspectiveFront"/>
            <a:lightRig rig="threePt" dir="t"/>
          </a:scene3d>
          <a:sp3d>
            <a:bevelT w="25400" prst="riblet"/>
            <a:bevelB prst="slope"/>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F84E01-D732-AA79-59E0-C856F019BD58}"/>
              </a:ext>
            </a:extLst>
          </p:cNvPr>
          <p:cNvSpPr txBox="1"/>
          <p:nvPr/>
        </p:nvSpPr>
        <p:spPr>
          <a:xfrm>
            <a:off x="407504" y="5890379"/>
            <a:ext cx="10744200" cy="984885"/>
          </a:xfrm>
          <a:prstGeom prst="rect">
            <a:avLst/>
          </a:prstGeom>
          <a:noFill/>
        </p:spPr>
        <p:txBody>
          <a:bodyPr wrap="square" rtlCol="0">
            <a:spAutoFit/>
          </a:bodyPr>
          <a:lstStyle/>
          <a:p>
            <a:r>
              <a:rPr lang="en-US" sz="2000" b="1" i="0" dirty="0">
                <a:solidFill>
                  <a:srgbClr val="4D5156"/>
                </a:solidFill>
                <a:effectLst/>
                <a:latin typeface="Google Sans"/>
              </a:rPr>
              <a:t>Sentiment analysis is </a:t>
            </a:r>
            <a:r>
              <a:rPr lang="en-US" sz="2000" b="1" i="0" dirty="0">
                <a:solidFill>
                  <a:srgbClr val="040C28"/>
                </a:solidFill>
                <a:effectLst/>
                <a:latin typeface="Google Sans"/>
              </a:rPr>
              <a:t>the process of analyzing digital text to determine if the emotional tone of the message is positive, negative, or neutral.</a:t>
            </a:r>
            <a:endParaRPr lang="en-IN" sz="2000" b="1" dirty="0"/>
          </a:p>
          <a:p>
            <a:endParaRPr lang="en-IN" dirty="0"/>
          </a:p>
        </p:txBody>
      </p:sp>
    </p:spTree>
    <p:extLst>
      <p:ext uri="{BB962C8B-B14F-4D97-AF65-F5344CB8AC3E}">
        <p14:creationId xmlns:p14="http://schemas.microsoft.com/office/powerpoint/2010/main" val="30933463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A59CFF-90A3-676E-E99A-82BF119DD4E2}"/>
              </a:ext>
            </a:extLst>
          </p:cNvPr>
          <p:cNvSpPr/>
          <p:nvPr/>
        </p:nvSpPr>
        <p:spPr>
          <a:xfrm>
            <a:off x="337932" y="150365"/>
            <a:ext cx="10439076"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2800" b="1" u="sng" dirty="0">
                <a:ln/>
                <a:solidFill>
                  <a:schemeClr val="accent3"/>
                </a:solidFill>
              </a:rPr>
              <a:t>Steps I Followed to Perform Sentiment Analysis are as:</a:t>
            </a:r>
          </a:p>
        </p:txBody>
      </p:sp>
      <p:sp>
        <p:nvSpPr>
          <p:cNvPr id="6" name="TextBox 5">
            <a:extLst>
              <a:ext uri="{FF2B5EF4-FFF2-40B4-BE49-F238E27FC236}">
                <a16:creationId xmlns:a16="http://schemas.microsoft.com/office/drawing/2014/main" id="{2D2321C0-B70D-D4E7-4F73-348291D580B0}"/>
              </a:ext>
            </a:extLst>
          </p:cNvPr>
          <p:cNvSpPr txBox="1"/>
          <p:nvPr/>
        </p:nvSpPr>
        <p:spPr>
          <a:xfrm>
            <a:off x="147294" y="967238"/>
            <a:ext cx="11460636" cy="295978"/>
          </a:xfrm>
          <a:prstGeom prst="rect">
            <a:avLst/>
          </a:prstGeom>
          <a:noFill/>
        </p:spPr>
        <p:txBody>
          <a:bodyPr wrap="square">
            <a:spAutoFit/>
          </a:bodyPr>
          <a:lstStyle/>
          <a:p>
            <a:pPr lvl="0">
              <a:lnSpc>
                <a:spcPts val="1425"/>
              </a:lnSpc>
              <a:spcAft>
                <a:spcPts val="800"/>
              </a:spcAft>
            </a:pPr>
            <a:r>
              <a:rPr lang="en-IN" sz="1800" b="1" kern="100" dirty="0">
                <a:solidFill>
                  <a:srgbClr val="000000"/>
                </a:solidFill>
                <a:effectLst/>
                <a:latin typeface="Nunito" pitchFamily="2" charset="0"/>
                <a:ea typeface="Calibri" panose="020F0502020204030204" pitchFamily="34" charset="0"/>
                <a:cs typeface="Times New Roman" panose="02020603050405020304" pitchFamily="18" charset="0"/>
              </a:rPr>
              <a:t> 1.</a:t>
            </a:r>
            <a:r>
              <a:rPr lang="en-IN" sz="1800" kern="100" dirty="0">
                <a:solidFill>
                  <a:srgbClr val="000000"/>
                </a:solidFill>
                <a:effectLst/>
                <a:latin typeface="Nunito" pitchFamily="2" charset="0"/>
                <a:ea typeface="Calibri" panose="020F0502020204030204" pitchFamily="34" charset="0"/>
                <a:cs typeface="Times New Roman" panose="02020603050405020304" pitchFamily="18" charset="0"/>
              </a:rPr>
              <a:t>Firsty defined a </a:t>
            </a:r>
            <a:r>
              <a:rPr lang="en-IN" sz="1800" kern="100" dirty="0" err="1">
                <a:solidFill>
                  <a:srgbClr val="000000"/>
                </a:solidFill>
                <a:effectLst/>
                <a:latin typeface="Nunito" pitchFamily="2" charset="0"/>
                <a:ea typeface="Calibri" panose="020F0502020204030204" pitchFamily="34" charset="0"/>
                <a:cs typeface="Times New Roman" panose="02020603050405020304" pitchFamily="18" charset="0"/>
              </a:rPr>
              <a:t>dataframe</a:t>
            </a:r>
            <a:r>
              <a:rPr lang="en-IN" sz="1800" kern="100" dirty="0">
                <a:solidFill>
                  <a:srgbClr val="000000"/>
                </a:solidFill>
                <a:effectLst/>
                <a:latin typeface="Nunito" pitchFamily="2" charset="0"/>
                <a:ea typeface="Calibri" panose="020F0502020204030204" pitchFamily="34" charset="0"/>
                <a:cs typeface="Times New Roman" panose="02020603050405020304" pitchFamily="18" charset="0"/>
              </a:rPr>
              <a:t> in which I have selected only two columns which contain ‘Rating’ and ‘Reviews’.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0BBC27C-C501-B33E-9045-6294D99BD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12" y="1349481"/>
            <a:ext cx="5181600" cy="1890546"/>
          </a:xfrm>
          <a:prstGeom prst="rect">
            <a:avLst/>
          </a:prstGeom>
        </p:spPr>
      </p:pic>
      <p:sp>
        <p:nvSpPr>
          <p:cNvPr id="8" name="TextBox 7">
            <a:extLst>
              <a:ext uri="{FF2B5EF4-FFF2-40B4-BE49-F238E27FC236}">
                <a16:creationId xmlns:a16="http://schemas.microsoft.com/office/drawing/2014/main" id="{059864DC-90B6-7EEB-6C8E-F4D6B76B4DF5}"/>
              </a:ext>
            </a:extLst>
          </p:cNvPr>
          <p:cNvSpPr txBox="1"/>
          <p:nvPr/>
        </p:nvSpPr>
        <p:spPr>
          <a:xfrm>
            <a:off x="261987" y="3462664"/>
            <a:ext cx="10878532" cy="1292662"/>
          </a:xfrm>
          <a:prstGeom prst="rect">
            <a:avLst/>
          </a:prstGeom>
          <a:noFill/>
        </p:spPr>
        <p:txBody>
          <a:bodyPr wrap="square" rtlCol="0">
            <a:spAutoFit/>
          </a:bodyPr>
          <a:lstStyle/>
          <a:p>
            <a:pPr>
              <a:lnSpc>
                <a:spcPts val="2400"/>
              </a:lnSpc>
              <a:spcBef>
                <a:spcPts val="2400"/>
              </a:spcBef>
            </a:pPr>
            <a:r>
              <a:rPr lang="en-IN" b="1" spc="-5" dirty="0">
                <a:solidFill>
                  <a:srgbClr val="292929"/>
                </a:solidFill>
                <a:latin typeface="Nunito" pitchFamily="2" charset="0"/>
                <a:ea typeface="Times New Roman" panose="02020603050405020304" pitchFamily="18" charset="0"/>
              </a:rPr>
              <a:t>2</a:t>
            </a:r>
            <a:r>
              <a:rPr lang="en-IN" spc="-5" dirty="0">
                <a:solidFill>
                  <a:srgbClr val="292929"/>
                </a:solidFill>
                <a:latin typeface="Nunito" pitchFamily="2" charset="0"/>
                <a:ea typeface="Times New Roman" panose="02020603050405020304" pitchFamily="18" charset="0"/>
              </a:rPr>
              <a:t>. T</a:t>
            </a:r>
            <a:r>
              <a:rPr lang="en-IN" sz="1800" spc="-5" dirty="0">
                <a:solidFill>
                  <a:srgbClr val="292929"/>
                </a:solidFill>
                <a:effectLst/>
                <a:latin typeface="Nunito" pitchFamily="2" charset="0"/>
                <a:ea typeface="Times New Roman" panose="02020603050405020304" pitchFamily="18" charset="0"/>
              </a:rPr>
              <a:t>he concept of text is very clear for us, we can’t say the same when we talk about computers.</a:t>
            </a:r>
            <a:endParaRPr lang="en-IN" sz="1800" dirty="0">
              <a:effectLst/>
              <a:latin typeface="Times New Roman" panose="02020603050405020304" pitchFamily="18" charset="0"/>
              <a:ea typeface="Times New Roman" panose="02020603050405020304" pitchFamily="18" charset="0"/>
            </a:endParaRPr>
          </a:p>
          <a:p>
            <a:pPr>
              <a:lnSpc>
                <a:spcPts val="2400"/>
              </a:lnSpc>
              <a:spcBef>
                <a:spcPts val="2400"/>
              </a:spcBef>
            </a:pPr>
            <a:r>
              <a:rPr lang="en-IN" sz="1800" spc="-5" dirty="0">
                <a:solidFill>
                  <a:srgbClr val="292929"/>
                </a:solidFill>
                <a:effectLst/>
                <a:latin typeface="Nunito" pitchFamily="2" charset="0"/>
                <a:ea typeface="Times New Roman" panose="02020603050405020304" pitchFamily="18" charset="0"/>
              </a:rPr>
              <a:t>For this reason, before submitting text to analysis, we have to </a:t>
            </a:r>
            <a:r>
              <a:rPr lang="en-IN" sz="1800" spc="-5" dirty="0" err="1">
                <a:solidFill>
                  <a:srgbClr val="292929"/>
                </a:solidFill>
                <a:effectLst/>
                <a:latin typeface="Nunito" pitchFamily="2" charset="0"/>
                <a:ea typeface="Times New Roman" panose="02020603050405020304" pitchFamily="18" charset="0"/>
              </a:rPr>
              <a:t>preprocess</a:t>
            </a:r>
            <a:r>
              <a:rPr lang="en-IN" sz="1800" spc="-5" dirty="0">
                <a:solidFill>
                  <a:srgbClr val="292929"/>
                </a:solidFill>
                <a:effectLst/>
                <a:latin typeface="Nunito" pitchFamily="2" charset="0"/>
                <a:ea typeface="Times New Roman" panose="02020603050405020304" pitchFamily="18" charset="0"/>
              </a:rPr>
              <a:t> it.</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9" name="TextBox 8">
            <a:extLst>
              <a:ext uri="{FF2B5EF4-FFF2-40B4-BE49-F238E27FC236}">
                <a16:creationId xmlns:a16="http://schemas.microsoft.com/office/drawing/2014/main" id="{38914D17-F932-27B2-2283-FF1D59D37389}"/>
              </a:ext>
            </a:extLst>
          </p:cNvPr>
          <p:cNvSpPr txBox="1"/>
          <p:nvPr/>
        </p:nvSpPr>
        <p:spPr>
          <a:xfrm>
            <a:off x="2639506" y="4582038"/>
            <a:ext cx="5005631" cy="646331"/>
          </a:xfrm>
          <a:prstGeom prst="rect">
            <a:avLst/>
          </a:prstGeom>
          <a:noFill/>
        </p:spPr>
        <p:txBody>
          <a:bodyPr wrap="square" rtlCol="0">
            <a:spAutoFit/>
          </a:bodyPr>
          <a:lstStyle/>
          <a:p>
            <a:pPr marL="285750" indent="-285750">
              <a:buFont typeface="Wingdings" panose="05000000000000000000" pitchFamily="2" charset="2"/>
              <a:buChar char="v"/>
            </a:pPr>
            <a:r>
              <a:rPr lang="en-IN" sz="1800" b="1" kern="100" dirty="0">
                <a:solidFill>
                  <a:srgbClr val="212121"/>
                </a:solidFill>
                <a:effectLst/>
                <a:latin typeface="Nunito" pitchFamily="2" charset="0"/>
                <a:ea typeface="Times New Roman" panose="02020603050405020304" pitchFamily="18" charset="0"/>
                <a:cs typeface="Times New Roman" panose="02020603050405020304" pitchFamily="18" charset="0"/>
              </a:rPr>
              <a:t>Textual Data </a:t>
            </a:r>
            <a:r>
              <a:rPr lang="en-IN" sz="1800" b="1" kern="100" dirty="0" err="1">
                <a:solidFill>
                  <a:srgbClr val="212121"/>
                </a:solidFill>
                <a:effectLst/>
                <a:latin typeface="Nunito" pitchFamily="2" charset="0"/>
                <a:ea typeface="Times New Roman" panose="02020603050405020304" pitchFamily="18" charset="0"/>
                <a:cs typeface="Times New Roman" panose="02020603050405020304" pitchFamily="18" charset="0"/>
              </a:rPr>
              <a:t>Preprocessing</a:t>
            </a:r>
            <a:endParaRPr lang="en-IN"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dirty="0"/>
          </a:p>
        </p:txBody>
      </p:sp>
      <p:sp>
        <p:nvSpPr>
          <p:cNvPr id="10" name="TextBox 9">
            <a:extLst>
              <a:ext uri="{FF2B5EF4-FFF2-40B4-BE49-F238E27FC236}">
                <a16:creationId xmlns:a16="http://schemas.microsoft.com/office/drawing/2014/main" id="{68ECE09E-FBD1-48B2-D02E-25E666F9FB7D}"/>
              </a:ext>
            </a:extLst>
          </p:cNvPr>
          <p:cNvSpPr txBox="1"/>
          <p:nvPr/>
        </p:nvSpPr>
        <p:spPr>
          <a:xfrm>
            <a:off x="490194" y="4986779"/>
            <a:ext cx="10286814" cy="1754326"/>
          </a:xfrm>
          <a:prstGeom prst="rect">
            <a:avLst/>
          </a:prstGeom>
          <a:noFill/>
        </p:spPr>
        <p:txBody>
          <a:bodyPr wrap="square" rtlCol="0">
            <a:spAutoFit/>
          </a:bodyPr>
          <a:lstStyle/>
          <a:p>
            <a:pPr marL="285750" indent="-285750">
              <a:buFont typeface="Wingdings" panose="05000000000000000000" pitchFamily="2" charset="2"/>
              <a:buChar char="§"/>
            </a:pPr>
            <a:r>
              <a:rPr lang="en-IN" sz="1800" b="1" dirty="0">
                <a:solidFill>
                  <a:srgbClr val="212121"/>
                </a:solidFill>
                <a:effectLst/>
                <a:latin typeface="Nunito" pitchFamily="2" charset="0"/>
                <a:ea typeface="Calibri" panose="020F0502020204030204" pitchFamily="34" charset="0"/>
                <a:cs typeface="Times New Roman" panose="02020603050405020304" pitchFamily="18" charset="0"/>
              </a:rPr>
              <a:t>Lower Casing: </a:t>
            </a:r>
            <a:r>
              <a:rPr lang="en-IN" dirty="0">
                <a:solidFill>
                  <a:srgbClr val="040C28"/>
                </a:solidFill>
                <a:latin typeface="Nunito" pitchFamily="2" charset="0"/>
                <a:ea typeface="Calibri" panose="020F0502020204030204" pitchFamily="34" charset="0"/>
                <a:cs typeface="Arial" panose="020B0604020202020204" pitchFamily="34" charset="0"/>
              </a:rPr>
              <a:t>R</a:t>
            </a:r>
            <a:r>
              <a:rPr lang="en-IN" sz="1800" dirty="0">
                <a:solidFill>
                  <a:srgbClr val="040C28"/>
                </a:solidFill>
                <a:effectLst/>
                <a:latin typeface="Nunito" pitchFamily="2" charset="0"/>
                <a:ea typeface="Calibri" panose="020F0502020204030204" pitchFamily="34" charset="0"/>
                <a:cs typeface="Arial" panose="020B0604020202020204" pitchFamily="34" charset="0"/>
              </a:rPr>
              <a:t>educed everything to lower case for simplicity</a:t>
            </a:r>
            <a:r>
              <a:rPr lang="en-IN" sz="1800" dirty="0">
                <a:solidFill>
                  <a:srgbClr val="4D5156"/>
                </a:solidFill>
                <a:effectLst/>
                <a:latin typeface="Nunito" pitchFamily="2" charset="0"/>
                <a:ea typeface="Calibri" panose="020F0502020204030204" pitchFamily="34" charset="0"/>
                <a:cs typeface="Arial" panose="020B0604020202020204" pitchFamily="34" charset="0"/>
              </a:rPr>
              <a:t>. </a:t>
            </a:r>
          </a:p>
          <a:p>
            <a:endParaRPr lang="en-IN" sz="1800" b="1" dirty="0">
              <a:solidFill>
                <a:srgbClr val="212121"/>
              </a:solidFill>
              <a:effectLst/>
              <a:latin typeface="Nunito" pitchFamily="2"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
            </a:pPr>
            <a:r>
              <a:rPr lang="en-IN" sz="1800" b="1" dirty="0">
                <a:solidFill>
                  <a:srgbClr val="212121"/>
                </a:solidFill>
                <a:effectLst/>
                <a:latin typeface="Nunito" pitchFamily="2" charset="0"/>
                <a:ea typeface="Calibri" panose="020F0502020204030204" pitchFamily="34" charset="0"/>
                <a:cs typeface="Times New Roman" panose="02020603050405020304" pitchFamily="18" charset="0"/>
              </a:rPr>
              <a:t>Punctuation Removal </a:t>
            </a:r>
            <a:r>
              <a:rPr lang="en-IN" b="1" dirty="0">
                <a:solidFill>
                  <a:srgbClr val="4D5156"/>
                </a:solidFill>
                <a:latin typeface="Nunito" pitchFamily="2" charset="0"/>
                <a:ea typeface="Calibri" panose="020F0502020204030204" pitchFamily="34" charset="0"/>
                <a:cs typeface="Arial" panose="020B0604020202020204" pitchFamily="34" charset="0"/>
              </a:rPr>
              <a:t>:</a:t>
            </a:r>
            <a:r>
              <a:rPr lang="en-IN" sz="1800" b="0" dirty="0">
                <a:solidFill>
                  <a:srgbClr val="222222"/>
                </a:solidFill>
                <a:effectLst/>
                <a:latin typeface="Nunito" pitchFamily="2" charset="0"/>
                <a:ea typeface="Times New Roman" panose="02020603050405020304" pitchFamily="18" charset="0"/>
              </a:rPr>
              <a:t>The punctuation removal process will help to treat each text equally. For example, the word data and data! are treated equally after the process of removal of punctuations.</a:t>
            </a:r>
            <a:endParaRPr lang="en-IN" sz="1800" b="1" dirty="0">
              <a:effectLst/>
              <a:latin typeface="Times New Roman" panose="02020603050405020304" pitchFamily="18" charset="0"/>
              <a:ea typeface="Times New Roman" panose="02020603050405020304" pitchFamily="18" charset="0"/>
            </a:endParaRPr>
          </a:p>
          <a:p>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a:t>
            </a:r>
            <a:endParaRPr lang="en-IN" dirty="0"/>
          </a:p>
        </p:txBody>
      </p:sp>
    </p:spTree>
    <p:extLst>
      <p:ext uri="{BB962C8B-B14F-4D97-AF65-F5344CB8AC3E}">
        <p14:creationId xmlns:p14="http://schemas.microsoft.com/office/powerpoint/2010/main" val="3248485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0569C7-EFE0-8534-E423-620E55868185}"/>
              </a:ext>
            </a:extLst>
          </p:cNvPr>
          <p:cNvSpPr txBox="1"/>
          <p:nvPr/>
        </p:nvSpPr>
        <p:spPr>
          <a:xfrm>
            <a:off x="339364" y="188537"/>
            <a:ext cx="11123629" cy="6463308"/>
          </a:xfrm>
          <a:prstGeom prst="rect">
            <a:avLst/>
          </a:prstGeom>
          <a:noFill/>
        </p:spPr>
        <p:txBody>
          <a:bodyPr wrap="square" rtlCol="0">
            <a:spAutoFit/>
          </a:bodyPr>
          <a:lstStyle/>
          <a:p>
            <a:pPr marL="285750" indent="-285750">
              <a:buFont typeface="Wingdings" panose="05000000000000000000" pitchFamily="2" charset="2"/>
              <a:buChar char="§"/>
            </a:pPr>
            <a:r>
              <a:rPr lang="en-IN" sz="1800" b="1" dirty="0">
                <a:solidFill>
                  <a:srgbClr val="222222"/>
                </a:solidFill>
                <a:effectLst/>
                <a:latin typeface="Nunito" pitchFamily="2" charset="0"/>
                <a:ea typeface="Calibri" panose="020F0502020204030204" pitchFamily="34" charset="0"/>
                <a:cs typeface="Times New Roman" panose="02020603050405020304" pitchFamily="18" charset="0"/>
              </a:rPr>
              <a:t>Removing Extra Space</a:t>
            </a:r>
            <a:r>
              <a:rPr lang="en-IN" b="1" dirty="0">
                <a:solidFill>
                  <a:srgbClr val="4D5156"/>
                </a:solidFill>
                <a:latin typeface="Nunito" pitchFamily="2" charset="0"/>
                <a:ea typeface="Calibri" panose="020F0502020204030204" pitchFamily="34" charset="0"/>
                <a:cs typeface="Arial" panose="020B0604020202020204" pitchFamily="34" charset="0"/>
              </a:rPr>
              <a:t>: </a:t>
            </a:r>
            <a:r>
              <a:rPr lang="en-IN" dirty="0">
                <a:solidFill>
                  <a:srgbClr val="222222"/>
                </a:solidFill>
                <a:latin typeface="Nunito" pitchFamily="2" charset="0"/>
                <a:ea typeface="Calibri" panose="020F0502020204030204" pitchFamily="34" charset="0"/>
                <a:cs typeface="Times New Roman" panose="02020603050405020304" pitchFamily="18" charset="0"/>
              </a:rPr>
              <a:t>R</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emoving the extra space is good as it doesn’t store extra memory and even we can see the data clearly.</a:t>
            </a:r>
          </a:p>
          <a:p>
            <a:endParaRPr lang="en-IN" sz="1800" b="1" dirty="0">
              <a:solidFill>
                <a:srgbClr val="212121"/>
              </a:solidFill>
              <a:effectLst/>
              <a:latin typeface="Nunito" pitchFamily="2"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
            </a:pPr>
            <a:r>
              <a:rPr lang="en-IN" sz="1800" b="1" dirty="0">
                <a:solidFill>
                  <a:srgbClr val="212121"/>
                </a:solidFill>
                <a:effectLst/>
                <a:latin typeface="Nunito" pitchFamily="2" charset="0"/>
                <a:ea typeface="Calibri" panose="020F0502020204030204" pitchFamily="34" charset="0"/>
                <a:cs typeface="Times New Roman" panose="02020603050405020304" pitchFamily="18" charset="0"/>
              </a:rPr>
              <a:t>Handling </a:t>
            </a:r>
            <a:r>
              <a:rPr lang="en-IN" sz="1800" b="1" dirty="0" err="1">
                <a:solidFill>
                  <a:srgbClr val="212121"/>
                </a:solidFill>
                <a:effectLst/>
                <a:latin typeface="Nunito" pitchFamily="2" charset="0"/>
                <a:ea typeface="Calibri" panose="020F0502020204030204" pitchFamily="34" charset="0"/>
                <a:cs typeface="Times New Roman" panose="02020603050405020304" pitchFamily="18" charset="0"/>
              </a:rPr>
              <a:t>Stopwords</a:t>
            </a:r>
            <a:r>
              <a:rPr lang="en-IN" b="1" dirty="0">
                <a:solidFill>
                  <a:srgbClr val="222222"/>
                </a:solidFill>
                <a:latin typeface="Nunito" pitchFamily="2" charset="0"/>
                <a:ea typeface="Calibri" panose="020F0502020204030204" pitchFamily="34" charset="0"/>
                <a:cs typeface="Times New Roman" panose="02020603050405020304" pitchFamily="18" charset="0"/>
              </a:rPr>
              <a:t>: </a:t>
            </a:r>
            <a:r>
              <a:rPr lang="en-IN" sz="1800" dirty="0" err="1">
                <a:solidFill>
                  <a:srgbClr val="222222"/>
                </a:solidFill>
                <a:effectLst/>
                <a:latin typeface="Nunito" pitchFamily="2" charset="0"/>
                <a:ea typeface="Calibri" panose="020F0502020204030204" pitchFamily="34" charset="0"/>
                <a:cs typeface="Times New Roman" panose="02020603050405020304" pitchFamily="18" charset="0"/>
              </a:rPr>
              <a:t>Stopwords</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 are the most commonly occurring words in a text which do not provide any valuable information. </a:t>
            </a:r>
            <a:r>
              <a:rPr lang="en-IN" sz="1800" dirty="0" err="1">
                <a:solidFill>
                  <a:srgbClr val="222222"/>
                </a:solidFill>
                <a:effectLst/>
                <a:latin typeface="Nunito" pitchFamily="2" charset="0"/>
                <a:ea typeface="Calibri" panose="020F0502020204030204" pitchFamily="34" charset="0"/>
                <a:cs typeface="Times New Roman" panose="02020603050405020304" pitchFamily="18" charset="0"/>
              </a:rPr>
              <a:t>stopwords</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 like they, there, this, where, etc are some of the </a:t>
            </a:r>
            <a:r>
              <a:rPr lang="en-IN" sz="1800" dirty="0" err="1">
                <a:solidFill>
                  <a:srgbClr val="222222"/>
                </a:solidFill>
                <a:effectLst/>
                <a:latin typeface="Nunito" pitchFamily="2" charset="0"/>
                <a:ea typeface="Calibri" panose="020F0502020204030204" pitchFamily="34" charset="0"/>
                <a:cs typeface="Times New Roman" panose="02020603050405020304" pitchFamily="18" charset="0"/>
              </a:rPr>
              <a:t>stopwords</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 NLTK library is a common library that is used to remove </a:t>
            </a:r>
            <a:r>
              <a:rPr lang="en-IN" sz="1800" dirty="0" err="1">
                <a:solidFill>
                  <a:srgbClr val="222222"/>
                </a:solidFill>
                <a:effectLst/>
                <a:latin typeface="Nunito" pitchFamily="2" charset="0"/>
                <a:ea typeface="Calibri" panose="020F0502020204030204" pitchFamily="34" charset="0"/>
                <a:cs typeface="Times New Roman" panose="02020603050405020304" pitchFamily="18" charset="0"/>
              </a:rPr>
              <a:t>stopwords</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 and include approximately 180 </a:t>
            </a:r>
            <a:r>
              <a:rPr lang="en-IN" sz="1800" dirty="0" err="1">
                <a:solidFill>
                  <a:srgbClr val="222222"/>
                </a:solidFill>
                <a:effectLst/>
                <a:latin typeface="Nunito" pitchFamily="2" charset="0"/>
                <a:ea typeface="Calibri" panose="020F0502020204030204" pitchFamily="34" charset="0"/>
                <a:cs typeface="Times New Roman" panose="02020603050405020304" pitchFamily="18" charset="0"/>
              </a:rPr>
              <a:t>stopwords</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 which it removes.</a:t>
            </a:r>
          </a:p>
          <a:p>
            <a:endParaRPr lang="en-IN" dirty="0">
              <a:solidFill>
                <a:srgbClr val="222222"/>
              </a:solidFill>
              <a:latin typeface="Nunito" pitchFamily="2" charset="0"/>
              <a:cs typeface="Times New Roman" panose="02020603050405020304" pitchFamily="18" charset="0"/>
            </a:endParaRPr>
          </a:p>
          <a:p>
            <a:pPr marL="285750" indent="-285750">
              <a:buFont typeface="Wingdings" panose="05000000000000000000" pitchFamily="2" charset="2"/>
              <a:buChar char="§"/>
            </a:pPr>
            <a:r>
              <a:rPr lang="en-IN" sz="1800" b="1" dirty="0">
                <a:solidFill>
                  <a:srgbClr val="212121"/>
                </a:solidFill>
                <a:effectLst/>
                <a:latin typeface="Nunito" pitchFamily="2" charset="0"/>
                <a:ea typeface="Calibri" panose="020F0502020204030204" pitchFamily="34" charset="0"/>
                <a:cs typeface="Times New Roman" panose="02020603050405020304" pitchFamily="18" charset="0"/>
              </a:rPr>
              <a:t>Tokenization: </a:t>
            </a:r>
            <a:r>
              <a:rPr lang="en-IN" sz="1800" dirty="0">
                <a:effectLst/>
                <a:latin typeface="Nunito" pitchFamily="2" charset="0"/>
                <a:ea typeface="Calibri" panose="020F0502020204030204" pitchFamily="34" charset="0"/>
                <a:cs typeface="Arial" panose="020B0604020202020204" pitchFamily="34" charset="0"/>
              </a:rPr>
              <a:t>Tokenization is essentially splitting a phrase, sentence, paragraph, or an entire text document into smaller units, such as individual words or terms.</a:t>
            </a:r>
          </a:p>
          <a:p>
            <a:endParaRPr lang="en-IN" b="1" dirty="0">
              <a:latin typeface="Nunito" pitchFamily="2" charset="0"/>
              <a:cs typeface="Arial" panose="020B0604020202020204" pitchFamily="34" charset="0"/>
            </a:endParaRPr>
          </a:p>
          <a:p>
            <a:r>
              <a:rPr lang="en-IN" sz="1800" dirty="0">
                <a:effectLst/>
                <a:latin typeface="Nunito" pitchFamily="2" charset="0"/>
                <a:ea typeface="Calibri" panose="020F0502020204030204" pitchFamily="34" charset="0"/>
                <a:cs typeface="Arial" panose="020B0604020202020204" pitchFamily="34" charset="0"/>
              </a:rPr>
              <a:t> Sampled output  after tokenization is as:</a:t>
            </a:r>
          </a:p>
          <a:p>
            <a:endParaRPr lang="en-IN" b="1" dirty="0">
              <a:latin typeface="Nunito" pitchFamily="2" charset="0"/>
              <a:cs typeface="Arial" panose="020B0604020202020204" pitchFamily="34" charset="0"/>
            </a:endParaRPr>
          </a:p>
          <a:p>
            <a:endParaRPr lang="en-IN" b="1" dirty="0">
              <a:latin typeface="Nunito" pitchFamily="2" charset="0"/>
              <a:cs typeface="Arial" panose="020B0604020202020204" pitchFamily="34" charset="0"/>
            </a:endParaRPr>
          </a:p>
          <a:p>
            <a:endParaRPr lang="en-IN" b="1" dirty="0">
              <a:latin typeface="Nunito" pitchFamily="2" charset="0"/>
              <a:cs typeface="Arial" panose="020B0604020202020204" pitchFamily="34" charset="0"/>
            </a:endParaRPr>
          </a:p>
          <a:p>
            <a:endParaRPr lang="en-IN" b="1" dirty="0">
              <a:latin typeface="Nunito" pitchFamily="2" charset="0"/>
              <a:cs typeface="Arial" panose="020B0604020202020204" pitchFamily="34" charset="0"/>
            </a:endParaRPr>
          </a:p>
          <a:p>
            <a:endParaRPr lang="en-IN" b="1" dirty="0">
              <a:latin typeface="Nunito" pitchFamily="2" charset="0"/>
              <a:cs typeface="Arial" panose="020B0604020202020204" pitchFamily="34" charset="0"/>
            </a:endParaRPr>
          </a:p>
          <a:p>
            <a:endParaRPr lang="en-IN" b="1" dirty="0">
              <a:solidFill>
                <a:srgbClr val="212121"/>
              </a:solidFill>
              <a:latin typeface="Nunito" pitchFamily="2"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
            </a:pPr>
            <a:r>
              <a:rPr lang="en-IN" b="1" dirty="0">
                <a:solidFill>
                  <a:srgbClr val="212121"/>
                </a:solidFill>
                <a:latin typeface="Nunito" pitchFamily="2" charset="0"/>
                <a:ea typeface="Calibri" panose="020F0502020204030204" pitchFamily="34" charset="0"/>
                <a:cs typeface="Times New Roman" panose="02020603050405020304" pitchFamily="18" charset="0"/>
              </a:rPr>
              <a:t>T</a:t>
            </a:r>
            <a:r>
              <a:rPr lang="en-IN" sz="1800" b="1" dirty="0">
                <a:solidFill>
                  <a:srgbClr val="212121"/>
                </a:solidFill>
                <a:effectLst/>
                <a:latin typeface="Nunito" pitchFamily="2" charset="0"/>
                <a:ea typeface="Calibri" panose="020F0502020204030204" pitchFamily="34" charset="0"/>
                <a:cs typeface="Times New Roman" panose="02020603050405020304" pitchFamily="18" charset="0"/>
              </a:rPr>
              <a:t>ext </a:t>
            </a:r>
            <a:r>
              <a:rPr lang="en-IN" b="1" dirty="0">
                <a:solidFill>
                  <a:srgbClr val="212121"/>
                </a:solidFill>
                <a:latin typeface="Nunito" pitchFamily="2" charset="0"/>
                <a:ea typeface="Calibri" panose="020F0502020204030204" pitchFamily="34" charset="0"/>
                <a:cs typeface="Times New Roman" panose="02020603050405020304" pitchFamily="18" charset="0"/>
              </a:rPr>
              <a:t>N</a:t>
            </a:r>
            <a:r>
              <a:rPr lang="en-IN" sz="1800" b="1" dirty="0">
                <a:solidFill>
                  <a:srgbClr val="212121"/>
                </a:solidFill>
                <a:effectLst/>
                <a:latin typeface="Nunito" pitchFamily="2" charset="0"/>
                <a:ea typeface="Calibri" panose="020F0502020204030204" pitchFamily="34" charset="0"/>
                <a:cs typeface="Times New Roman" panose="02020603050405020304" pitchFamily="18" charset="0"/>
              </a:rPr>
              <a:t>ormalization: </a:t>
            </a:r>
            <a:r>
              <a:rPr lang="en-IN" sz="1800" kern="100" dirty="0">
                <a:effectLst/>
                <a:latin typeface="Nunito" pitchFamily="2" charset="0"/>
                <a:ea typeface="Calibri" panose="020F0502020204030204" pitchFamily="34" charset="0"/>
                <a:cs typeface="Times New Roman" panose="02020603050405020304" pitchFamily="18" charset="0"/>
              </a:rPr>
              <a:t>I have used Lemmatization as a text normalization technique</a:t>
            </a:r>
            <a:r>
              <a:rPr lang="en-IN" sz="1800" dirty="0">
                <a:effectLst/>
                <a:latin typeface="Nunito" pitchFamily="2" charset="0"/>
                <a:ea typeface="Times New Roman" panose="02020603050405020304" pitchFamily="18" charset="0"/>
              </a:rPr>
              <a:t> since Lemmatization is a systematic way to reduce the words into their lemma by matching them with a language dictionary.</a:t>
            </a:r>
            <a:endParaRPr lang="en-IN" sz="1800" dirty="0">
              <a:effectLst/>
              <a:latin typeface="Times New Roman" panose="02020603050405020304" pitchFamily="18" charset="0"/>
              <a:ea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latin typeface="Nunito" pitchFamily="2" charset="0"/>
              <a:cs typeface="Arial" panose="020B0604020202020204" pitchFamily="34" charset="0"/>
            </a:endParaRPr>
          </a:p>
          <a:p>
            <a:endParaRPr lang="en-IN" b="1" dirty="0"/>
          </a:p>
        </p:txBody>
      </p:sp>
      <p:pic>
        <p:nvPicPr>
          <p:cNvPr id="3" name="Picture 2">
            <a:extLst>
              <a:ext uri="{FF2B5EF4-FFF2-40B4-BE49-F238E27FC236}">
                <a16:creationId xmlns:a16="http://schemas.microsoft.com/office/drawing/2014/main" id="{DE60316D-F9B4-2882-612B-C20D12656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362" y="3538868"/>
            <a:ext cx="4651106" cy="1400777"/>
          </a:xfrm>
          <a:prstGeom prst="rect">
            <a:avLst/>
          </a:prstGeom>
        </p:spPr>
      </p:pic>
    </p:spTree>
    <p:extLst>
      <p:ext uri="{BB962C8B-B14F-4D97-AF65-F5344CB8AC3E}">
        <p14:creationId xmlns:p14="http://schemas.microsoft.com/office/powerpoint/2010/main" val="58058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NLP: An Introductory Tutorial to Natural Language Processing ...">
            <a:extLst>
              <a:ext uri="{FF2B5EF4-FFF2-40B4-BE49-F238E27FC236}">
                <a16:creationId xmlns:a16="http://schemas.microsoft.com/office/drawing/2014/main" id="{3281CDF6-889D-C8DB-5A28-AC2EF5DF7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669303"/>
            <a:ext cx="4514850" cy="14894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2589E7-F20E-81CC-61B3-9AB60005A79D}"/>
              </a:ext>
            </a:extLst>
          </p:cNvPr>
          <p:cNvSpPr txBox="1"/>
          <p:nvPr/>
        </p:nvSpPr>
        <p:spPr>
          <a:xfrm>
            <a:off x="263951" y="113122"/>
            <a:ext cx="11462993" cy="6740307"/>
          </a:xfrm>
          <a:prstGeom prst="rect">
            <a:avLst/>
          </a:prstGeom>
          <a:noFill/>
        </p:spPr>
        <p:txBody>
          <a:bodyPr wrap="square" rtlCol="0">
            <a:spAutoFit/>
          </a:bodyPr>
          <a:lstStyle/>
          <a:p>
            <a:r>
              <a:rPr lang="en-IN" dirty="0"/>
              <a:t>Example of Lemmatization:</a:t>
            </a:r>
          </a:p>
          <a:p>
            <a:endParaRPr lang="en-IN" dirty="0"/>
          </a:p>
          <a:p>
            <a:endParaRPr lang="en-IN" dirty="0"/>
          </a:p>
          <a:p>
            <a:endParaRPr lang="en-IN" dirty="0"/>
          </a:p>
          <a:p>
            <a:endParaRPr lang="en-IN" dirty="0"/>
          </a:p>
          <a:p>
            <a:endParaRPr lang="en-IN" dirty="0"/>
          </a:p>
          <a:p>
            <a:endParaRPr lang="en-IN" dirty="0"/>
          </a:p>
          <a:p>
            <a:endParaRPr lang="en-IN" dirty="0"/>
          </a:p>
          <a:p>
            <a:pPr marL="285750" indent="-285750">
              <a:buFont typeface="Wingdings" panose="05000000000000000000" pitchFamily="2" charset="2"/>
              <a:buChar char="§"/>
            </a:pPr>
            <a:r>
              <a:rPr lang="en-IN" sz="1800" b="1" dirty="0">
                <a:solidFill>
                  <a:srgbClr val="212121"/>
                </a:solidFill>
                <a:effectLst/>
                <a:latin typeface="Nunito" pitchFamily="2" charset="0"/>
                <a:ea typeface="Calibri" panose="020F0502020204030204" pitchFamily="34" charset="0"/>
                <a:cs typeface="Times New Roman" panose="02020603050405020304" pitchFamily="18" charset="0"/>
              </a:rPr>
              <a:t>Text Vectorization : </a:t>
            </a:r>
            <a:r>
              <a:rPr lang="en-IN" sz="1800" dirty="0">
                <a:effectLst/>
                <a:latin typeface="Nunito" pitchFamily="2" charset="0"/>
                <a:ea typeface="Calibri" panose="020F0502020204030204" pitchFamily="34" charset="0"/>
                <a:cs typeface="Arial" panose="020B0604020202020204" pitchFamily="34" charset="0"/>
              </a:rPr>
              <a:t>TF-IDF</a:t>
            </a:r>
            <a:r>
              <a:rPr lang="en-IN" sz="1800" dirty="0">
                <a:solidFill>
                  <a:srgbClr val="4D5156"/>
                </a:solidFill>
                <a:effectLst/>
                <a:latin typeface="Nunito" pitchFamily="2" charset="0"/>
                <a:ea typeface="Calibri" panose="020F0502020204030204" pitchFamily="34" charset="0"/>
                <a:cs typeface="Arial" panose="020B0604020202020204" pitchFamily="34" charset="0"/>
              </a:rPr>
              <a:t> </a:t>
            </a:r>
            <a:r>
              <a:rPr lang="en-IN" sz="1800" dirty="0">
                <a:solidFill>
                  <a:srgbClr val="212121"/>
                </a:solidFill>
                <a:effectLst/>
                <a:latin typeface="Nunito" pitchFamily="2" charset="0"/>
                <a:ea typeface="Calibri" panose="020F0502020204030204" pitchFamily="34" charset="0"/>
                <a:cs typeface="Times New Roman" panose="02020603050405020304" pitchFamily="18" charset="0"/>
              </a:rPr>
              <a:t>text vectorization technique is used.</a:t>
            </a:r>
          </a:p>
          <a:p>
            <a:r>
              <a:rPr lang="en-US" b="0" i="0" dirty="0">
                <a:solidFill>
                  <a:schemeClr val="tx2"/>
                </a:solidFill>
                <a:effectLst/>
                <a:latin typeface="Söhne"/>
              </a:rPr>
              <a:t>TF-IDF (Term Frequency-Inverse Document Frequency) is a text vectorization technique used to represent text documents as numerical feature vectors. It is commonly used in natural language processing (NLP) and information retrieval tasks.</a:t>
            </a:r>
            <a:endParaRPr lang="en-IN" b="0" i="0" dirty="0">
              <a:solidFill>
                <a:schemeClr val="tx2"/>
              </a:solidFill>
              <a:latin typeface="Nunito" pitchFamily="2" charset="0"/>
              <a:cs typeface="Times New Roman" panose="02020603050405020304" pitchFamily="18" charset="0"/>
            </a:endParaRPr>
          </a:p>
          <a:p>
            <a:pPr algn="l"/>
            <a:r>
              <a:rPr lang="en-US" b="0" i="0" dirty="0">
                <a:solidFill>
                  <a:schemeClr val="tx2"/>
                </a:solidFill>
                <a:effectLst/>
                <a:latin typeface="Söhne"/>
              </a:rPr>
              <a:t>The TF-IDF technique takes into account the importance of a term (word) in a document relative to a collection of documents. It consists of two main components:</a:t>
            </a:r>
          </a:p>
          <a:p>
            <a:pPr algn="l">
              <a:buFont typeface="+mj-lt"/>
              <a:buAutoNum type="arabicPeriod"/>
            </a:pPr>
            <a:r>
              <a:rPr lang="en-US" b="0" i="0" dirty="0">
                <a:solidFill>
                  <a:schemeClr val="tx2"/>
                </a:solidFill>
                <a:effectLst/>
                <a:latin typeface="Söhne"/>
              </a:rPr>
              <a:t>Term Frequency (TF): This component measures the frequency of a term within a document. It is calculated by counting the number of times a term appears in a document. A higher frequency indicates a higher importance of the term within that document.</a:t>
            </a:r>
          </a:p>
          <a:p>
            <a:pPr algn="l">
              <a:buFont typeface="+mj-lt"/>
              <a:buAutoNum type="arabicPeriod"/>
            </a:pPr>
            <a:r>
              <a:rPr lang="en-US" b="0" i="0" dirty="0">
                <a:solidFill>
                  <a:schemeClr val="tx2"/>
                </a:solidFill>
                <a:effectLst/>
                <a:latin typeface="Söhne"/>
              </a:rPr>
              <a:t>Inverse Document Frequency (IDF): This component measures the rarity of a term across the entire collection of documents. It is calculated by taking the logarithm of the total number of documents divided by the number of documents that contain the term. The IDF value is higher for terms that appear in fewer documents, indicating their higher importance in distinguishing those documents.</a:t>
            </a:r>
          </a:p>
          <a:p>
            <a:pPr algn="l"/>
            <a:r>
              <a:rPr lang="en-US" b="0" i="0" dirty="0">
                <a:solidFill>
                  <a:schemeClr val="tx2"/>
                </a:solidFill>
                <a:effectLst/>
                <a:latin typeface="Söhne"/>
              </a:rPr>
              <a:t>The TF-IDF score for a term in a document is calculated by multiplying its TF value by its IDF value. The resulting TF-IDF scores create a vector representation of the document, where each dimension represents a unique term in the entire collection of documents.</a:t>
            </a:r>
          </a:p>
          <a:p>
            <a:endParaRPr lang="en-IN" b="1" dirty="0"/>
          </a:p>
        </p:txBody>
      </p:sp>
    </p:spTree>
    <p:extLst>
      <p:ext uri="{BB962C8B-B14F-4D97-AF65-F5344CB8AC3E}">
        <p14:creationId xmlns:p14="http://schemas.microsoft.com/office/powerpoint/2010/main" val="1423550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66D398-A19E-97EF-A94F-33967D6C4707}"/>
              </a:ext>
            </a:extLst>
          </p:cNvPr>
          <p:cNvSpPr txBox="1"/>
          <p:nvPr/>
        </p:nvSpPr>
        <p:spPr>
          <a:xfrm>
            <a:off x="254524" y="84841"/>
            <a:ext cx="11378152" cy="6682086"/>
          </a:xfrm>
          <a:prstGeom prst="rect">
            <a:avLst/>
          </a:prstGeom>
          <a:noFill/>
        </p:spPr>
        <p:txBody>
          <a:bodyPr wrap="square" rtlCol="0">
            <a:spAutoFit/>
          </a:bodyPr>
          <a:lstStyle/>
          <a:p>
            <a:pPr marL="285750" indent="-285750">
              <a:buFont typeface="Wingdings" panose="05000000000000000000" pitchFamily="2" charset="2"/>
              <a:buChar char="§"/>
            </a:pPr>
            <a:r>
              <a:rPr lang="en-IN" sz="1800" kern="100" dirty="0">
                <a:effectLst/>
                <a:latin typeface="Nunito" pitchFamily="2" charset="0"/>
                <a:ea typeface="Calibri" panose="020F0502020204030204" pitchFamily="34" charset="0"/>
                <a:cs typeface="Times New Roman" panose="02020603050405020304" pitchFamily="18" charset="0"/>
              </a:rPr>
              <a:t>Created a new column named as sentiment extracted by ratings. Sentiment have two categories positive and negative.</a:t>
            </a:r>
            <a:r>
              <a:rPr lang="en-IN" sz="1800" kern="100" dirty="0">
                <a:solidFill>
                  <a:srgbClr val="333333"/>
                </a:solidFill>
                <a:effectLst/>
                <a:latin typeface="Nunito" pitchFamily="2" charset="0"/>
                <a:ea typeface="Calibri" panose="020F0502020204030204" pitchFamily="34" charset="0"/>
                <a:cs typeface="Times New Roman" panose="02020603050405020304" pitchFamily="18" charset="0"/>
              </a:rPr>
              <a:t> </a:t>
            </a:r>
          </a:p>
          <a:p>
            <a:r>
              <a:rPr lang="en-IN" kern="100" dirty="0">
                <a:solidFill>
                  <a:srgbClr val="333333"/>
                </a:solidFill>
                <a:latin typeface="Nunito" pitchFamily="2" charset="0"/>
                <a:ea typeface="Calibri" panose="020F0502020204030204" pitchFamily="34" charset="0"/>
                <a:cs typeface="Times New Roman" panose="02020603050405020304" pitchFamily="18" charset="0"/>
              </a:rPr>
              <a:t>       </a:t>
            </a:r>
            <a:r>
              <a:rPr lang="en-IN" sz="1800" b="1" kern="100" dirty="0">
                <a:solidFill>
                  <a:srgbClr val="333333"/>
                </a:solidFill>
                <a:effectLst/>
                <a:latin typeface="Nunito" pitchFamily="2" charset="0"/>
                <a:ea typeface="Calibri" panose="020F0502020204030204" pitchFamily="34" charset="0"/>
                <a:cs typeface="Times New Roman" panose="02020603050405020304" pitchFamily="18" charset="0"/>
              </a:rPr>
              <a:t>If the rating &gt;=3.5 sentiment is positive (positive is denoted by 1) </a:t>
            </a:r>
          </a:p>
          <a:p>
            <a:r>
              <a:rPr lang="en-IN" sz="1800" b="1" kern="100" dirty="0">
                <a:solidFill>
                  <a:srgbClr val="333333"/>
                </a:solidFill>
                <a:effectLst/>
                <a:latin typeface="Nunito" pitchFamily="2" charset="0"/>
                <a:ea typeface="Calibri" panose="020F0502020204030204" pitchFamily="34" charset="0"/>
                <a:cs typeface="Times New Roman" panose="02020603050405020304" pitchFamily="18" charset="0"/>
              </a:rPr>
              <a:t>      and If the rating &lt;=3.5 sentiment is negative (denoted by 0). </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effectLst/>
              <a:latin typeface="Nunito" pitchFamily="2" charset="0"/>
              <a:ea typeface="Calibri" panose="020F0502020204030204" pitchFamily="34" charset="0"/>
              <a:cs typeface="Times New Roman" panose="02020603050405020304" pitchFamily="18" charset="0"/>
            </a:endParaRPr>
          </a:p>
          <a:p>
            <a:r>
              <a:rPr lang="en-IN" kern="100" dirty="0">
                <a:latin typeface="Nunito" pitchFamily="2" charset="0"/>
                <a:ea typeface="Calibri" panose="020F0502020204030204" pitchFamily="34" charset="0"/>
                <a:cs typeface="Times New Roman" panose="02020603050405020304" pitchFamily="18" charset="0"/>
              </a:rPr>
              <a:t>   </a:t>
            </a:r>
            <a:r>
              <a:rPr lang="en-IN" sz="1800" kern="100" dirty="0">
                <a:effectLst/>
                <a:latin typeface="Nunito" pitchFamily="2" charset="0"/>
                <a:ea typeface="Calibri" panose="020F0502020204030204" pitchFamily="34" charset="0"/>
                <a:cs typeface="Times New Roman" panose="02020603050405020304" pitchFamily="18" charset="0"/>
              </a:rPr>
              <a:t>Now our </a:t>
            </a:r>
            <a:r>
              <a:rPr lang="en-IN" sz="1800" kern="100" dirty="0" err="1">
                <a:effectLst/>
                <a:latin typeface="Nunito" pitchFamily="2" charset="0"/>
                <a:ea typeface="Calibri" panose="020F0502020204030204" pitchFamily="34" charset="0"/>
                <a:cs typeface="Times New Roman" panose="02020603050405020304" pitchFamily="18" charset="0"/>
              </a:rPr>
              <a:t>dataframe</a:t>
            </a:r>
            <a:r>
              <a:rPr lang="en-IN" sz="1800" kern="100" dirty="0">
                <a:effectLst/>
                <a:latin typeface="Nunito" pitchFamily="2" charset="0"/>
                <a:ea typeface="Calibri" panose="020F0502020204030204" pitchFamily="34" charset="0"/>
                <a:cs typeface="Times New Roman" panose="02020603050405020304" pitchFamily="18" charset="0"/>
              </a:rPr>
              <a:t> looks like:</a:t>
            </a:r>
          </a:p>
          <a:p>
            <a:endParaRPr lang="en-IN" kern="100" dirty="0">
              <a:latin typeface="Nunito" pitchFamily="2" charset="0"/>
              <a:ea typeface="Calibri" panose="020F0502020204030204" pitchFamily="34" charset="0"/>
              <a:cs typeface="Times New Roman" panose="02020603050405020304" pitchFamily="18" charset="0"/>
            </a:endParaRPr>
          </a:p>
          <a:p>
            <a:endParaRPr lang="en-IN" sz="1800" kern="100" dirty="0">
              <a:effectLst/>
              <a:latin typeface="Nunito" pitchFamily="2" charset="0"/>
              <a:ea typeface="Calibri" panose="020F0502020204030204" pitchFamily="34" charset="0"/>
              <a:cs typeface="Times New Roman" panose="02020603050405020304" pitchFamily="18" charset="0"/>
            </a:endParaRPr>
          </a:p>
          <a:p>
            <a:endParaRPr lang="en-IN" kern="100" dirty="0">
              <a:latin typeface="Nunito" pitchFamily="2" charset="0"/>
              <a:ea typeface="Calibri" panose="020F0502020204030204" pitchFamily="34" charset="0"/>
              <a:cs typeface="Times New Roman" panose="02020603050405020304" pitchFamily="18" charset="0"/>
            </a:endParaRPr>
          </a:p>
          <a:p>
            <a:endParaRPr lang="en-IN" sz="1800" kern="100" dirty="0">
              <a:effectLst/>
              <a:latin typeface="Nunito" pitchFamily="2" charset="0"/>
              <a:ea typeface="Calibri" panose="020F0502020204030204" pitchFamily="34" charset="0"/>
              <a:cs typeface="Times New Roman" panose="02020603050405020304" pitchFamily="18" charset="0"/>
            </a:endParaRPr>
          </a:p>
          <a:p>
            <a:endParaRPr lang="en-IN" kern="100" dirty="0">
              <a:latin typeface="Nunito" pitchFamily="2" charset="0"/>
              <a:ea typeface="Calibri" panose="020F0502020204030204" pitchFamily="34" charset="0"/>
              <a:cs typeface="Times New Roman" panose="02020603050405020304" pitchFamily="18" charset="0"/>
            </a:endParaRPr>
          </a:p>
          <a:p>
            <a:endParaRPr lang="en-IN" sz="1800" kern="100" dirty="0">
              <a:effectLst/>
              <a:latin typeface="Nunito" pitchFamily="2" charset="0"/>
              <a:ea typeface="Calibri" panose="020F0502020204030204" pitchFamily="34" charset="0"/>
              <a:cs typeface="Times New Roman" panose="02020603050405020304" pitchFamily="18" charset="0"/>
            </a:endParaRPr>
          </a:p>
          <a:p>
            <a:endParaRPr lang="en-IN" sz="1800" kern="100" dirty="0">
              <a:effectLst/>
              <a:latin typeface="Nunito" pitchFamily="2" charset="0"/>
              <a:ea typeface="Calibri" panose="020F0502020204030204" pitchFamily="34" charset="0"/>
              <a:cs typeface="Times New Roman" panose="02020603050405020304" pitchFamily="18" charset="0"/>
            </a:endParaRPr>
          </a:p>
          <a:p>
            <a:endParaRPr lang="en-IN" kern="100" dirty="0">
              <a:latin typeface="Nunito" pitchFamily="2" charset="0"/>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
            </a:pPr>
            <a:r>
              <a:rPr lang="en-IN" sz="1800" kern="100" dirty="0">
                <a:effectLst/>
                <a:latin typeface="Nunito" pitchFamily="2" charset="0"/>
                <a:ea typeface="Calibri" panose="020F0502020204030204" pitchFamily="34" charset="0"/>
                <a:cs typeface="Times New Roman" panose="02020603050405020304" pitchFamily="18" charset="0"/>
              </a:rPr>
              <a:t>Our task is to </a:t>
            </a:r>
            <a:r>
              <a:rPr lang="en-IN" sz="1800" kern="100" dirty="0" err="1">
                <a:effectLst/>
                <a:latin typeface="Nunito" pitchFamily="2" charset="0"/>
                <a:ea typeface="Calibri" panose="020F0502020204030204" pitchFamily="34" charset="0"/>
                <a:cs typeface="Times New Roman" panose="02020603050405020304" pitchFamily="18" charset="0"/>
              </a:rPr>
              <a:t>analyze</a:t>
            </a:r>
            <a:r>
              <a:rPr lang="en-IN" sz="1800" kern="100" dirty="0">
                <a:effectLst/>
                <a:latin typeface="Nunito" pitchFamily="2" charset="0"/>
                <a:ea typeface="Calibri" panose="020F0502020204030204" pitchFamily="34" charset="0"/>
                <a:cs typeface="Times New Roman" panose="02020603050405020304" pitchFamily="18" charset="0"/>
              </a:rPr>
              <a:t> the nature of reviews given by the customers whether review is positive or negative hence our target variable is Sentiment which has two labels 1 which refers to positive reviews and 0 which refers to negative reviews.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kern="100" dirty="0">
                <a:effectLst/>
                <a:latin typeface="Nunito" pitchFamily="2" charset="0"/>
                <a:ea typeface="Calibri" panose="020F0502020204030204" pitchFamily="34" charset="0"/>
                <a:cs typeface="Times New Roman" panose="02020603050405020304" pitchFamily="18" charset="0"/>
              </a:rPr>
              <a:t>Hence our problem becomes the problem of classification with target variable ‘</a:t>
            </a:r>
            <a:r>
              <a:rPr lang="en-IN" sz="1800" b="1" kern="100" dirty="0">
                <a:effectLst/>
                <a:latin typeface="Nunito" pitchFamily="2" charset="0"/>
                <a:ea typeface="Calibri" panose="020F0502020204030204" pitchFamily="34" charset="0"/>
                <a:cs typeface="Times New Roman" panose="02020603050405020304" pitchFamily="18" charset="0"/>
              </a:rPr>
              <a:t>Sentiment</a:t>
            </a:r>
            <a:r>
              <a:rPr lang="en-IN" sz="1800" kern="100" dirty="0">
                <a:effectLst/>
                <a:latin typeface="Nunito" pitchFamily="2" charset="0"/>
                <a:ea typeface="Calibri" panose="020F0502020204030204" pitchFamily="34" charset="0"/>
                <a:cs typeface="Times New Roman" panose="02020603050405020304" pitchFamily="18" charset="0"/>
              </a:rPr>
              <a:t>’</a:t>
            </a:r>
          </a:p>
          <a:p>
            <a:pPr marL="457200">
              <a:lnSpc>
                <a:spcPct val="107000"/>
              </a:lnSpc>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kern="100" dirty="0">
                <a:effectLst/>
                <a:latin typeface="Nunito" pitchFamily="2"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
            </a:pPr>
            <a:endParaRPr lang="en-IN" sz="1800" kern="100" dirty="0">
              <a:effectLst/>
              <a:latin typeface="Nunito" pitchFamily="2"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FCEFB8E8-5CC6-7E44-0488-D01DC9668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974" y="1721176"/>
            <a:ext cx="5786762" cy="1842155"/>
          </a:xfrm>
          <a:prstGeom prst="rect">
            <a:avLst/>
          </a:prstGeom>
        </p:spPr>
      </p:pic>
    </p:spTree>
    <p:extLst>
      <p:ext uri="{BB962C8B-B14F-4D97-AF65-F5344CB8AC3E}">
        <p14:creationId xmlns:p14="http://schemas.microsoft.com/office/powerpoint/2010/main" val="945008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B4F32C-E3B9-0395-103E-CB7B5CF27E9A}"/>
              </a:ext>
            </a:extLst>
          </p:cNvPr>
          <p:cNvSpPr txBox="1"/>
          <p:nvPr/>
        </p:nvSpPr>
        <p:spPr>
          <a:xfrm>
            <a:off x="452487" y="103695"/>
            <a:ext cx="10925666" cy="369332"/>
          </a:xfrm>
          <a:prstGeom prst="rect">
            <a:avLst/>
          </a:prstGeom>
          <a:noFill/>
        </p:spPr>
        <p:txBody>
          <a:bodyPr wrap="square" rtlCol="0">
            <a:spAutoFit/>
          </a:bodyPr>
          <a:lstStyle/>
          <a:p>
            <a:pPr marL="285750" indent="-285750">
              <a:buFont typeface="Wingdings" panose="05000000000000000000" pitchFamily="2" charset="2"/>
              <a:buChar char="§"/>
            </a:pPr>
            <a:r>
              <a:rPr lang="en-IN" dirty="0"/>
              <a:t>Checking Imbalance in target variable (SENTIMENT)</a:t>
            </a:r>
          </a:p>
        </p:txBody>
      </p:sp>
      <p:sp>
        <p:nvSpPr>
          <p:cNvPr id="6" name="Rectangle 5">
            <a:extLst>
              <a:ext uri="{FF2B5EF4-FFF2-40B4-BE49-F238E27FC236}">
                <a16:creationId xmlns:a16="http://schemas.microsoft.com/office/drawing/2014/main" id="{6F07B6F7-7016-AFBD-AEBD-38A6E019A82E}"/>
              </a:ext>
            </a:extLst>
          </p:cNvPr>
          <p:cNvSpPr/>
          <p:nvPr/>
        </p:nvSpPr>
        <p:spPr>
          <a:xfrm>
            <a:off x="452487" y="725864"/>
            <a:ext cx="6429080" cy="38178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AD12D45-69DD-EB8A-B065-ED59B1AE06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182" y="1540369"/>
            <a:ext cx="3893270" cy="2613660"/>
          </a:xfrm>
          <a:prstGeom prst="rect">
            <a:avLst/>
          </a:prstGeom>
          <a:noFill/>
          <a:ln>
            <a:noFill/>
          </a:ln>
        </p:spPr>
      </p:pic>
      <p:sp>
        <p:nvSpPr>
          <p:cNvPr id="8" name="TextBox 7">
            <a:extLst>
              <a:ext uri="{FF2B5EF4-FFF2-40B4-BE49-F238E27FC236}">
                <a16:creationId xmlns:a16="http://schemas.microsoft.com/office/drawing/2014/main" id="{10CB5F1F-D8AA-A141-7FC9-CAD6EB8F7CF6}"/>
              </a:ext>
            </a:extLst>
          </p:cNvPr>
          <p:cNvSpPr txBox="1"/>
          <p:nvPr/>
        </p:nvSpPr>
        <p:spPr>
          <a:xfrm>
            <a:off x="505906" y="825867"/>
            <a:ext cx="5590094" cy="923330"/>
          </a:xfrm>
          <a:prstGeom prst="rect">
            <a:avLst/>
          </a:prstGeom>
          <a:noFill/>
        </p:spPr>
        <p:txBody>
          <a:bodyPr wrap="square" rtlCol="0">
            <a:spAutoFit/>
          </a:bodyPr>
          <a:lstStyle/>
          <a:p>
            <a:r>
              <a:rPr lang="en-IN" sz="1800" b="1" kern="100" dirty="0">
                <a:effectLst/>
                <a:latin typeface="Nunito" pitchFamily="2" charset="0"/>
                <a:ea typeface="Calibri" panose="020F0502020204030204" pitchFamily="34" charset="0"/>
                <a:cs typeface="Times New Roman" panose="02020603050405020304" pitchFamily="18" charset="0"/>
              </a:rPr>
              <a:t>Pie Chart to see the % of both the labels in target variable: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9" name="TextBox 8">
            <a:extLst>
              <a:ext uri="{FF2B5EF4-FFF2-40B4-BE49-F238E27FC236}">
                <a16:creationId xmlns:a16="http://schemas.microsoft.com/office/drawing/2014/main" id="{FA421A48-5AEF-A4BD-912A-5EBF71282495}"/>
              </a:ext>
            </a:extLst>
          </p:cNvPr>
          <p:cNvSpPr txBox="1"/>
          <p:nvPr/>
        </p:nvSpPr>
        <p:spPr>
          <a:xfrm>
            <a:off x="4677266" y="1568706"/>
            <a:ext cx="1923068" cy="2585323"/>
          </a:xfrm>
          <a:prstGeom prst="rect">
            <a:avLst/>
          </a:prstGeom>
          <a:noFill/>
        </p:spPr>
        <p:txBody>
          <a:bodyPr wrap="square" rtlCol="0">
            <a:spAutoFit/>
          </a:bodyPr>
          <a:lstStyle/>
          <a:p>
            <a:r>
              <a:rPr lang="en-IN" sz="1800" dirty="0">
                <a:effectLst/>
                <a:latin typeface="Nunito" pitchFamily="2" charset="0"/>
                <a:ea typeface="Calibri" panose="020F0502020204030204" pitchFamily="34" charset="0"/>
                <a:cs typeface="Times New Roman" panose="02020603050405020304" pitchFamily="18" charset="0"/>
              </a:rPr>
              <a:t>Pie Chart shows that target variable is highly imbalanced.</a:t>
            </a:r>
          </a:p>
          <a:p>
            <a:r>
              <a:rPr lang="en-IN" sz="1800" kern="100" dirty="0">
                <a:effectLst/>
                <a:latin typeface="Nunito" pitchFamily="2" charset="0"/>
                <a:ea typeface="Calibri" panose="020F0502020204030204" pitchFamily="34" charset="0"/>
                <a:cs typeface="Times New Roman" panose="02020603050405020304" pitchFamily="18" charset="0"/>
              </a:rPr>
              <a:t>Thus we need to care of this </a:t>
            </a:r>
            <a:r>
              <a:rPr lang="en-IN" sz="1800" kern="100" dirty="0" err="1">
                <a:effectLst/>
                <a:latin typeface="Nunito" pitchFamily="2" charset="0"/>
                <a:ea typeface="Calibri" panose="020F0502020204030204" pitchFamily="34" charset="0"/>
                <a:cs typeface="Times New Roman" panose="02020603050405020304" pitchFamily="18" charset="0"/>
              </a:rPr>
              <a:t>imbalancing</a:t>
            </a:r>
            <a:r>
              <a:rPr lang="en-IN" sz="1800" kern="100" dirty="0">
                <a:effectLst/>
                <a:latin typeface="Nunito" pitchFamily="2" charset="0"/>
                <a:ea typeface="Calibri" panose="020F0502020204030204" pitchFamily="34" charset="0"/>
                <a:cs typeface="Times New Roman" panose="02020603050405020304" pitchFamily="18" charset="0"/>
              </a:rPr>
              <a:t> in target variable.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2" name="Rectangle 11">
            <a:extLst>
              <a:ext uri="{FF2B5EF4-FFF2-40B4-BE49-F238E27FC236}">
                <a16:creationId xmlns:a16="http://schemas.microsoft.com/office/drawing/2014/main" id="{DF1656F4-DAAC-7F05-08EF-8A127BA0DAAD}"/>
              </a:ext>
            </a:extLst>
          </p:cNvPr>
          <p:cNvSpPr/>
          <p:nvPr/>
        </p:nvSpPr>
        <p:spPr>
          <a:xfrm>
            <a:off x="6985262" y="725863"/>
            <a:ext cx="4381940" cy="38178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42FB3C9A-5CC4-0C03-9ACD-C37094DC74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9381" y="1581651"/>
            <a:ext cx="4081807" cy="1939161"/>
          </a:xfrm>
          <a:prstGeom prst="rect">
            <a:avLst/>
          </a:prstGeom>
          <a:noFill/>
          <a:ln>
            <a:noFill/>
          </a:ln>
        </p:spPr>
      </p:pic>
      <p:sp>
        <p:nvSpPr>
          <p:cNvPr id="14" name="TextBox 13">
            <a:extLst>
              <a:ext uri="{FF2B5EF4-FFF2-40B4-BE49-F238E27FC236}">
                <a16:creationId xmlns:a16="http://schemas.microsoft.com/office/drawing/2014/main" id="{CC3166A6-2110-830E-83C4-1249F43E4D37}"/>
              </a:ext>
            </a:extLst>
          </p:cNvPr>
          <p:cNvSpPr txBox="1"/>
          <p:nvPr/>
        </p:nvSpPr>
        <p:spPr>
          <a:xfrm>
            <a:off x="7381188" y="904973"/>
            <a:ext cx="3846136" cy="369332"/>
          </a:xfrm>
          <a:prstGeom prst="rect">
            <a:avLst/>
          </a:prstGeom>
          <a:noFill/>
        </p:spPr>
        <p:txBody>
          <a:bodyPr wrap="square" rtlCol="0">
            <a:spAutoFit/>
          </a:bodyPr>
          <a:lstStyle/>
          <a:p>
            <a:r>
              <a:rPr lang="en-IN" sz="1800" b="1" spc="-5" dirty="0">
                <a:solidFill>
                  <a:srgbClr val="292929"/>
                </a:solidFill>
                <a:effectLst/>
                <a:latin typeface="Roboto" panose="02000000000000000000" pitchFamily="2" charset="0"/>
                <a:ea typeface="Calibri" panose="020F0502020204030204" pitchFamily="34" charset="0"/>
                <a:cs typeface="Times New Roman" panose="02020603050405020304" pitchFamily="18" charset="0"/>
              </a:rPr>
              <a:t>After applying SMOTE :</a:t>
            </a:r>
            <a:endParaRPr lang="en-IN" dirty="0"/>
          </a:p>
        </p:txBody>
      </p:sp>
      <p:sp>
        <p:nvSpPr>
          <p:cNvPr id="15" name="TextBox 14">
            <a:extLst>
              <a:ext uri="{FF2B5EF4-FFF2-40B4-BE49-F238E27FC236}">
                <a16:creationId xmlns:a16="http://schemas.microsoft.com/office/drawing/2014/main" id="{380F5BD3-4252-ECA3-3AED-B12317C1D9E3}"/>
              </a:ext>
            </a:extLst>
          </p:cNvPr>
          <p:cNvSpPr txBox="1"/>
          <p:nvPr/>
        </p:nvSpPr>
        <p:spPr>
          <a:xfrm>
            <a:off x="7248428" y="3672485"/>
            <a:ext cx="4081807" cy="923330"/>
          </a:xfrm>
          <a:prstGeom prst="rect">
            <a:avLst/>
          </a:prstGeom>
          <a:noFill/>
        </p:spPr>
        <p:txBody>
          <a:bodyPr wrap="square" rtlCol="0">
            <a:spAutoFit/>
          </a:bodyPr>
          <a:lstStyle/>
          <a:p>
            <a:r>
              <a:rPr lang="en-IN" sz="1800" kern="100" dirty="0">
                <a:effectLst/>
                <a:latin typeface="Roboto" panose="02000000000000000000" pitchFamily="2" charset="0"/>
                <a:ea typeface="Calibri" panose="020F0502020204030204" pitchFamily="34" charset="0"/>
                <a:cs typeface="Times New Roman" panose="02020603050405020304" pitchFamily="18" charset="0"/>
              </a:rPr>
              <a:t>Hence our data is completely balanced now.</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6" name="TextBox 15">
            <a:extLst>
              <a:ext uri="{FF2B5EF4-FFF2-40B4-BE49-F238E27FC236}">
                <a16:creationId xmlns:a16="http://schemas.microsoft.com/office/drawing/2014/main" id="{D2FBF87A-CF6B-D421-E28B-82EDFF7E6FA1}"/>
              </a:ext>
            </a:extLst>
          </p:cNvPr>
          <p:cNvSpPr txBox="1"/>
          <p:nvPr/>
        </p:nvSpPr>
        <p:spPr>
          <a:xfrm>
            <a:off x="725864" y="4986779"/>
            <a:ext cx="10030120" cy="1045286"/>
          </a:xfrm>
          <a:prstGeom prst="rect">
            <a:avLst/>
          </a:prstGeom>
          <a:noFill/>
        </p:spPr>
        <p:txBody>
          <a:bodyPr wrap="square" rtlCol="0">
            <a:spAutoFit/>
          </a:bodyPr>
          <a:lstStyle/>
          <a:p>
            <a:pPr>
              <a:lnSpc>
                <a:spcPct val="107000"/>
              </a:lnSpc>
              <a:spcAft>
                <a:spcPts val="800"/>
              </a:spcAft>
            </a:pPr>
            <a:r>
              <a:rPr lang="en-IN" sz="1800" kern="100" dirty="0">
                <a:effectLst/>
                <a:latin typeface="Nunito" pitchFamily="2" charset="0"/>
                <a:ea typeface="Calibri" panose="020F0502020204030204" pitchFamily="34" charset="0"/>
                <a:cs typeface="Times New Roman" panose="02020603050405020304" pitchFamily="18" charset="0"/>
              </a:rPr>
              <a:t>For handling this imbalance I have used SMOTE technique.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solidFill>
                  <a:srgbClr val="444444"/>
                </a:solidFill>
                <a:effectLst/>
                <a:latin typeface="Nunito" pitchFamily="2" charset="0"/>
                <a:ea typeface="Calibri" panose="020F0502020204030204" pitchFamily="34" charset="0"/>
                <a:cs typeface="Times New Roman" panose="02020603050405020304" pitchFamily="18" charset="0"/>
              </a:rPr>
              <a:t> SMOTE refers to Synthetic Minority Oversampling Technique</a:t>
            </a:r>
            <a:r>
              <a:rPr lang="en-IN" sz="1800" dirty="0">
                <a:solidFill>
                  <a:srgbClr val="444444"/>
                </a:solidFill>
                <a:effectLst/>
                <a:latin typeface="Nunito" pitchFamily="2" charset="0"/>
                <a:ea typeface="Calibri" panose="020F0502020204030204" pitchFamily="34" charset="0"/>
                <a:cs typeface="Times New Roman" panose="02020603050405020304" pitchFamily="18" charset="0"/>
              </a:rPr>
              <a:t>. </a:t>
            </a:r>
            <a:r>
              <a:rPr lang="en-IN" sz="1800" spc="-5" dirty="0">
                <a:solidFill>
                  <a:srgbClr val="292929"/>
                </a:solidFill>
                <a:effectLst/>
                <a:latin typeface="Nunito" pitchFamily="2" charset="0"/>
                <a:ea typeface="Calibri" panose="020F0502020204030204" pitchFamily="34" charset="0"/>
                <a:cs typeface="Times New Roman" panose="02020603050405020304" pitchFamily="18" charset="0"/>
              </a:rPr>
              <a:t>Which  is an algorithm that performs data augmentation by creating </a:t>
            </a:r>
            <a:r>
              <a:rPr lang="en-IN" sz="1800" b="1" spc="-5" dirty="0">
                <a:solidFill>
                  <a:srgbClr val="292929"/>
                </a:solidFill>
                <a:effectLst/>
                <a:latin typeface="Nunito" pitchFamily="2" charset="0"/>
                <a:ea typeface="Calibri" panose="020F0502020204030204" pitchFamily="34" charset="0"/>
                <a:cs typeface="Times New Roman" panose="02020603050405020304" pitchFamily="18" charset="0"/>
              </a:rPr>
              <a:t>synthetic data points</a:t>
            </a:r>
            <a:r>
              <a:rPr lang="en-IN" sz="1800" spc="-5" dirty="0">
                <a:solidFill>
                  <a:srgbClr val="292929"/>
                </a:solidFill>
                <a:effectLst/>
                <a:latin typeface="Nunito" pitchFamily="2" charset="0"/>
                <a:ea typeface="Calibri" panose="020F0502020204030204" pitchFamily="34" charset="0"/>
                <a:cs typeface="Times New Roman" panose="02020603050405020304" pitchFamily="18" charset="0"/>
              </a:rPr>
              <a:t> based on the original data points</a:t>
            </a:r>
            <a:endParaRPr lang="en-IN" dirty="0"/>
          </a:p>
        </p:txBody>
      </p:sp>
    </p:spTree>
    <p:extLst>
      <p:ext uri="{BB962C8B-B14F-4D97-AF65-F5344CB8AC3E}">
        <p14:creationId xmlns:p14="http://schemas.microsoft.com/office/powerpoint/2010/main" val="1802488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29238E-53B0-5CF3-7355-ACE0D4B70748}"/>
              </a:ext>
            </a:extLst>
          </p:cNvPr>
          <p:cNvSpPr txBox="1"/>
          <p:nvPr/>
        </p:nvSpPr>
        <p:spPr>
          <a:xfrm>
            <a:off x="339365" y="-71403"/>
            <a:ext cx="11283884" cy="3150606"/>
          </a:xfrm>
          <a:prstGeom prst="rect">
            <a:avLst/>
          </a:prstGeom>
          <a:noFill/>
        </p:spPr>
        <p:txBody>
          <a:bodyPr wrap="square" rtlCol="0">
            <a:spAutoFit/>
          </a:bodyPr>
          <a:lstStyle/>
          <a:p>
            <a:pPr>
              <a:lnSpc>
                <a:spcPct val="107000"/>
              </a:lnSpc>
              <a:spcAft>
                <a:spcPts val="800"/>
              </a:spcAft>
            </a:pPr>
            <a:r>
              <a:rPr lang="en-IN" sz="1800" kern="100" dirty="0">
                <a:effectLst/>
                <a:latin typeface="Roboto" panose="02000000000000000000" pitchFamily="2" charset="0"/>
                <a:ea typeface="Calibri" panose="020F0502020204030204" pitchFamily="34" charset="0"/>
                <a:cs typeface="Times New Roman" panose="02020603050405020304" pitchFamily="18" charset="0"/>
              </a:rPr>
              <a:t>And now we can apply the classification model techniques.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Roboto" panose="02000000000000000000" pitchFamily="2" charset="0"/>
                <a:ea typeface="Calibri" panose="020F0502020204030204" pitchFamily="34" charset="0"/>
                <a:cs typeface="Times New Roman" panose="02020603050405020304" pitchFamily="18" charset="0"/>
              </a:rPr>
              <a:t>I have used the following models: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kern="100" dirty="0">
                <a:effectLst/>
                <a:latin typeface="Roboto" panose="02000000000000000000" pitchFamily="2" charset="0"/>
                <a:ea typeface="Calibri" panose="020F0502020204030204" pitchFamily="34" charset="0"/>
                <a:cs typeface="Times New Roman" panose="02020603050405020304" pitchFamily="18" charset="0"/>
              </a:rPr>
              <a:t>Logistic Regression.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kern="100" dirty="0">
                <a:effectLst/>
                <a:latin typeface="Roboto" panose="02000000000000000000" pitchFamily="2" charset="0"/>
                <a:ea typeface="Calibri" panose="020F0502020204030204" pitchFamily="34" charset="0"/>
                <a:cs typeface="Times New Roman" panose="02020603050405020304" pitchFamily="18" charset="0"/>
              </a:rPr>
              <a:t>Decision Tree.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kern="100" dirty="0">
                <a:effectLst/>
                <a:latin typeface="Roboto" panose="02000000000000000000" pitchFamily="2" charset="0"/>
                <a:ea typeface="Calibri" panose="020F0502020204030204" pitchFamily="34" charset="0"/>
                <a:cs typeface="Times New Roman" panose="02020603050405020304" pitchFamily="18" charset="0"/>
              </a:rPr>
              <a:t>Random forest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kern="100" dirty="0" err="1">
                <a:effectLst/>
                <a:latin typeface="Roboto" panose="02000000000000000000" pitchFamily="2" charset="0"/>
                <a:ea typeface="Calibri" panose="020F0502020204030204" pitchFamily="34" charset="0"/>
                <a:cs typeface="Times New Roman" panose="02020603050405020304" pitchFamily="18" charset="0"/>
              </a:rPr>
              <a:t>XGBoost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endParaRPr lang="en-IN" sz="1800" dirty="0">
              <a:effectLst/>
              <a:latin typeface="Roboto" panose="02000000000000000000" pitchFamily="2" charset="0"/>
              <a:ea typeface="Calibri" panose="020F0502020204030204" pitchFamily="34" charset="0"/>
              <a:cs typeface="Times New Roman" panose="02020603050405020304" pitchFamily="18" charset="0"/>
            </a:endParaRPr>
          </a:p>
          <a:p>
            <a:pPr lvl="0">
              <a:lnSpc>
                <a:spcPct val="107000"/>
              </a:lnSpc>
              <a:spcAft>
                <a:spcPts val="800"/>
              </a:spcAft>
            </a:pPr>
            <a:r>
              <a:rPr lang="en-IN" sz="1800" dirty="0">
                <a:effectLst/>
                <a:latin typeface="Roboto" panose="02000000000000000000" pitchFamily="2" charset="0"/>
                <a:ea typeface="Calibri" panose="020F0502020204030204" pitchFamily="34" charset="0"/>
                <a:cs typeface="Times New Roman" panose="02020603050405020304" pitchFamily="18" charset="0"/>
              </a:rPr>
              <a:t>And got the following results</a:t>
            </a:r>
            <a:r>
              <a:rPr lang="en-IN" sz="1800" kern="100" dirty="0">
                <a:effectLst/>
                <a:latin typeface="Roboto" panose="02000000000000000000" pitchFamily="2"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AA288E3E-EE85-73DC-D482-7558F32FDE0B}"/>
              </a:ext>
            </a:extLst>
          </p:cNvPr>
          <p:cNvSpPr txBox="1"/>
          <p:nvPr/>
        </p:nvSpPr>
        <p:spPr>
          <a:xfrm>
            <a:off x="473698" y="5238100"/>
            <a:ext cx="10112604" cy="646331"/>
          </a:xfrm>
          <a:prstGeom prst="rect">
            <a:avLst/>
          </a:prstGeom>
          <a:noFill/>
        </p:spPr>
        <p:txBody>
          <a:bodyPr wrap="square">
            <a:spAutoFit/>
          </a:bodyPr>
          <a:lstStyle/>
          <a:p>
            <a:pPr>
              <a:spcBef>
                <a:spcPts val="600"/>
              </a:spcBef>
              <a:spcAft>
                <a:spcPts val="450"/>
              </a:spcAft>
            </a:pPr>
            <a:r>
              <a:rPr lang="en-IN" sz="1800" dirty="0">
                <a:solidFill>
                  <a:srgbClr val="212121"/>
                </a:solidFill>
                <a:effectLst/>
                <a:latin typeface="Roboto" panose="02000000000000000000" pitchFamily="2" charset="0"/>
                <a:ea typeface="Times New Roman" panose="02020603050405020304" pitchFamily="18" charset="0"/>
              </a:rPr>
              <a:t>From the above model metrics, we could consider that Random forest is the best suitable model on this data, followed by </a:t>
            </a:r>
            <a:r>
              <a:rPr lang="en-IN" sz="1800" dirty="0" err="1">
                <a:solidFill>
                  <a:srgbClr val="212121"/>
                </a:solidFill>
                <a:effectLst/>
                <a:latin typeface="Roboto" panose="02000000000000000000" pitchFamily="2" charset="0"/>
                <a:ea typeface="Times New Roman" panose="02020603050405020304" pitchFamily="18" charset="0"/>
              </a:rPr>
              <a:t>XGBoost</a:t>
            </a:r>
            <a:r>
              <a:rPr lang="en-IN" sz="1800" dirty="0">
                <a:solidFill>
                  <a:srgbClr val="212121"/>
                </a:solidFill>
                <a:effectLst/>
                <a:latin typeface="Roboto" panose="02000000000000000000" pitchFamily="2" charset="0"/>
                <a:ea typeface="Times New Roman" panose="02020603050405020304" pitchFamily="18" charset="0"/>
              </a:rPr>
              <a:t> model and Decision tree.</a:t>
            </a:r>
            <a:endParaRPr lang="en-IN"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163311B0-931C-4DCC-A6D3-D70D06DDA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507" y="2884602"/>
            <a:ext cx="7154945" cy="1932495"/>
          </a:xfrm>
          <a:prstGeom prst="rect">
            <a:avLst/>
          </a:prstGeom>
        </p:spPr>
      </p:pic>
    </p:spTree>
    <p:extLst>
      <p:ext uri="{BB962C8B-B14F-4D97-AF65-F5344CB8AC3E}">
        <p14:creationId xmlns:p14="http://schemas.microsoft.com/office/powerpoint/2010/main" val="604798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35" y="153480"/>
            <a:ext cx="4721733" cy="422592"/>
          </a:xfrm>
        </p:spPr>
        <p:txBody>
          <a:bodyPr>
            <a:normAutofit fontScale="90000"/>
          </a:bodyPr>
          <a:lstStyle/>
          <a:p>
            <a:r>
              <a:rPr lang="en-GB" sz="4000" b="1" dirty="0">
                <a:solidFill>
                  <a:schemeClr val="accent5">
                    <a:lumMod val="50000"/>
                  </a:schemeClr>
                </a:solidFill>
              </a:rPr>
              <a:t>Objective</a:t>
            </a:r>
            <a:endParaRPr lang="en-GB" sz="4000" dirty="0">
              <a:solidFill>
                <a:schemeClr val="accent3"/>
              </a:solidFill>
            </a:endParaRPr>
          </a:p>
        </p:txBody>
      </p:sp>
      <p:sp>
        <p:nvSpPr>
          <p:cNvPr id="3" name="Content Placeholder 2"/>
          <p:cNvSpPr>
            <a:spLocks noGrp="1"/>
          </p:cNvSpPr>
          <p:nvPr>
            <p:ph sz="quarter" idx="1"/>
          </p:nvPr>
        </p:nvSpPr>
        <p:spPr>
          <a:xfrm>
            <a:off x="164592" y="551025"/>
            <a:ext cx="11347704" cy="4284926"/>
          </a:xfrm>
        </p:spPr>
        <p:txBody>
          <a:bodyPr>
            <a:noAutofit/>
          </a:bodyPr>
          <a:lstStyle/>
          <a:p>
            <a:pPr fontAlgn="base"/>
            <a:r>
              <a:rPr lang="en-GB" sz="1800" dirty="0"/>
              <a:t>The basic objective of </a:t>
            </a:r>
            <a:r>
              <a:rPr lang="en-GB" sz="1800" b="1" dirty="0"/>
              <a:t>analyzing</a:t>
            </a:r>
            <a:r>
              <a:rPr lang="en-GB" sz="1800" dirty="0"/>
              <a:t> the </a:t>
            </a:r>
            <a:r>
              <a:rPr lang="en-GB" sz="1800" b="1" dirty="0"/>
              <a:t>Zomato</a:t>
            </a:r>
            <a:r>
              <a:rPr lang="en-GB" sz="1800" dirty="0"/>
              <a:t> dataset is to gather </a:t>
            </a:r>
            <a:r>
              <a:rPr lang="en-GB" sz="1800" b="1" dirty="0"/>
              <a:t>insights</a:t>
            </a:r>
            <a:r>
              <a:rPr lang="en-GB" sz="1800" dirty="0"/>
              <a:t> about the </a:t>
            </a:r>
            <a:r>
              <a:rPr lang="en-GB" sz="1800" b="1" dirty="0"/>
              <a:t>factors</a:t>
            </a:r>
            <a:r>
              <a:rPr lang="en-GB" sz="1800" dirty="0"/>
              <a:t> affecting the establishment of different types of restaurant at different places in Indore.</a:t>
            </a:r>
          </a:p>
          <a:p>
            <a:pPr marL="0" indent="0" fontAlgn="base">
              <a:buNone/>
            </a:pPr>
            <a:endParaRPr lang="en-GB" sz="1800" dirty="0"/>
          </a:p>
          <a:p>
            <a:pPr fontAlgn="base"/>
            <a:r>
              <a:rPr lang="en-GB" sz="1800" spc="-35" dirty="0">
                <a:cs typeface="Arial"/>
              </a:rPr>
              <a:t>This project aims at </a:t>
            </a:r>
            <a:r>
              <a:rPr lang="en-GB" sz="1800" b="1" spc="-35" dirty="0">
                <a:cs typeface="Arial"/>
              </a:rPr>
              <a:t>exploring</a:t>
            </a:r>
            <a:r>
              <a:rPr lang="en-GB" sz="1800" spc="-35" dirty="0">
                <a:cs typeface="Arial"/>
              </a:rPr>
              <a:t> </a:t>
            </a:r>
            <a:r>
              <a:rPr lang="en-GB" sz="1800" b="1" spc="-35" dirty="0">
                <a:cs typeface="Arial"/>
              </a:rPr>
              <a:t>demography</a:t>
            </a:r>
            <a:r>
              <a:rPr lang="en-GB" sz="1800" spc="-35" dirty="0">
                <a:cs typeface="Arial"/>
              </a:rPr>
              <a:t>, </a:t>
            </a:r>
            <a:r>
              <a:rPr lang="en-GB" sz="1800" b="1" spc="-35" dirty="0">
                <a:cs typeface="Arial"/>
              </a:rPr>
              <a:t>consumer</a:t>
            </a:r>
            <a:r>
              <a:rPr lang="en-GB" sz="1800" spc="-35" dirty="0">
                <a:cs typeface="Arial"/>
              </a:rPr>
              <a:t> </a:t>
            </a:r>
            <a:r>
              <a:rPr lang="en-GB" sz="1800" b="1" spc="-35" dirty="0">
                <a:cs typeface="Arial"/>
              </a:rPr>
              <a:t>behaviour</a:t>
            </a:r>
            <a:r>
              <a:rPr lang="en-GB" sz="1800" spc="-35" dirty="0">
                <a:cs typeface="Arial"/>
              </a:rPr>
              <a:t>, and </a:t>
            </a:r>
            <a:r>
              <a:rPr lang="en-GB" sz="1800" b="1" spc="-35" dirty="0">
                <a:cs typeface="Arial"/>
              </a:rPr>
              <a:t>food</a:t>
            </a:r>
            <a:r>
              <a:rPr lang="en-GB" sz="1800" spc="-35" dirty="0">
                <a:cs typeface="Arial"/>
              </a:rPr>
              <a:t> </a:t>
            </a:r>
            <a:r>
              <a:rPr lang="en-GB" sz="1800" b="1" spc="-35" dirty="0">
                <a:cs typeface="Arial"/>
              </a:rPr>
              <a:t>culture</a:t>
            </a:r>
            <a:r>
              <a:rPr lang="en-GB" sz="1800" spc="-35" dirty="0">
                <a:cs typeface="Arial"/>
              </a:rPr>
              <a:t> of the city. </a:t>
            </a:r>
          </a:p>
          <a:p>
            <a:pPr marL="0" indent="0" fontAlgn="base">
              <a:buNone/>
            </a:pPr>
            <a:endParaRPr lang="en-IN" sz="1800" kern="1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endParaRPr>
          </a:p>
          <a:p>
            <a:pPr marL="0" indent="0" fontAlgn="base">
              <a:buNone/>
            </a:pPr>
            <a:r>
              <a:rPr lang="en-IN" sz="1800" kern="1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This project is carried out in a sequence of steps,</a:t>
            </a:r>
          </a:p>
          <a:p>
            <a:pPr marL="457200">
              <a:lnSpc>
                <a:spcPct val="106000"/>
              </a:lnSpc>
              <a:spcAft>
                <a:spcPts val="800"/>
              </a:spcAft>
            </a:pPr>
            <a:r>
              <a:rPr lang="en-IN" sz="1800" kern="1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The first of which consists of an exploratory analysis, where the objective is to know the behaviour of the variables and to </a:t>
            </a:r>
            <a:r>
              <a:rPr lang="en-IN" sz="1800" kern="100" dirty="0" err="1">
                <a:solidFill>
                  <a:srgbClr val="222222"/>
                </a:solidFill>
                <a:effectLst/>
                <a:latin typeface="Arial" panose="020B0604020202020204" pitchFamily="34" charset="0"/>
                <a:ea typeface="Calibri" panose="020F0502020204030204" pitchFamily="34" charset="0"/>
                <a:cs typeface="Times New Roman" panose="02020603050405020304" pitchFamily="18" charset="0"/>
              </a:rPr>
              <a:t>analyze</a:t>
            </a:r>
            <a:r>
              <a:rPr lang="en-IN" sz="1800" kern="1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 attributes.</a:t>
            </a:r>
          </a:p>
          <a:p>
            <a:pPr marL="457200">
              <a:lnSpc>
                <a:spcPct val="106000"/>
              </a:lnSpc>
              <a:spcAft>
                <a:spcPts val="800"/>
              </a:spcAft>
            </a:pPr>
            <a:r>
              <a:rPr lang="en-IN" sz="1800" kern="1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Second part, which is performing the “Sentiment Analysis” on the reviews given by the customers to the different restaurants.</a:t>
            </a:r>
          </a:p>
          <a:p>
            <a:pPr marL="457200">
              <a:lnSpc>
                <a:spcPct val="106000"/>
              </a:lnSpc>
              <a:spcAft>
                <a:spcPts val="800"/>
              </a:spcAft>
            </a:pPr>
            <a:r>
              <a:rPr lang="en-IN" sz="1800" kern="1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Third part is to perform Principal Component Analysis to find out the important features for clustering.</a:t>
            </a:r>
          </a:p>
          <a:p>
            <a:pPr marL="457200">
              <a:lnSpc>
                <a:spcPct val="106000"/>
              </a:lnSpc>
              <a:spcAft>
                <a:spcPts val="800"/>
              </a:spcAft>
            </a:pPr>
            <a:r>
              <a:rPr lang="en-IN" sz="1800" kern="1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rPr>
              <a:t>Fourth step is to perform clustering.</a:t>
            </a:r>
          </a:p>
          <a:p>
            <a:pPr marL="457200">
              <a:lnSpc>
                <a:spcPct val="106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6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6000"/>
              </a:lnSpc>
              <a:spcAft>
                <a:spcPts val="800"/>
              </a:spcAft>
            </a:pPr>
            <a:endParaRPr lang="en-IN" sz="1800" kern="1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6000"/>
              </a:lnSpc>
              <a:spcAft>
                <a:spcPts val="800"/>
              </a:spcAft>
            </a:pPr>
            <a:endParaRPr lang="en-IN" sz="1800" kern="100" dirty="0">
              <a:solidFill>
                <a:srgbClr val="222222"/>
              </a:solidFill>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6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6000"/>
              </a:lnSpc>
              <a:spcAft>
                <a:spcPts val="800"/>
              </a:spcAft>
              <a:buNone/>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endParaRPr lang="en-GB" sz="1800" spc="-35" dirty="0">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3000"/>
            <a:lum/>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953EF2-80DA-C6CC-8183-36E2C3AA62F5}"/>
              </a:ext>
            </a:extLst>
          </p:cNvPr>
          <p:cNvSpPr txBox="1"/>
          <p:nvPr/>
        </p:nvSpPr>
        <p:spPr>
          <a:xfrm>
            <a:off x="518474" y="188536"/>
            <a:ext cx="5401559" cy="400110"/>
          </a:xfrm>
          <a:prstGeom prst="rect">
            <a:avLst/>
          </a:prstGeom>
          <a:noFill/>
        </p:spPr>
        <p:txBody>
          <a:bodyPr wrap="square" rtlCol="0">
            <a:spAutoFit/>
          </a:bodyPr>
          <a:lstStyle/>
          <a:p>
            <a:r>
              <a:rPr lang="en-IN" sz="2000" b="1" u="sng" dirty="0">
                <a:effectLst/>
                <a:latin typeface="Nunito" pitchFamily="2" charset="0"/>
                <a:ea typeface="Calibri" panose="020F0502020204030204" pitchFamily="34" charset="0"/>
                <a:cs typeface="Times New Roman" panose="02020603050405020304" pitchFamily="18" charset="0"/>
              </a:rPr>
              <a:t>Part 3: Dimensionality Reduction</a:t>
            </a:r>
            <a:endParaRPr lang="en-IN" sz="2000" dirty="0"/>
          </a:p>
        </p:txBody>
      </p:sp>
      <p:sp>
        <p:nvSpPr>
          <p:cNvPr id="5" name="TextBox 4">
            <a:extLst>
              <a:ext uri="{FF2B5EF4-FFF2-40B4-BE49-F238E27FC236}">
                <a16:creationId xmlns:a16="http://schemas.microsoft.com/office/drawing/2014/main" id="{49EB046B-BFF6-068B-910E-EE5DCCA609AC}"/>
              </a:ext>
            </a:extLst>
          </p:cNvPr>
          <p:cNvSpPr txBox="1"/>
          <p:nvPr/>
        </p:nvSpPr>
        <p:spPr>
          <a:xfrm>
            <a:off x="428018" y="823120"/>
            <a:ext cx="11381362" cy="5630644"/>
          </a:xfrm>
          <a:prstGeom prst="rect">
            <a:avLst/>
          </a:prstGeom>
          <a:noFill/>
        </p:spPr>
        <p:txBody>
          <a:bodyPr wrap="square">
            <a:spAutoFit/>
          </a:bodyPr>
          <a:lstStyle/>
          <a:p>
            <a:pPr>
              <a:lnSpc>
                <a:spcPct val="107000"/>
              </a:lnSpc>
              <a:spcAft>
                <a:spcPts val="800"/>
              </a:spcAft>
            </a:pPr>
            <a:r>
              <a:rPr lang="en-IN" sz="2000" kern="100" spc="10" dirty="0">
                <a:solidFill>
                  <a:srgbClr val="273239"/>
                </a:solidFill>
                <a:effectLst/>
                <a:latin typeface="Nunito" pitchFamily="2" charset="0"/>
                <a:ea typeface="Calibri" panose="020F0502020204030204" pitchFamily="34" charset="0"/>
                <a:cs typeface="Times New Roman" panose="02020603050405020304" pitchFamily="18" charset="0"/>
              </a:rPr>
              <a:t>Dimensionality reduction is a technique used to reduce the number of features in a dataset while retaining as much of the important information as possible. In other words, it is a process of transforming high-dimensional data into a lower-dimensional space that still preserves the essence of the original data.</a:t>
            </a:r>
          </a:p>
          <a:p>
            <a:pPr fontAlgn="base">
              <a:lnSpc>
                <a:spcPct val="107000"/>
              </a:lnSpc>
              <a:spcAft>
                <a:spcPts val="750"/>
              </a:spcAft>
            </a:pPr>
            <a:r>
              <a:rPr lang="en-IN" sz="2000" kern="100" spc="10" dirty="0">
                <a:solidFill>
                  <a:srgbClr val="273239"/>
                </a:solidFill>
                <a:latin typeface="Nunito" pitchFamily="2" charset="0"/>
                <a:ea typeface="Calibri" panose="020F0502020204030204" pitchFamily="34" charset="0"/>
                <a:cs typeface="Times New Roman" panose="02020603050405020304" pitchFamily="18" charset="0"/>
              </a:rPr>
              <a:t> </a:t>
            </a: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The various methods used for dimensionality reduction include: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Principal Component Analysis (PCA)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Linear Discriminant Analysis (LDA)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Generalized Discriminant Analysis (GDA)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fontAlgn="base">
              <a:spcAft>
                <a:spcPts val="750"/>
              </a:spcAft>
            </a:pPr>
            <a:r>
              <a:rPr lang="en-IN" sz="1800" spc="10" dirty="0">
                <a:solidFill>
                  <a:srgbClr val="273239"/>
                </a:solidFill>
                <a:effectLst/>
                <a:latin typeface="Nunito" pitchFamily="2" charset="0"/>
                <a:ea typeface="Times New Roman" panose="02020603050405020304" pitchFamily="18" charset="0"/>
              </a:rPr>
              <a:t>In this project we will work with Principal Component Analysis.</a:t>
            </a:r>
          </a:p>
          <a:p>
            <a:pPr marL="457200" fontAlgn="base">
              <a:spcAft>
                <a:spcPts val="750"/>
              </a:spcAft>
            </a:pPr>
            <a:r>
              <a:rPr lang="en-IN" sz="1800" b="1" spc="10" dirty="0">
                <a:solidFill>
                  <a:srgbClr val="273239"/>
                </a:solidFill>
                <a:effectLst/>
                <a:latin typeface="Nunito" pitchFamily="2" charset="0"/>
                <a:ea typeface="Times New Roman" panose="02020603050405020304" pitchFamily="18" charset="0"/>
              </a:rPr>
              <a:t>Principal Component Analysis:</a:t>
            </a:r>
          </a:p>
          <a:p>
            <a:pPr marL="457200" fontAlgn="base">
              <a:spcAft>
                <a:spcPts val="750"/>
              </a:spcAft>
            </a:pPr>
            <a:r>
              <a:rPr lang="en-IN" sz="1800" spc="10" dirty="0">
                <a:solidFill>
                  <a:srgbClr val="273239"/>
                </a:solidFill>
                <a:effectLst/>
                <a:latin typeface="Nunito" pitchFamily="2" charset="0"/>
                <a:ea typeface="Times New Roman" panose="02020603050405020304" pitchFamily="18" charset="0"/>
              </a:rPr>
              <a:t>It works on the condition that while the data in a higher dimensional space is mapped to data in a lower dimension space, the variance of the data in the lower dimensional space should be maximum. </a:t>
            </a:r>
            <a:endParaRPr lang="en-IN" sz="1800" dirty="0">
              <a:effectLst/>
              <a:latin typeface="Times New Roman" panose="02020603050405020304" pitchFamily="18" charset="0"/>
              <a:ea typeface="Times New Roman" panose="02020603050405020304" pitchFamily="18" charset="0"/>
            </a:endParaRPr>
          </a:p>
          <a:p>
            <a:pPr marL="457200" fontAlgn="base">
              <a:spcAft>
                <a:spcPts val="750"/>
              </a:spcAft>
            </a:pPr>
            <a:endParaRPr lang="en-IN" sz="1800" dirty="0">
              <a:effectLst/>
              <a:latin typeface="Times New Roman" panose="02020603050405020304" pitchFamily="18" charset="0"/>
              <a:ea typeface="Times New Roman" panose="02020603050405020304" pitchFamily="18" charset="0"/>
            </a:endParaRPr>
          </a:p>
          <a:p>
            <a:pPr marL="457200" fontAlgn="base">
              <a:spcAft>
                <a:spcPts val="750"/>
              </a:spcAft>
            </a:pPr>
            <a:endParaRPr lang="en-IN" sz="1800" dirty="0">
              <a:effectLst/>
              <a:latin typeface="Times New Roman" panose="02020603050405020304" pitchFamily="18" charset="0"/>
              <a:ea typeface="Times New Roman" panose="02020603050405020304" pitchFamily="18" charset="0"/>
            </a:endParaRPr>
          </a:p>
          <a:p>
            <a:pPr>
              <a:lnSpc>
                <a:spcPct val="107000"/>
              </a:lnSpc>
              <a:spcAft>
                <a:spcPts val="800"/>
              </a:spcAft>
            </a:pP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2069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6DCB27-E882-081B-C7D0-7F7502C5B30A}"/>
              </a:ext>
            </a:extLst>
          </p:cNvPr>
          <p:cNvSpPr txBox="1"/>
          <p:nvPr/>
        </p:nvSpPr>
        <p:spPr>
          <a:xfrm>
            <a:off x="875489" y="184826"/>
            <a:ext cx="10778247" cy="646331"/>
          </a:xfrm>
          <a:prstGeom prst="rect">
            <a:avLst/>
          </a:prstGeom>
          <a:noFill/>
        </p:spPr>
        <p:txBody>
          <a:bodyPr wrap="square" rtlCol="0">
            <a:spAutoFit/>
          </a:bodyPr>
          <a:lstStyle/>
          <a:p>
            <a:r>
              <a:rPr lang="en-IN" dirty="0"/>
              <a:t>After Categorical Encoding I had 52 features </a:t>
            </a:r>
          </a:p>
          <a:p>
            <a:endParaRPr lang="en-IN" dirty="0"/>
          </a:p>
        </p:txBody>
      </p:sp>
      <p:sp>
        <p:nvSpPr>
          <p:cNvPr id="5" name="TextBox 4">
            <a:extLst>
              <a:ext uri="{FF2B5EF4-FFF2-40B4-BE49-F238E27FC236}">
                <a16:creationId xmlns:a16="http://schemas.microsoft.com/office/drawing/2014/main" id="{B66D1B11-94C4-6CB0-5116-CDA12D610A13}"/>
              </a:ext>
            </a:extLst>
          </p:cNvPr>
          <p:cNvSpPr txBox="1"/>
          <p:nvPr/>
        </p:nvSpPr>
        <p:spPr>
          <a:xfrm>
            <a:off x="875488" y="668853"/>
            <a:ext cx="10369685" cy="646331"/>
          </a:xfrm>
          <a:prstGeom prst="rect">
            <a:avLst/>
          </a:prstGeom>
          <a:noFill/>
        </p:spPr>
        <p:txBody>
          <a:bodyPr wrap="square">
            <a:spAutoFit/>
          </a:bodyPr>
          <a:lstStyle/>
          <a:p>
            <a:pPr fontAlgn="base">
              <a:spcAft>
                <a:spcPts val="750"/>
              </a:spcAft>
            </a:pPr>
            <a:r>
              <a:rPr lang="en-IN" spc="10" dirty="0">
                <a:solidFill>
                  <a:srgbClr val="273239"/>
                </a:solidFill>
                <a:latin typeface="Nunito" pitchFamily="2" charset="0"/>
                <a:ea typeface="Times New Roman" panose="02020603050405020304" pitchFamily="18" charset="0"/>
              </a:rPr>
              <a:t>I</a:t>
            </a:r>
            <a:r>
              <a:rPr lang="en-IN" sz="1800" spc="10" dirty="0">
                <a:solidFill>
                  <a:srgbClr val="273239"/>
                </a:solidFill>
                <a:effectLst/>
                <a:latin typeface="Nunito" pitchFamily="2" charset="0"/>
                <a:ea typeface="Times New Roman" panose="02020603050405020304" pitchFamily="18" charset="0"/>
              </a:rPr>
              <a:t> have applied PCA on scaled data and plot a graph between no. of components (on X axis) vs cumulate explained variance (on Y axis). Which is as:</a:t>
            </a:r>
            <a:endParaRPr lang="en-IN" sz="16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E0846D29-0DF7-2C08-CB03-0A7F502E76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5488" y="1565748"/>
            <a:ext cx="5759423" cy="4076700"/>
          </a:xfrm>
          <a:prstGeom prst="rect">
            <a:avLst/>
          </a:prstGeom>
          <a:noFill/>
          <a:ln>
            <a:noFill/>
          </a:ln>
        </p:spPr>
      </p:pic>
      <p:sp>
        <p:nvSpPr>
          <p:cNvPr id="7" name="Rectangle 6">
            <a:extLst>
              <a:ext uri="{FF2B5EF4-FFF2-40B4-BE49-F238E27FC236}">
                <a16:creationId xmlns:a16="http://schemas.microsoft.com/office/drawing/2014/main" id="{3A9F9815-598D-8C1C-391E-4C3F299C39FF}"/>
              </a:ext>
            </a:extLst>
          </p:cNvPr>
          <p:cNvSpPr/>
          <p:nvPr/>
        </p:nvSpPr>
        <p:spPr>
          <a:xfrm>
            <a:off x="6965005" y="1887169"/>
            <a:ext cx="4351507" cy="23346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ts val="750"/>
              </a:spcAft>
            </a:pPr>
            <a:endParaRPr lang="en-IN" sz="1800" spc="10" dirty="0">
              <a:solidFill>
                <a:srgbClr val="273239"/>
              </a:solidFill>
              <a:effectLst/>
              <a:latin typeface="Nunito" pitchFamily="2" charset="0"/>
              <a:ea typeface="Times New Roman" panose="02020603050405020304" pitchFamily="18" charset="0"/>
            </a:endParaRPr>
          </a:p>
          <a:p>
            <a:pPr fontAlgn="base">
              <a:spcAft>
                <a:spcPts val="750"/>
              </a:spcAft>
            </a:pPr>
            <a:r>
              <a:rPr lang="en-IN" sz="1800" spc="10" dirty="0">
                <a:solidFill>
                  <a:srgbClr val="273239"/>
                </a:solidFill>
                <a:effectLst/>
                <a:latin typeface="Nunito" pitchFamily="2" charset="0"/>
                <a:ea typeface="Times New Roman" panose="02020603050405020304" pitchFamily="18" charset="0"/>
              </a:rPr>
              <a:t>From this plot we can clearly see that cumulative variance explained by only 5 features is </a:t>
            </a:r>
            <a:r>
              <a:rPr lang="en-IN" sz="1800" spc="10" dirty="0" err="1">
                <a:solidFill>
                  <a:srgbClr val="273239"/>
                </a:solidFill>
                <a:effectLst/>
                <a:latin typeface="Nunito" pitchFamily="2" charset="0"/>
                <a:ea typeface="Times New Roman" panose="02020603050405020304" pitchFamily="18" charset="0"/>
              </a:rPr>
              <a:t>approx</a:t>
            </a:r>
            <a:r>
              <a:rPr lang="en-IN" sz="1800" spc="10" dirty="0">
                <a:solidFill>
                  <a:srgbClr val="273239"/>
                </a:solidFill>
                <a:effectLst/>
                <a:latin typeface="Nunito" pitchFamily="2" charset="0"/>
                <a:ea typeface="Times New Roman" panose="02020603050405020304" pitchFamily="18" charset="0"/>
              </a:rPr>
              <a:t> 60% and the remaining variance is explained by the remaining 47 features.</a:t>
            </a:r>
          </a:p>
          <a:p>
            <a:pPr fontAlgn="base">
              <a:spcAft>
                <a:spcPts val="750"/>
              </a:spcAft>
            </a:pPr>
            <a:r>
              <a:rPr lang="en-IN" sz="1800" spc="10" dirty="0">
                <a:solidFill>
                  <a:srgbClr val="273239"/>
                </a:solidFill>
                <a:effectLst/>
                <a:latin typeface="Nunito" pitchFamily="2" charset="0"/>
                <a:ea typeface="Calibri" panose="020F0502020204030204" pitchFamily="34" charset="0"/>
                <a:cs typeface="Times New Roman" panose="02020603050405020304" pitchFamily="18" charset="0"/>
              </a:rPr>
              <a:t>The percentage of variance explained by the 5 features is good enough.</a:t>
            </a:r>
          </a:p>
          <a:p>
            <a:pPr fontAlgn="base">
              <a:spcAft>
                <a:spcPts val="750"/>
              </a:spcAft>
            </a:pPr>
            <a:endParaRPr lang="en-IN" sz="1800" dirty="0">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1A32CDD9-A1A9-3BEE-A61D-51127100F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488" y="5856456"/>
            <a:ext cx="6380939" cy="816717"/>
          </a:xfrm>
          <a:prstGeom prst="rect">
            <a:avLst/>
          </a:prstGeom>
        </p:spPr>
      </p:pic>
    </p:spTree>
    <p:extLst>
      <p:ext uri="{BB962C8B-B14F-4D97-AF65-F5344CB8AC3E}">
        <p14:creationId xmlns:p14="http://schemas.microsoft.com/office/powerpoint/2010/main" val="2045909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7ACC5D-2534-9E98-3A8F-F97703E1E283}"/>
              </a:ext>
            </a:extLst>
          </p:cNvPr>
          <p:cNvSpPr txBox="1"/>
          <p:nvPr/>
        </p:nvSpPr>
        <p:spPr>
          <a:xfrm>
            <a:off x="702823" y="479048"/>
            <a:ext cx="8694096" cy="1785104"/>
          </a:xfrm>
          <a:prstGeom prst="rect">
            <a:avLst/>
          </a:prstGeom>
          <a:noFill/>
        </p:spPr>
        <p:txBody>
          <a:bodyPr wrap="square">
            <a:spAutoFit/>
          </a:bodyPr>
          <a:lstStyle/>
          <a:p>
            <a:pPr fontAlgn="base">
              <a:spcAft>
                <a:spcPts val="750"/>
              </a:spcAft>
            </a:pPr>
            <a:r>
              <a:rPr lang="en-IN" sz="1800" spc="10" dirty="0">
                <a:solidFill>
                  <a:srgbClr val="273239"/>
                </a:solidFill>
                <a:effectLst/>
                <a:latin typeface="Nunito" pitchFamily="2" charset="0"/>
                <a:ea typeface="Times New Roman" panose="02020603050405020304" pitchFamily="18" charset="0"/>
              </a:rPr>
              <a:t>We have taken 5 principal components as our most relevant features in further analysis.</a:t>
            </a:r>
            <a:endParaRPr lang="en-IN" sz="1600" dirty="0">
              <a:effectLst/>
              <a:latin typeface="Times New Roman" panose="02020603050405020304" pitchFamily="18" charset="0"/>
              <a:ea typeface="Times New Roman" panose="02020603050405020304" pitchFamily="18" charset="0"/>
            </a:endParaRPr>
          </a:p>
          <a:p>
            <a:pPr fontAlgn="base">
              <a:spcAft>
                <a:spcPts val="750"/>
              </a:spcAft>
            </a:pPr>
            <a:r>
              <a:rPr lang="en-IN" sz="1800" spc="10" dirty="0">
                <a:solidFill>
                  <a:srgbClr val="273239"/>
                </a:solidFill>
                <a:effectLst/>
                <a:latin typeface="Nunito" pitchFamily="2" charset="0"/>
                <a:ea typeface="Times New Roman" panose="02020603050405020304" pitchFamily="18" charset="0"/>
              </a:rPr>
              <a:t>Shape of the data </a:t>
            </a:r>
            <a:endParaRPr lang="en-IN" sz="1600" dirty="0">
              <a:effectLst/>
              <a:latin typeface="Times New Roman" panose="02020603050405020304" pitchFamily="18" charset="0"/>
              <a:ea typeface="Times New Roman" panose="02020603050405020304" pitchFamily="18" charset="0"/>
            </a:endParaRPr>
          </a:p>
          <a:p>
            <a:pPr marL="342900" lvl="0" indent="-342900" fontAlgn="base">
              <a:spcAft>
                <a:spcPts val="750"/>
              </a:spcAft>
              <a:buSzPts val="1000"/>
              <a:buFont typeface="Symbol" panose="05050102010706020507" pitchFamily="18" charset="2"/>
              <a:buChar char=""/>
              <a:tabLst>
                <a:tab pos="2388870" algn="l"/>
              </a:tabLst>
            </a:pPr>
            <a:r>
              <a:rPr lang="en-IN" sz="1800" spc="10" dirty="0">
                <a:solidFill>
                  <a:srgbClr val="273239"/>
                </a:solidFill>
                <a:effectLst/>
                <a:latin typeface="Nunito" pitchFamily="2" charset="0"/>
                <a:ea typeface="Times New Roman" panose="02020603050405020304" pitchFamily="18" charset="0"/>
              </a:rPr>
              <a:t>Before Dimensionality Reduction: </a:t>
            </a:r>
            <a:r>
              <a:rPr lang="en-IN" sz="1200" dirty="0">
                <a:solidFill>
                  <a:srgbClr val="212121"/>
                </a:solidFill>
                <a:effectLst/>
                <a:latin typeface="Courier New" panose="02070309020205020404" pitchFamily="49" charset="0"/>
                <a:ea typeface="Times New Roman" panose="02020603050405020304" pitchFamily="18" charset="0"/>
              </a:rPr>
              <a:t>(745, 52)</a:t>
            </a:r>
            <a:endParaRPr lang="en-IN" sz="1600" dirty="0">
              <a:effectLst/>
              <a:latin typeface="Times New Roman" panose="02020603050405020304" pitchFamily="18" charset="0"/>
              <a:ea typeface="Times New Roman" panose="02020603050405020304" pitchFamily="18" charset="0"/>
            </a:endParaRPr>
          </a:p>
          <a:p>
            <a:pPr marL="342900" lvl="0" indent="-342900" fontAlgn="base">
              <a:spcAft>
                <a:spcPts val="750"/>
              </a:spcAft>
              <a:buSzPts val="1000"/>
              <a:buFont typeface="Symbol" panose="05050102010706020507" pitchFamily="18" charset="2"/>
              <a:buChar char=""/>
              <a:tabLst>
                <a:tab pos="2388870" algn="l"/>
              </a:tabLst>
            </a:pPr>
            <a:r>
              <a:rPr lang="en-IN" sz="1800" spc="10" dirty="0">
                <a:solidFill>
                  <a:srgbClr val="273239"/>
                </a:solidFill>
                <a:effectLst/>
                <a:latin typeface="Nunito" pitchFamily="2" charset="0"/>
                <a:ea typeface="Times New Roman" panose="02020603050405020304" pitchFamily="18" charset="0"/>
              </a:rPr>
              <a:t>After Dimensionality Reduction: </a:t>
            </a:r>
            <a:r>
              <a:rPr lang="en-IN" sz="1200" dirty="0">
                <a:solidFill>
                  <a:srgbClr val="212121"/>
                </a:solidFill>
                <a:effectLst/>
                <a:latin typeface="Courier New" panose="02070309020205020404" pitchFamily="49" charset="0"/>
                <a:ea typeface="Times New Roman" panose="02020603050405020304" pitchFamily="18" charset="0"/>
              </a:rPr>
              <a:t>(745, 5)</a:t>
            </a:r>
            <a:endParaRPr lang="en-IN" sz="16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8015DE6E-5F7C-0CF4-BBC4-5FBAAF812B4A}"/>
              </a:ext>
            </a:extLst>
          </p:cNvPr>
          <p:cNvSpPr/>
          <p:nvPr/>
        </p:nvSpPr>
        <p:spPr>
          <a:xfrm>
            <a:off x="1505759" y="2264152"/>
            <a:ext cx="5796470" cy="2077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ts val="2475"/>
              </a:lnSpc>
              <a:spcAft>
                <a:spcPts val="800"/>
              </a:spcAft>
              <a:buSzPts val="1000"/>
              <a:buFont typeface="Symbol" panose="05050102010706020507" pitchFamily="18" charset="2"/>
              <a:buChar char=""/>
              <a:tabLst>
                <a:tab pos="457200" algn="l"/>
              </a:tabLst>
            </a:pPr>
            <a:r>
              <a:rPr lang="en-IN" sz="1800" kern="0">
                <a:solidFill>
                  <a:srgbClr val="222222"/>
                </a:solidFill>
                <a:effectLst/>
                <a:latin typeface="Nunito" pitchFamily="2" charset="0"/>
                <a:ea typeface="Times New Roman" panose="02020603050405020304" pitchFamily="18" charset="0"/>
                <a:cs typeface="Times New Roman" panose="02020603050405020304" pitchFamily="18" charset="0"/>
              </a:rPr>
              <a:t>The value of the silhouette coef</a:t>
            </a:r>
            <a:r>
              <a:rPr lang="en-IN" sz="1800" ker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ﬁ</a:t>
            </a:r>
            <a:r>
              <a:rPr lang="en-IN" sz="1800" kern="0">
                <a:solidFill>
                  <a:srgbClr val="222222"/>
                </a:solidFill>
                <a:effectLst/>
                <a:latin typeface="Nunito" pitchFamily="2" charset="0"/>
                <a:ea typeface="Times New Roman" panose="02020603050405020304" pitchFamily="18" charset="0"/>
                <a:cs typeface="Times New Roman" panose="02020603050405020304" pitchFamily="18" charset="0"/>
              </a:rPr>
              <a:t>cient is between [-1, 1].</a:t>
            </a:r>
            <a:endParaRPr lang="en-IN" sz="1800" kern="10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42DA7C26-22A8-AA17-E632-AFB59E86C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769" y="2787974"/>
            <a:ext cx="5299144" cy="1425748"/>
          </a:xfrm>
          <a:prstGeom prst="rect">
            <a:avLst/>
          </a:prstGeom>
        </p:spPr>
      </p:pic>
      <p:sp>
        <p:nvSpPr>
          <p:cNvPr id="10" name="TextBox 9">
            <a:extLst>
              <a:ext uri="{FF2B5EF4-FFF2-40B4-BE49-F238E27FC236}">
                <a16:creationId xmlns:a16="http://schemas.microsoft.com/office/drawing/2014/main" id="{02655A32-C608-DC2B-7E19-405E5D68BD02}"/>
              </a:ext>
            </a:extLst>
          </p:cNvPr>
          <p:cNvSpPr txBox="1"/>
          <p:nvPr/>
        </p:nvSpPr>
        <p:spPr>
          <a:xfrm>
            <a:off x="1865075" y="2290507"/>
            <a:ext cx="5077838" cy="369332"/>
          </a:xfrm>
          <a:prstGeom prst="rect">
            <a:avLst/>
          </a:prstGeom>
          <a:noFill/>
        </p:spPr>
        <p:txBody>
          <a:bodyPr wrap="square" rtlCol="0">
            <a:spAutoFit/>
          </a:bodyPr>
          <a:lstStyle/>
          <a:p>
            <a:r>
              <a:rPr lang="en-IN" dirty="0"/>
              <a:t>PC1         PC2           PC3       PC4           PC5</a:t>
            </a:r>
          </a:p>
        </p:txBody>
      </p:sp>
    </p:spTree>
    <p:extLst>
      <p:ext uri="{BB962C8B-B14F-4D97-AF65-F5344CB8AC3E}">
        <p14:creationId xmlns:p14="http://schemas.microsoft.com/office/powerpoint/2010/main" val="3515266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E0ED46-F95B-EAE6-2B3B-B4C3309D6A7E}"/>
              </a:ext>
            </a:extLst>
          </p:cNvPr>
          <p:cNvSpPr txBox="1"/>
          <p:nvPr/>
        </p:nvSpPr>
        <p:spPr>
          <a:xfrm>
            <a:off x="386499" y="131975"/>
            <a:ext cx="11189616" cy="400110"/>
          </a:xfrm>
          <a:prstGeom prst="rect">
            <a:avLst/>
          </a:prstGeom>
          <a:noFill/>
        </p:spPr>
        <p:txBody>
          <a:bodyPr wrap="square" rtlCol="0">
            <a:spAutoFit/>
          </a:bodyPr>
          <a:lstStyle/>
          <a:p>
            <a:r>
              <a:rPr lang="en-IN" sz="2000" b="1" dirty="0"/>
              <a:t>PART 4: CLUSTERING</a:t>
            </a:r>
          </a:p>
        </p:txBody>
      </p:sp>
      <p:sp>
        <p:nvSpPr>
          <p:cNvPr id="4" name="TextBox 3">
            <a:extLst>
              <a:ext uri="{FF2B5EF4-FFF2-40B4-BE49-F238E27FC236}">
                <a16:creationId xmlns:a16="http://schemas.microsoft.com/office/drawing/2014/main" id="{60C87B2D-EDBE-5FB2-2A47-6CE9676830F7}"/>
              </a:ext>
            </a:extLst>
          </p:cNvPr>
          <p:cNvSpPr txBox="1"/>
          <p:nvPr/>
        </p:nvSpPr>
        <p:spPr>
          <a:xfrm>
            <a:off x="386499" y="691570"/>
            <a:ext cx="10858675" cy="1040285"/>
          </a:xfrm>
          <a:prstGeom prst="rect">
            <a:avLst/>
          </a:prstGeom>
          <a:noFill/>
        </p:spPr>
        <p:txBody>
          <a:bodyPr wrap="square">
            <a:spAutoFit/>
          </a:bodyPr>
          <a:lstStyle/>
          <a:p>
            <a:pPr algn="just">
              <a:lnSpc>
                <a:spcPts val="2475"/>
              </a:lnSpc>
            </a:pPr>
            <a:r>
              <a:rPr lang="en-IN" sz="1800" dirty="0">
                <a:solidFill>
                  <a:srgbClr val="222222"/>
                </a:solidFill>
                <a:effectLst/>
                <a:latin typeface="Nunito" pitchFamily="2" charset="0"/>
                <a:ea typeface="Times New Roman" panose="02020603050405020304" pitchFamily="18" charset="0"/>
              </a:rPr>
              <a:t>Clustering is the task of dividing the </a:t>
            </a:r>
            <a:r>
              <a:rPr lang="en-IN" sz="1800" dirty="0" err="1">
                <a:solidFill>
                  <a:srgbClr val="222222"/>
                </a:solidFill>
                <a:effectLst/>
                <a:latin typeface="Nunito" pitchFamily="2" charset="0"/>
                <a:ea typeface="Times New Roman" panose="02020603050405020304" pitchFamily="18" charset="0"/>
              </a:rPr>
              <a:t>unlabeled</a:t>
            </a:r>
            <a:r>
              <a:rPr lang="en-IN" sz="1800" dirty="0">
                <a:solidFill>
                  <a:srgbClr val="222222"/>
                </a:solidFill>
                <a:effectLst/>
                <a:latin typeface="Nunito" pitchFamily="2" charset="0"/>
                <a:ea typeface="Times New Roman" panose="02020603050405020304" pitchFamily="18" charset="0"/>
              </a:rPr>
              <a:t> data or data points into different clusters such that similar data points fall in the same cluster than those which differ from the others. In simple words, the aim of the clustering process is to segregate groups with similar traits and assign them into clusters</a:t>
            </a:r>
            <a:r>
              <a:rPr lang="en-IN" sz="1800" dirty="0">
                <a:solidFill>
                  <a:srgbClr val="222222"/>
                </a:solidFill>
                <a:effectLst/>
                <a:latin typeface="Lato" panose="020F0502020204030203"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64BFA45A-A8F9-2180-9A62-71A9F7E6A075}"/>
              </a:ext>
            </a:extLst>
          </p:cNvPr>
          <p:cNvSpPr txBox="1"/>
          <p:nvPr/>
        </p:nvSpPr>
        <p:spPr>
          <a:xfrm>
            <a:off x="386499" y="1968767"/>
            <a:ext cx="11038464" cy="2714141"/>
          </a:xfrm>
          <a:prstGeom prst="rect">
            <a:avLst/>
          </a:prstGeom>
          <a:noFill/>
        </p:spPr>
        <p:txBody>
          <a:bodyPr wrap="square">
            <a:spAutoFit/>
          </a:bodyPr>
          <a:lstStyle/>
          <a:p>
            <a:pPr marL="285750" lvl="0" indent="-285750" algn="just">
              <a:lnSpc>
                <a:spcPts val="2475"/>
              </a:lnSpc>
              <a:spcAft>
                <a:spcPts val="800"/>
              </a:spcAft>
              <a:buSzPts val="1000"/>
              <a:buFont typeface="Wingdings" panose="05000000000000000000" pitchFamily="2" charset="2"/>
              <a:buChar char="v"/>
              <a:tabLst>
                <a:tab pos="457200" algn="l"/>
              </a:tabLst>
            </a:pPr>
            <a:r>
              <a:rPr lang="en-IN" sz="1800" kern="100" dirty="0">
                <a:solidFill>
                  <a:srgbClr val="222222"/>
                </a:solidFill>
                <a:effectLst/>
                <a:latin typeface="Lato" panose="020F0502020204030203" pitchFamily="34" charset="0"/>
                <a:ea typeface="Calibri" panose="020F0502020204030204" pitchFamily="34" charset="0"/>
                <a:cs typeface="Times New Roman" panose="02020603050405020304" pitchFamily="18" charset="0"/>
              </a:rPr>
              <a:t>Two of the most popular clustering algorithms(Used in this project)–</a:t>
            </a:r>
            <a:endParaRPr lang="en-IN" sz="1400" kern="1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800100" indent="-342900" algn="just">
              <a:lnSpc>
                <a:spcPts val="2475"/>
              </a:lnSpc>
              <a:spcAft>
                <a:spcPts val="800"/>
              </a:spcAft>
              <a:buAutoNum type="arabicParenR"/>
            </a:pPr>
            <a:r>
              <a:rPr lang="en-IN" sz="1800" b="1" kern="100" dirty="0">
                <a:solidFill>
                  <a:srgbClr val="222222"/>
                </a:solidFill>
                <a:effectLst/>
                <a:latin typeface="Lato" panose="020F0502020204030203" pitchFamily="34" charset="0"/>
                <a:ea typeface="Calibri" panose="020F0502020204030204" pitchFamily="34" charset="0"/>
                <a:cs typeface="Times New Roman" panose="02020603050405020304" pitchFamily="18" charset="0"/>
              </a:rPr>
              <a:t>K Means Clustering</a:t>
            </a:r>
            <a:r>
              <a:rPr lang="en-IN" sz="1800" kern="100" dirty="0">
                <a:solidFill>
                  <a:srgbClr val="222222"/>
                </a:solidFill>
                <a:effectLst/>
                <a:latin typeface="Lato" panose="020F0502020204030203" pitchFamily="34" charset="0"/>
                <a:ea typeface="Calibri" panose="020F0502020204030204" pitchFamily="34" charset="0"/>
                <a:cs typeface="Times New Roman" panose="02020603050405020304" pitchFamily="18" charset="0"/>
              </a:rPr>
              <a:t> :The basic idea behind </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k-means clustering, is to define clusters such that the total intra-cluster variation [or total within-cluster sum of square (WSS)] is minimized. The total </a:t>
            </a:r>
            <a:r>
              <a:rPr lang="en-IN" sz="1800" dirty="0" err="1">
                <a:solidFill>
                  <a:srgbClr val="222222"/>
                </a:solidFill>
                <a:effectLst/>
                <a:latin typeface="Nunito" pitchFamily="2" charset="0"/>
                <a:ea typeface="Calibri" panose="020F0502020204030204" pitchFamily="34" charset="0"/>
                <a:cs typeface="Times New Roman" panose="02020603050405020304" pitchFamily="18" charset="0"/>
              </a:rPr>
              <a:t>wss</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 measures the compactness of the clustering, and we want it to be as small as possible</a:t>
            </a:r>
            <a:endParaRPr lang="en-IN" b="1" kern="100" dirty="0">
              <a:solidFill>
                <a:srgbClr val="222222"/>
              </a:solidFill>
              <a:latin typeface="Lato" panose="020F0502020204030203" pitchFamily="34" charset="0"/>
              <a:ea typeface="Calibri" panose="020F0502020204030204" pitchFamily="34" charset="0"/>
              <a:cs typeface="Times New Roman" panose="02020603050405020304" pitchFamily="18" charset="0"/>
            </a:endParaRPr>
          </a:p>
          <a:p>
            <a:pPr marL="457200" algn="just">
              <a:lnSpc>
                <a:spcPts val="2475"/>
              </a:lnSpc>
              <a:spcAft>
                <a:spcPts val="800"/>
              </a:spcAft>
            </a:pPr>
            <a:endParaRPr lang="en-IN" sz="2000" b="1" u="sng" kern="100" dirty="0">
              <a:solidFill>
                <a:srgbClr val="222222"/>
              </a:solidFill>
              <a:latin typeface="Nunito" pitchFamily="2" charset="0"/>
              <a:ea typeface="Times New Roman" panose="02020603050405020304" pitchFamily="18" charset="0"/>
              <a:cs typeface="Times New Roman" panose="02020603050405020304" pitchFamily="18" charset="0"/>
            </a:endParaRPr>
          </a:p>
          <a:p>
            <a:pPr algn="just">
              <a:lnSpc>
                <a:spcPts val="2475"/>
              </a:lnSpc>
              <a:spcAft>
                <a:spcPts val="800"/>
              </a:spcAft>
            </a:pPr>
            <a:endParaRPr lang="en-IN" sz="1800" dirty="0">
              <a:solidFill>
                <a:srgbClr val="222222"/>
              </a:solidFill>
              <a:effectLst/>
              <a:latin typeface="Nunito" pitchFamily="2" charset="0"/>
              <a:ea typeface="Calibri" panose="020F0502020204030204" pitchFamily="34" charset="0"/>
              <a:cs typeface="Times New Roman" panose="02020603050405020304" pitchFamily="18" charset="0"/>
            </a:endParaRPr>
          </a:p>
          <a:p>
            <a:pPr algn="just">
              <a:lnSpc>
                <a:spcPts val="2475"/>
              </a:lnSpc>
              <a:spcAft>
                <a:spcPts val="800"/>
              </a:spcAft>
            </a:pP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8" name="Picture 2">
            <a:extLst>
              <a:ext uri="{FF2B5EF4-FFF2-40B4-BE49-F238E27FC236}">
                <a16:creationId xmlns:a16="http://schemas.microsoft.com/office/drawing/2014/main" id="{2127B23E-0C66-015A-4AAA-7D927A7FB8A9}"/>
              </a:ext>
            </a:extLst>
          </p:cNvPr>
          <p:cNvPicPr>
            <a:picLocks noChangeAspect="1" noChangeArrowheads="1"/>
          </p:cNvPicPr>
          <p:nvPr/>
        </p:nvPicPr>
        <p:blipFill>
          <a:blip r:embed="rId3" cstate="print">
            <a:clrChange>
              <a:clrFrom>
                <a:srgbClr val="0F1D25"/>
              </a:clrFrom>
              <a:clrTo>
                <a:srgbClr val="0F1D25">
                  <a:alpha val="0"/>
                </a:srgbClr>
              </a:clrTo>
            </a:clrChange>
            <a:lum bright="70000" contrast="-70000"/>
            <a:extLst>
              <a:ext uri="{BEBA8EAE-BF5A-486C-A8C5-ECC9F3942E4B}">
                <a14:imgProps xmlns:a14="http://schemas.microsoft.com/office/drawing/2010/main">
                  <a14:imgLayer r:embed="rId4">
                    <a14:imgEffect>
                      <a14:saturation sat="145000"/>
                    </a14:imgEffect>
                  </a14:imgLayer>
                </a14:imgProps>
              </a:ext>
              <a:ext uri="{28A0092B-C50C-407E-A947-70E740481C1C}">
                <a14:useLocalDpi xmlns:a14="http://schemas.microsoft.com/office/drawing/2010/main" val="0"/>
              </a:ext>
            </a:extLst>
          </a:blip>
          <a:srcRect/>
          <a:stretch>
            <a:fillRect/>
          </a:stretch>
        </p:blipFill>
        <p:spPr bwMode="auto">
          <a:xfrm>
            <a:off x="501192" y="3429000"/>
            <a:ext cx="11189616" cy="3103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A68D352-C0B7-5ADD-740B-F90098C2C3A2}"/>
              </a:ext>
            </a:extLst>
          </p:cNvPr>
          <p:cNvSpPr txBox="1"/>
          <p:nvPr/>
        </p:nvSpPr>
        <p:spPr>
          <a:xfrm>
            <a:off x="694255" y="3814710"/>
            <a:ext cx="8758312" cy="2210220"/>
          </a:xfrm>
          <a:prstGeom prst="rect">
            <a:avLst/>
          </a:prstGeom>
          <a:noFill/>
        </p:spPr>
        <p:txBody>
          <a:bodyPr wrap="square">
            <a:spAutoFit/>
          </a:bodyPr>
          <a:lstStyle/>
          <a:p>
            <a:pPr marL="457200" algn="just">
              <a:lnSpc>
                <a:spcPts val="2475"/>
              </a:lnSpc>
              <a:spcAft>
                <a:spcPts val="800"/>
              </a:spcAft>
            </a:pPr>
            <a:r>
              <a:rPr lang="en-IN" sz="2000" b="1" u="sng" kern="100" dirty="0">
                <a:solidFill>
                  <a:srgbClr val="222222"/>
                </a:solidFill>
                <a:latin typeface="Nunito" pitchFamily="2" charset="0"/>
                <a:ea typeface="Times New Roman" panose="02020603050405020304" pitchFamily="18" charset="0"/>
                <a:cs typeface="Times New Roman" panose="02020603050405020304" pitchFamily="18" charset="0"/>
              </a:rPr>
              <a:t>Different </a:t>
            </a:r>
            <a:r>
              <a:rPr lang="en-IN" sz="2000" b="1" u="sng" kern="100" dirty="0">
                <a:solidFill>
                  <a:srgbClr val="222222"/>
                </a:solidFill>
                <a:effectLst/>
                <a:latin typeface="Nunito" pitchFamily="2" charset="0"/>
                <a:ea typeface="Times New Roman" panose="02020603050405020304" pitchFamily="18" charset="0"/>
                <a:cs typeface="Times New Roman" panose="02020603050405020304" pitchFamily="18" charset="0"/>
              </a:rPr>
              <a:t>Methods to Find the Best Value of K:</a:t>
            </a:r>
            <a:endParaRPr lang="en-IN" sz="2000" b="1" u="sng" kern="10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marL="457200" algn="just">
              <a:lnSpc>
                <a:spcPts val="2475"/>
              </a:lnSpc>
              <a:spcAft>
                <a:spcPts val="800"/>
              </a:spcAft>
            </a:pPr>
            <a:endParaRPr lang="en-IN" sz="1800" b="1" dirty="0">
              <a:solidFill>
                <a:srgbClr val="222222"/>
              </a:solidFill>
              <a:effectLst/>
              <a:latin typeface="Nunito" pitchFamily="2" charset="0"/>
              <a:ea typeface="Times New Roman" panose="02020603050405020304" pitchFamily="18" charset="0"/>
            </a:endParaRPr>
          </a:p>
          <a:p>
            <a:pPr algn="just">
              <a:lnSpc>
                <a:spcPts val="2475"/>
              </a:lnSpc>
              <a:spcAft>
                <a:spcPts val="800"/>
              </a:spcAft>
            </a:pPr>
            <a:r>
              <a:rPr lang="en-IN" sz="1800" b="1" dirty="0">
                <a:solidFill>
                  <a:srgbClr val="222222"/>
                </a:solidFill>
                <a:effectLst/>
                <a:latin typeface="Nunito" pitchFamily="2" charset="0"/>
                <a:ea typeface="Times New Roman" panose="02020603050405020304" pitchFamily="18" charset="0"/>
              </a:rPr>
              <a:t>(a)Elbow Curve Method: </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The elbow method runs k-means clustering (</a:t>
            </a:r>
            <a:r>
              <a:rPr lang="en-IN" sz="1800" dirty="0" err="1">
                <a:solidFill>
                  <a:srgbClr val="222222"/>
                </a:solidFill>
                <a:effectLst/>
                <a:latin typeface="Nunito" pitchFamily="2" charset="0"/>
                <a:ea typeface="Calibri" panose="020F0502020204030204" pitchFamily="34" charset="0"/>
                <a:cs typeface="Times New Roman" panose="02020603050405020304" pitchFamily="18" charset="0"/>
              </a:rPr>
              <a:t>kmeans</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 number of clusters) on the dataset for a given range of values of k. In the elbow method, we plot mean distance and look for the </a:t>
            </a:r>
            <a:r>
              <a:rPr lang="en-IN" sz="1800" u="sng" dirty="0">
                <a:solidFill>
                  <a:srgbClr val="007BFF"/>
                </a:solidFill>
                <a:effectLst/>
                <a:latin typeface="Nunito" pitchFamily="2" charset="0"/>
                <a:ea typeface="Calibri" panose="020F0502020204030204" pitchFamily="34" charset="0"/>
                <a:cs typeface="Times New Roman" panose="02020603050405020304" pitchFamily="18" charset="0"/>
                <a:hlinkClick r:id="rId5"/>
              </a:rPr>
              <a:t>elbow point </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where the rate of decrease shifts.</a:t>
            </a:r>
          </a:p>
        </p:txBody>
      </p:sp>
    </p:spTree>
    <p:extLst>
      <p:ext uri="{BB962C8B-B14F-4D97-AF65-F5344CB8AC3E}">
        <p14:creationId xmlns:p14="http://schemas.microsoft.com/office/powerpoint/2010/main" val="282952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E55604-B612-7823-F153-46C831B47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69" y="1863483"/>
            <a:ext cx="3439635" cy="2951708"/>
          </a:xfrm>
          <a:prstGeom prst="rect">
            <a:avLst/>
          </a:prstGeom>
        </p:spPr>
      </p:pic>
      <p:sp>
        <p:nvSpPr>
          <p:cNvPr id="3" name="TextBox 2">
            <a:extLst>
              <a:ext uri="{FF2B5EF4-FFF2-40B4-BE49-F238E27FC236}">
                <a16:creationId xmlns:a16="http://schemas.microsoft.com/office/drawing/2014/main" id="{EE6E816A-F164-40B1-8788-738C9A645686}"/>
              </a:ext>
            </a:extLst>
          </p:cNvPr>
          <p:cNvSpPr txBox="1"/>
          <p:nvPr/>
        </p:nvSpPr>
        <p:spPr>
          <a:xfrm>
            <a:off x="544749" y="214009"/>
            <a:ext cx="9309370" cy="923330"/>
          </a:xfrm>
          <a:prstGeom prst="rect">
            <a:avLst/>
          </a:prstGeom>
          <a:noFill/>
        </p:spPr>
        <p:txBody>
          <a:bodyPr wrap="square" rtlCol="0">
            <a:spAutoFit/>
          </a:bodyPr>
          <a:lstStyle/>
          <a:p>
            <a:r>
              <a:rPr lang="en-IN" sz="1800" b="1" dirty="0">
                <a:solidFill>
                  <a:srgbClr val="222222"/>
                </a:solidFill>
                <a:effectLst/>
                <a:latin typeface="Nunito" pitchFamily="2" charset="0"/>
                <a:ea typeface="Calibri" panose="020F0502020204030204" pitchFamily="34" charset="0"/>
                <a:cs typeface="Times New Roman" panose="02020603050405020304" pitchFamily="18" charset="0"/>
              </a:rPr>
              <a:t>At first we have calculated Within Cluster Sum of Squares (WCSS) for 12 clusters. And got the following results</a:t>
            </a:r>
            <a:endParaRPr lang="en-IN" sz="1800" b="1" dirty="0">
              <a:effectLst/>
              <a:latin typeface="Times New Roman" panose="02020603050405020304" pitchFamily="18" charset="0"/>
              <a:ea typeface="Times New Roman" panose="02020603050405020304" pitchFamily="18" charset="0"/>
            </a:endParaRPr>
          </a:p>
          <a:p>
            <a:endParaRPr lang="en-IN" dirty="0"/>
          </a:p>
        </p:txBody>
      </p:sp>
      <p:sp>
        <p:nvSpPr>
          <p:cNvPr id="8" name="Rectangle 7">
            <a:extLst>
              <a:ext uri="{FF2B5EF4-FFF2-40B4-BE49-F238E27FC236}">
                <a16:creationId xmlns:a16="http://schemas.microsoft.com/office/drawing/2014/main" id="{E0866921-D0A9-F25E-088A-98AA44C5404C}"/>
              </a:ext>
            </a:extLst>
          </p:cNvPr>
          <p:cNvSpPr/>
          <p:nvPr/>
        </p:nvSpPr>
        <p:spPr>
          <a:xfrm>
            <a:off x="4816456" y="885217"/>
            <a:ext cx="6429983" cy="42431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25"/>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+6</a:t>
            </a:r>
          </a:p>
        </p:txBody>
      </p:sp>
      <p:pic>
        <p:nvPicPr>
          <p:cNvPr id="9" name="Picture 8">
            <a:extLst>
              <a:ext uri="{FF2B5EF4-FFF2-40B4-BE49-F238E27FC236}">
                <a16:creationId xmlns:a16="http://schemas.microsoft.com/office/drawing/2014/main" id="{AFEE0DE9-3034-19AA-3CD4-DCB6E395A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8266" y="1624345"/>
            <a:ext cx="5724411" cy="3337560"/>
          </a:xfrm>
          <a:prstGeom prst="rect">
            <a:avLst/>
          </a:prstGeom>
          <a:noFill/>
          <a:ln>
            <a:noFill/>
          </a:ln>
        </p:spPr>
      </p:pic>
      <p:sp>
        <p:nvSpPr>
          <p:cNvPr id="10" name="TextBox 9">
            <a:extLst>
              <a:ext uri="{FF2B5EF4-FFF2-40B4-BE49-F238E27FC236}">
                <a16:creationId xmlns:a16="http://schemas.microsoft.com/office/drawing/2014/main" id="{8D7CA11C-3A5E-F5C1-F446-F55BFDC1DDF2}"/>
              </a:ext>
            </a:extLst>
          </p:cNvPr>
          <p:cNvSpPr txBox="1"/>
          <p:nvPr/>
        </p:nvSpPr>
        <p:spPr>
          <a:xfrm>
            <a:off x="4931923" y="972766"/>
            <a:ext cx="6177064" cy="923330"/>
          </a:xfrm>
          <a:prstGeom prst="rect">
            <a:avLst/>
          </a:prstGeom>
          <a:noFill/>
        </p:spPr>
        <p:txBody>
          <a:bodyPr wrap="square" rtlCol="0">
            <a:spAutoFit/>
          </a:bodyPr>
          <a:lstStyle/>
          <a:p>
            <a:r>
              <a:rPr lang="en-IN" sz="1800" kern="0" dirty="0">
                <a:solidFill>
                  <a:srgbClr val="0D0D0D"/>
                </a:solidFill>
                <a:effectLst/>
                <a:latin typeface="Nunito" pitchFamily="2" charset="0"/>
                <a:ea typeface="Times New Roman" panose="02020603050405020304" pitchFamily="18" charset="0"/>
                <a:cs typeface="Courier New" panose="02070309020205020404" pitchFamily="49" charset="0"/>
              </a:rPr>
              <a:t>plot for sum of squared distance for each number of cluster: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1" name="TextBox 10">
            <a:extLst>
              <a:ext uri="{FF2B5EF4-FFF2-40B4-BE49-F238E27FC236}">
                <a16:creationId xmlns:a16="http://schemas.microsoft.com/office/drawing/2014/main" id="{9B06CBF4-D64A-FC03-08AD-C4940621B08A}"/>
              </a:ext>
            </a:extLst>
          </p:cNvPr>
          <p:cNvSpPr txBox="1"/>
          <p:nvPr/>
        </p:nvSpPr>
        <p:spPr>
          <a:xfrm>
            <a:off x="437323" y="5128318"/>
            <a:ext cx="11096088" cy="1754326"/>
          </a:xfrm>
          <a:prstGeom prst="rect">
            <a:avLst/>
          </a:prstGeom>
          <a:noFill/>
        </p:spPr>
        <p:txBody>
          <a:bodyPr wrap="square" rtlCol="0">
            <a:spAutoFit/>
          </a:bodyPr>
          <a:lstStyle/>
          <a:p>
            <a:r>
              <a:rPr lang="en-IN" b="1" u="sng" dirty="0"/>
              <a:t>CONCLUSION:</a:t>
            </a:r>
          </a:p>
          <a:p>
            <a:endParaRPr lang="en-IN" sz="1800" kern="100" dirty="0">
              <a:solidFill>
                <a:srgbClr val="222222"/>
              </a:solidFill>
              <a:effectLst/>
              <a:latin typeface="Lato" panose="020F0502020204030203" pitchFamily="34" charset="0"/>
              <a:ea typeface="Calibri" panose="020F0502020204030204" pitchFamily="34" charset="0"/>
              <a:cs typeface="Times New Roman" panose="02020603050405020304" pitchFamily="18" charset="0"/>
            </a:endParaRPr>
          </a:p>
          <a:p>
            <a:r>
              <a:rPr lang="en-IN" sz="1800" kern="100" dirty="0">
                <a:solidFill>
                  <a:srgbClr val="222222"/>
                </a:solidFill>
                <a:effectLst/>
                <a:latin typeface="Lato" panose="020F0502020204030203" pitchFamily="34" charset="0"/>
                <a:ea typeface="Calibri" panose="020F0502020204030204" pitchFamily="34" charset="0"/>
                <a:cs typeface="Times New Roman" panose="02020603050405020304" pitchFamily="18" charset="0"/>
              </a:rPr>
              <a:t>The point at which the elbow shape is created is 6; that is, our K value or an optimal number of clusters is 6 i.e. </a:t>
            </a:r>
            <a:r>
              <a:rPr lang="en-IN" sz="1800" kern="100" dirty="0">
                <a:solidFill>
                  <a:srgbClr val="575757"/>
                </a:solidFill>
                <a:effectLst/>
                <a:latin typeface="Georgia" panose="02040502050405020303" pitchFamily="18" charset="0"/>
                <a:ea typeface="Calibri" panose="020F0502020204030204" pitchFamily="34" charset="0"/>
                <a:cs typeface="Times New Roman" panose="02020603050405020304" pitchFamily="18" charset="0"/>
              </a:rPr>
              <a:t> </a:t>
            </a:r>
            <a:r>
              <a:rPr lang="en-IN" sz="1800" kern="100" dirty="0">
                <a:solidFill>
                  <a:srgbClr val="000000"/>
                </a:solidFill>
                <a:effectLst/>
                <a:latin typeface="Nunito" pitchFamily="2" charset="0"/>
                <a:ea typeface="Calibri" panose="020F0502020204030204" pitchFamily="34" charset="0"/>
                <a:cs typeface="Times New Roman" panose="02020603050405020304" pitchFamily="18" charset="0"/>
              </a:rPr>
              <a:t>after 6th cluster </a:t>
            </a:r>
            <a:r>
              <a:rPr lang="en-IN" kern="100" dirty="0">
                <a:solidFill>
                  <a:srgbClr val="000000"/>
                </a:solidFill>
                <a:latin typeface="Nunito" pitchFamily="2" charset="0"/>
                <a:ea typeface="Calibri" panose="020F0502020204030204" pitchFamily="34" charset="0"/>
                <a:cs typeface="Times New Roman" panose="02020603050405020304" pitchFamily="18" charset="0"/>
              </a:rPr>
              <a:t>WCSS</a:t>
            </a:r>
            <a:r>
              <a:rPr lang="en-IN" sz="1800" kern="100" dirty="0">
                <a:solidFill>
                  <a:srgbClr val="000000"/>
                </a:solidFill>
                <a:effectLst/>
                <a:latin typeface="Nunito" pitchFamily="2" charset="0"/>
                <a:ea typeface="Calibri" panose="020F0502020204030204" pitchFamily="34" charset="0"/>
                <a:cs typeface="Times New Roman" panose="02020603050405020304" pitchFamily="18" charset="0"/>
              </a:rPr>
              <a:t> plot starts looking linear. In other words, the decrease in WCSS is not much after 6</a:t>
            </a:r>
            <a:r>
              <a:rPr lang="en-IN" sz="1800" kern="100" baseline="30000" dirty="0">
                <a:solidFill>
                  <a:srgbClr val="000000"/>
                </a:solidFill>
                <a:effectLst/>
                <a:latin typeface="Nunito" pitchFamily="2" charset="0"/>
                <a:ea typeface="Calibri" panose="020F0502020204030204" pitchFamily="34" charset="0"/>
                <a:cs typeface="Times New Roman" panose="02020603050405020304" pitchFamily="18" charset="0"/>
              </a:rPr>
              <a:t>th</a:t>
            </a:r>
            <a:r>
              <a:rPr lang="en-IN" sz="1800" kern="100" dirty="0">
                <a:solidFill>
                  <a:srgbClr val="000000"/>
                </a:solidFill>
                <a:effectLst/>
                <a:latin typeface="Nunito" pitchFamily="2" charset="0"/>
                <a:ea typeface="Calibri" panose="020F0502020204030204" pitchFamily="34" charset="0"/>
                <a:cs typeface="Times New Roman" panose="02020603050405020304" pitchFamily="18" charset="0"/>
              </a:rPr>
              <a:t>  point</a:t>
            </a:r>
            <a:r>
              <a:rPr lang="en-IN" sz="1800" kern="100" dirty="0">
                <a:solidFill>
                  <a:srgbClr val="575757"/>
                </a:solidFill>
                <a:effectLst/>
                <a:latin typeface="Georgia" panose="02040502050405020303"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2" name="TextBox 11">
            <a:extLst>
              <a:ext uri="{FF2B5EF4-FFF2-40B4-BE49-F238E27FC236}">
                <a16:creationId xmlns:a16="http://schemas.microsoft.com/office/drawing/2014/main" id="{60E01B26-E97E-5CEF-C557-69A163897FBC}"/>
              </a:ext>
            </a:extLst>
          </p:cNvPr>
          <p:cNvSpPr txBox="1"/>
          <p:nvPr/>
        </p:nvSpPr>
        <p:spPr>
          <a:xfrm>
            <a:off x="681569" y="1315745"/>
            <a:ext cx="3268493" cy="369332"/>
          </a:xfrm>
          <a:prstGeom prst="rect">
            <a:avLst/>
          </a:prstGeom>
          <a:noFill/>
        </p:spPr>
        <p:txBody>
          <a:bodyPr wrap="square" rtlCol="0">
            <a:spAutoFit/>
          </a:bodyPr>
          <a:lstStyle/>
          <a:p>
            <a:r>
              <a:rPr lang="en-IN" dirty="0">
                <a:solidFill>
                  <a:schemeClr val="accent1">
                    <a:lumMod val="75000"/>
                  </a:schemeClr>
                </a:solidFill>
              </a:rPr>
              <a:t>WCSS value for 12 Clusters</a:t>
            </a:r>
          </a:p>
        </p:txBody>
      </p:sp>
    </p:spTree>
    <p:extLst>
      <p:ext uri="{BB962C8B-B14F-4D97-AF65-F5344CB8AC3E}">
        <p14:creationId xmlns:p14="http://schemas.microsoft.com/office/powerpoint/2010/main" val="2476065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8172B6-F57C-655A-5DB8-72D4001EC6BB}"/>
              </a:ext>
            </a:extLst>
          </p:cNvPr>
          <p:cNvSpPr/>
          <p:nvPr/>
        </p:nvSpPr>
        <p:spPr>
          <a:xfrm>
            <a:off x="1293778" y="1716927"/>
            <a:ext cx="3433865" cy="9533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silhouette score">
            <a:extLst>
              <a:ext uri="{FF2B5EF4-FFF2-40B4-BE49-F238E27FC236}">
                <a16:creationId xmlns:a16="http://schemas.microsoft.com/office/drawing/2014/main" id="{00F54BC1-A668-89A7-39A7-614F27592E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1246" y="1854493"/>
            <a:ext cx="2369820" cy="678180"/>
          </a:xfrm>
          <a:prstGeom prst="rect">
            <a:avLst/>
          </a:prstGeom>
          <a:noFill/>
          <a:ln>
            <a:noFill/>
          </a:ln>
        </p:spPr>
      </p:pic>
      <p:sp>
        <p:nvSpPr>
          <p:cNvPr id="12" name="TextBox 11">
            <a:extLst>
              <a:ext uri="{FF2B5EF4-FFF2-40B4-BE49-F238E27FC236}">
                <a16:creationId xmlns:a16="http://schemas.microsoft.com/office/drawing/2014/main" id="{CE2D20A2-CFD4-0BC4-2F7E-311347F70852}"/>
              </a:ext>
            </a:extLst>
          </p:cNvPr>
          <p:cNvSpPr txBox="1"/>
          <p:nvPr/>
        </p:nvSpPr>
        <p:spPr>
          <a:xfrm>
            <a:off x="391538" y="90942"/>
            <a:ext cx="10970368" cy="722377"/>
          </a:xfrm>
          <a:prstGeom prst="rect">
            <a:avLst/>
          </a:prstGeom>
          <a:noFill/>
        </p:spPr>
        <p:txBody>
          <a:bodyPr wrap="square">
            <a:spAutoFit/>
          </a:bodyPr>
          <a:lstStyle/>
          <a:p>
            <a:pPr algn="just">
              <a:lnSpc>
                <a:spcPts val="2475"/>
              </a:lnSpc>
              <a:spcAft>
                <a:spcPts val="800"/>
              </a:spcAft>
            </a:pPr>
            <a:r>
              <a:rPr lang="en-IN" sz="1800" b="1" u="sng" kern="100" dirty="0">
                <a:solidFill>
                  <a:srgbClr val="222222"/>
                </a:solidFill>
                <a:effectLst/>
                <a:latin typeface="Nunito" pitchFamily="2" charset="0"/>
                <a:ea typeface="Calibri" panose="020F0502020204030204" pitchFamily="34" charset="0"/>
                <a:cs typeface="Times New Roman" panose="02020603050405020304" pitchFamily="18" charset="0"/>
              </a:rPr>
              <a:t>(</a:t>
            </a:r>
            <a:r>
              <a:rPr lang="en-IN" sz="1800" b="1" kern="100" dirty="0">
                <a:solidFill>
                  <a:srgbClr val="222222"/>
                </a:solidFill>
                <a:effectLst/>
                <a:latin typeface="Nunito" pitchFamily="2" charset="0"/>
                <a:ea typeface="Calibri" panose="020F0502020204030204" pitchFamily="34" charset="0"/>
                <a:cs typeface="Times New Roman" panose="02020603050405020304" pitchFamily="18" charset="0"/>
              </a:rPr>
              <a:t>b) Silhouette Analysis:  </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The silhouette coefficient or silhouette score </a:t>
            </a:r>
            <a:r>
              <a:rPr lang="en-IN" sz="1800" dirty="0" err="1">
                <a:solidFill>
                  <a:srgbClr val="222222"/>
                </a:solidFill>
                <a:effectLst/>
                <a:latin typeface="Nunito" pitchFamily="2" charset="0"/>
                <a:ea typeface="Calibri" panose="020F0502020204030204" pitchFamily="34" charset="0"/>
                <a:cs typeface="Times New Roman" panose="02020603050405020304" pitchFamily="18" charset="0"/>
              </a:rPr>
              <a:t>kmeans</a:t>
            </a:r>
            <a:r>
              <a:rPr lang="en-IN" sz="1800" dirty="0">
                <a:solidFill>
                  <a:srgbClr val="222222"/>
                </a:solidFill>
                <a:effectLst/>
                <a:latin typeface="Nunito" pitchFamily="2" charset="0"/>
                <a:ea typeface="Calibri" panose="020F0502020204030204" pitchFamily="34" charset="0"/>
                <a:cs typeface="Times New Roman" panose="02020603050405020304" pitchFamily="18" charset="0"/>
              </a:rPr>
              <a:t> is a measure of how similar a data point is within-cluster (cohesion) compared to other clusters (separation).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6B1A87B-D85B-FC2E-49A1-9BA5B4374FDD}"/>
              </a:ext>
            </a:extLst>
          </p:cNvPr>
          <p:cNvSpPr txBox="1"/>
          <p:nvPr/>
        </p:nvSpPr>
        <p:spPr>
          <a:xfrm>
            <a:off x="1177047" y="1079770"/>
            <a:ext cx="6147881" cy="369332"/>
          </a:xfrm>
          <a:prstGeom prst="rect">
            <a:avLst/>
          </a:prstGeom>
          <a:noFill/>
        </p:spPr>
        <p:txBody>
          <a:bodyPr wrap="square" rtlCol="0">
            <a:spAutoFit/>
          </a:bodyPr>
          <a:lstStyle/>
          <a:p>
            <a:r>
              <a:rPr lang="en-IN" dirty="0"/>
              <a:t>Formula to calculate Silhouette Score:</a:t>
            </a:r>
          </a:p>
        </p:txBody>
      </p:sp>
      <p:sp>
        <p:nvSpPr>
          <p:cNvPr id="14" name="TextBox 13">
            <a:extLst>
              <a:ext uri="{FF2B5EF4-FFF2-40B4-BE49-F238E27FC236}">
                <a16:creationId xmlns:a16="http://schemas.microsoft.com/office/drawing/2014/main" id="{5B9EFE1F-98EA-4DCC-4054-645750FD05BD}"/>
              </a:ext>
            </a:extLst>
          </p:cNvPr>
          <p:cNvSpPr txBox="1"/>
          <p:nvPr/>
        </p:nvSpPr>
        <p:spPr>
          <a:xfrm>
            <a:off x="496111" y="2947481"/>
            <a:ext cx="10518842" cy="3724096"/>
          </a:xfrm>
          <a:prstGeom prst="rect">
            <a:avLst/>
          </a:prstGeom>
          <a:noFill/>
        </p:spPr>
        <p:txBody>
          <a:bodyPr wrap="square" rtlCol="0">
            <a:spAutoFit/>
          </a:bodyPr>
          <a:lstStyle/>
          <a:p>
            <a:pPr lvl="0" algn="just">
              <a:lnSpc>
                <a:spcPts val="2475"/>
              </a:lnSpc>
              <a:spcAft>
                <a:spcPts val="800"/>
              </a:spcAft>
              <a:buSzPts val="1000"/>
              <a:tabLst>
                <a:tab pos="588645" algn="l"/>
              </a:tabLst>
            </a:pPr>
            <a:r>
              <a:rPr lang="en-IN" dirty="0"/>
              <a:t>Where,</a:t>
            </a: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a:t>
            </a:r>
          </a:p>
          <a:p>
            <a:pPr marL="342900" lvl="0" indent="-342900" algn="just">
              <a:lnSpc>
                <a:spcPts val="2475"/>
              </a:lnSpc>
              <a:spcAft>
                <a:spcPts val="800"/>
              </a:spcAft>
              <a:buSzPts val="1000"/>
              <a:buFont typeface="Symbol" panose="05050102010706020507" pitchFamily="18" charset="2"/>
              <a:buChar char=""/>
              <a:tabLst>
                <a:tab pos="588645" algn="l"/>
              </a:tabLst>
            </a:pP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S(</a:t>
            </a:r>
            <a:r>
              <a:rPr lang="en-IN" sz="1800" kern="0" dirty="0" err="1">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a:t>
            </a: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is the silhouette coefficient of the data point </a:t>
            </a:r>
            <a:r>
              <a:rPr lang="en-IN" sz="1800" kern="0" dirty="0" err="1">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a:t>
            </a: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2475"/>
              </a:lnSpc>
              <a:spcAft>
                <a:spcPts val="800"/>
              </a:spcAft>
              <a:buSzPts val="1000"/>
              <a:buFont typeface="Symbol" panose="05050102010706020507" pitchFamily="18" charset="2"/>
              <a:buChar char=""/>
              <a:tabLst>
                <a:tab pos="588645" algn="l"/>
              </a:tabLst>
            </a:pP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a(</a:t>
            </a:r>
            <a:r>
              <a:rPr lang="en-IN" sz="1800" kern="0" dirty="0" err="1">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a:t>
            </a: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is the average distance between </a:t>
            </a:r>
            <a:r>
              <a:rPr lang="en-IN" sz="1800" kern="0" dirty="0" err="1">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a:t>
            </a: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and all the other data points in the cluster to which </a:t>
            </a:r>
            <a:r>
              <a:rPr lang="en-IN" sz="1800" kern="0" dirty="0" err="1">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a:t>
            </a: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belongs.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2475"/>
              </a:lnSpc>
              <a:spcAft>
                <a:spcPts val="800"/>
              </a:spcAft>
              <a:buSzPts val="1000"/>
              <a:buFont typeface="Symbol" panose="05050102010706020507" pitchFamily="18" charset="2"/>
              <a:buChar char=""/>
              <a:tabLst>
                <a:tab pos="588645" algn="l"/>
              </a:tabLst>
            </a:pP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b(</a:t>
            </a:r>
            <a:r>
              <a:rPr lang="en-IN" sz="1800" kern="0" dirty="0" err="1">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a:t>
            </a: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is the average distance from </a:t>
            </a:r>
            <a:r>
              <a:rPr lang="en-IN" sz="1800" kern="0" dirty="0" err="1">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a:t>
            </a: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to all clusters to which </a:t>
            </a:r>
            <a:r>
              <a:rPr lang="en-IN" sz="1800" kern="0" dirty="0" err="1">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a:t>
            </a:r>
            <a:r>
              <a:rPr lang="en-IN" sz="1800" kern="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does not belong.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kern="0" dirty="0">
                <a:solidFill>
                  <a:srgbClr val="222222"/>
                </a:solidFill>
                <a:effectLst/>
                <a:latin typeface="Nunito" pitchFamily="2" charset="0"/>
                <a:ea typeface="Times New Roman" panose="02020603050405020304" pitchFamily="18" charset="0"/>
                <a:cs typeface="Times New Roman" panose="02020603050405020304" pitchFamily="18" charset="0"/>
              </a:rPr>
              <a:t>   We will then calculate the </a:t>
            </a:r>
            <a:r>
              <a:rPr lang="en-IN" sz="1800" kern="0" dirty="0" err="1">
                <a:solidFill>
                  <a:srgbClr val="222222"/>
                </a:solidFill>
                <a:effectLst/>
                <a:latin typeface="Nunito" pitchFamily="2" charset="0"/>
                <a:ea typeface="Times New Roman" panose="02020603050405020304" pitchFamily="18" charset="0"/>
                <a:cs typeface="Times New Roman" panose="02020603050405020304" pitchFamily="18" charset="0"/>
              </a:rPr>
              <a:t>average_silhouette</a:t>
            </a:r>
            <a:r>
              <a:rPr lang="en-IN" sz="1800" kern="0" dirty="0">
                <a:solidFill>
                  <a:srgbClr val="222222"/>
                </a:solidFill>
                <a:effectLst/>
                <a:latin typeface="Nunito" pitchFamily="2" charset="0"/>
                <a:ea typeface="Times New Roman" panose="02020603050405020304" pitchFamily="18" charset="0"/>
                <a:cs typeface="Times New Roman" panose="02020603050405020304" pitchFamily="18" charset="0"/>
              </a:rPr>
              <a:t> for every k.</a:t>
            </a: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t> </a:t>
            </a:r>
          </a:p>
          <a:p>
            <a:r>
              <a:rPr lang="en-IN" sz="1800" kern="0" dirty="0">
                <a:solidFill>
                  <a:srgbClr val="222222"/>
                </a:solidFill>
                <a:effectLst/>
                <a:latin typeface="Nunito" pitchFamily="2" charset="0"/>
                <a:ea typeface="Times New Roman" panose="02020603050405020304" pitchFamily="18" charset="0"/>
                <a:cs typeface="Times New Roman" panose="02020603050405020304" pitchFamily="18" charset="0"/>
              </a:rPr>
              <a:t>    Then plot the graph between </a:t>
            </a:r>
            <a:r>
              <a:rPr lang="en-IN" sz="1800" kern="0" dirty="0" err="1">
                <a:solidFill>
                  <a:srgbClr val="222222"/>
                </a:solidFill>
                <a:effectLst/>
                <a:latin typeface="Nunito" pitchFamily="2" charset="0"/>
                <a:ea typeface="Times New Roman" panose="02020603050405020304" pitchFamily="18" charset="0"/>
                <a:cs typeface="Times New Roman" panose="02020603050405020304" pitchFamily="18" charset="0"/>
              </a:rPr>
              <a:t>average_silhouette</a:t>
            </a:r>
            <a:r>
              <a:rPr lang="en-IN" sz="1800" kern="0" dirty="0">
                <a:solidFill>
                  <a:srgbClr val="222222"/>
                </a:solidFill>
                <a:effectLst/>
                <a:latin typeface="Nunito" pitchFamily="2" charset="0"/>
                <a:ea typeface="Times New Roman" panose="02020603050405020304" pitchFamily="18" charset="0"/>
                <a:cs typeface="Times New Roman" panose="02020603050405020304" pitchFamily="18" charset="0"/>
              </a:rPr>
              <a:t> and K.</a:t>
            </a:r>
            <a:endParaRPr lang="en-IN" dirty="0"/>
          </a:p>
          <a:p>
            <a:endParaRPr lang="en-IN" dirty="0"/>
          </a:p>
          <a:p>
            <a:endParaRPr lang="en-IN" dirty="0"/>
          </a:p>
          <a:p>
            <a:endParaRPr lang="en-IN" dirty="0"/>
          </a:p>
        </p:txBody>
      </p:sp>
      <p:pic>
        <p:nvPicPr>
          <p:cNvPr id="19" name="Picture 18" descr="Avg silhouette">
            <a:extLst>
              <a:ext uri="{FF2B5EF4-FFF2-40B4-BE49-F238E27FC236}">
                <a16:creationId xmlns:a16="http://schemas.microsoft.com/office/drawing/2014/main" id="{DCB7B3DE-EB1D-34BC-130B-386909D667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6156" y="5087648"/>
            <a:ext cx="3467100" cy="281940"/>
          </a:xfrm>
          <a:prstGeom prst="rect">
            <a:avLst/>
          </a:prstGeom>
          <a:noFill/>
          <a:ln>
            <a:noFill/>
          </a:ln>
        </p:spPr>
      </p:pic>
      <p:pic>
        <p:nvPicPr>
          <p:cNvPr id="2" name="Picture 1" descr="K-Mean intra-cluster distance">
            <a:extLst>
              <a:ext uri="{FF2B5EF4-FFF2-40B4-BE49-F238E27FC236}">
                <a16:creationId xmlns:a16="http://schemas.microsoft.com/office/drawing/2014/main" id="{FF820A9E-B94D-1077-029C-C2C2C95E0BF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28863" y="786827"/>
            <a:ext cx="3627711" cy="1424940"/>
          </a:xfrm>
          <a:prstGeom prst="rect">
            <a:avLst/>
          </a:prstGeom>
          <a:noFill/>
          <a:ln>
            <a:noFill/>
          </a:ln>
        </p:spPr>
      </p:pic>
      <p:pic>
        <p:nvPicPr>
          <p:cNvPr id="3" name="Picture 2" descr="K-Mean intercluster distance">
            <a:extLst>
              <a:ext uri="{FF2B5EF4-FFF2-40B4-BE49-F238E27FC236}">
                <a16:creationId xmlns:a16="http://schemas.microsoft.com/office/drawing/2014/main" id="{3AA649A5-85B2-743C-73A8-DD5A219B1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55532" y="2170158"/>
            <a:ext cx="5457908" cy="1277404"/>
          </a:xfrm>
          <a:prstGeom prst="rect">
            <a:avLst/>
          </a:prstGeom>
          <a:noFill/>
          <a:ln>
            <a:noFill/>
          </a:ln>
        </p:spPr>
      </p:pic>
      <p:sp>
        <p:nvSpPr>
          <p:cNvPr id="4" name="Rectangle 3">
            <a:extLst>
              <a:ext uri="{FF2B5EF4-FFF2-40B4-BE49-F238E27FC236}">
                <a16:creationId xmlns:a16="http://schemas.microsoft.com/office/drawing/2014/main" id="{8EF1661B-BD11-96EB-AAE9-007130559B13}"/>
              </a:ext>
            </a:extLst>
          </p:cNvPr>
          <p:cNvSpPr/>
          <p:nvPr/>
        </p:nvSpPr>
        <p:spPr>
          <a:xfrm>
            <a:off x="7377083" y="5123354"/>
            <a:ext cx="3764682" cy="842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ts val="2475"/>
              </a:lnSpc>
              <a:spcAft>
                <a:spcPts val="800"/>
              </a:spcAft>
              <a:buSzPts val="1000"/>
              <a:tabLst>
                <a:tab pos="457200" algn="l"/>
              </a:tabLst>
            </a:pPr>
            <a:r>
              <a:rPr lang="en-IN" sz="1800" kern="0" dirty="0">
                <a:solidFill>
                  <a:srgbClr val="222222"/>
                </a:solidFill>
                <a:effectLst/>
                <a:latin typeface="Nunito" pitchFamily="2" charset="0"/>
                <a:ea typeface="Times New Roman" panose="02020603050405020304" pitchFamily="18" charset="0"/>
                <a:cs typeface="Times New Roman" panose="02020603050405020304" pitchFamily="18" charset="0"/>
              </a:rPr>
              <a:t>The value of the silhouette coef</a:t>
            </a:r>
            <a:r>
              <a:rPr lang="en-IN" sz="1800" kern="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ﬁ</a:t>
            </a:r>
            <a:r>
              <a:rPr lang="en-IN" sz="1800" kern="0" dirty="0">
                <a:solidFill>
                  <a:srgbClr val="222222"/>
                </a:solidFill>
                <a:effectLst/>
                <a:latin typeface="Nunito" pitchFamily="2" charset="0"/>
                <a:ea typeface="Times New Roman" panose="02020603050405020304" pitchFamily="18" charset="0"/>
                <a:cs typeface="Times New Roman" panose="02020603050405020304" pitchFamily="18" charset="0"/>
              </a:rPr>
              <a:t>cient is between [-1, 1].</a:t>
            </a:r>
            <a:endParaRPr lang="en-IN" sz="1800" kern="1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0526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4F86E5-3859-A29A-6F99-00BA2867BE06}"/>
              </a:ext>
            </a:extLst>
          </p:cNvPr>
          <p:cNvSpPr txBox="1"/>
          <p:nvPr/>
        </p:nvSpPr>
        <p:spPr>
          <a:xfrm>
            <a:off x="547180" y="232199"/>
            <a:ext cx="8285534" cy="401777"/>
          </a:xfrm>
          <a:prstGeom prst="rect">
            <a:avLst/>
          </a:prstGeom>
          <a:noFill/>
        </p:spPr>
        <p:txBody>
          <a:bodyPr wrap="square">
            <a:spAutoFit/>
          </a:bodyPr>
          <a:lstStyle/>
          <a:p>
            <a:pPr marL="228600" algn="just">
              <a:lnSpc>
                <a:spcPts val="2475"/>
              </a:lnSpc>
              <a:spcAft>
                <a:spcPts val="800"/>
              </a:spcAft>
            </a:pPr>
            <a:r>
              <a:rPr lang="en-IN" sz="1800" b="1" kern="0" spc="10" dirty="0">
                <a:solidFill>
                  <a:srgbClr val="273239"/>
                </a:solidFill>
                <a:effectLst/>
                <a:latin typeface="Nunito" pitchFamily="2" charset="0"/>
                <a:ea typeface="Times New Roman" panose="02020603050405020304" pitchFamily="18" charset="0"/>
                <a:cs typeface="Times New Roman" panose="02020603050405020304" pitchFamily="18" charset="0"/>
              </a:rPr>
              <a:t>Plot a graph between different no. of clusters and </a:t>
            </a:r>
            <a:r>
              <a:rPr lang="en-IN" sz="1800" b="1" kern="0" spc="10" dirty="0" err="1">
                <a:solidFill>
                  <a:srgbClr val="273239"/>
                </a:solidFill>
                <a:effectLst/>
                <a:latin typeface="Nunito" pitchFamily="2" charset="0"/>
                <a:ea typeface="Times New Roman" panose="02020603050405020304" pitchFamily="18" charset="0"/>
                <a:cs typeface="Times New Roman" panose="02020603050405020304" pitchFamily="18" charset="0"/>
              </a:rPr>
              <a:t>Shilhouette</a:t>
            </a:r>
            <a:r>
              <a:rPr lang="en-IN" sz="1800" b="1" kern="0" spc="10" dirty="0">
                <a:solidFill>
                  <a:srgbClr val="273239"/>
                </a:solidFill>
                <a:effectLst/>
                <a:latin typeface="Nunito" pitchFamily="2" charset="0"/>
                <a:ea typeface="Times New Roman" panose="02020603050405020304" pitchFamily="18" charset="0"/>
                <a:cs typeface="Times New Roman" panose="02020603050405020304" pitchFamily="18" charset="0"/>
              </a:rPr>
              <a:t> Score: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CC9FFA3-A2C3-9DC4-70F3-4D319EAED117}"/>
              </a:ext>
            </a:extLst>
          </p:cNvPr>
          <p:cNvSpPr txBox="1"/>
          <p:nvPr/>
        </p:nvSpPr>
        <p:spPr>
          <a:xfrm>
            <a:off x="759340" y="4993420"/>
            <a:ext cx="9026686" cy="722377"/>
          </a:xfrm>
          <a:prstGeom prst="rect">
            <a:avLst/>
          </a:prstGeom>
          <a:noFill/>
        </p:spPr>
        <p:txBody>
          <a:bodyPr wrap="square">
            <a:spAutoFit/>
          </a:bodyPr>
          <a:lstStyle/>
          <a:p>
            <a:pPr marL="228600" algn="just">
              <a:lnSpc>
                <a:spcPts val="2475"/>
              </a:lnSpc>
              <a:spcAft>
                <a:spcPts val="800"/>
              </a:spcAft>
            </a:pP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From the above plot we can see for the </a:t>
            </a:r>
            <a:r>
              <a:rPr lang="en-IN" sz="1800" kern="0" spc="10" dirty="0" err="1">
                <a:solidFill>
                  <a:srgbClr val="273239"/>
                </a:solidFill>
                <a:effectLst/>
                <a:latin typeface="Nunito" pitchFamily="2" charset="0"/>
                <a:ea typeface="Times New Roman" panose="02020603050405020304" pitchFamily="18" charset="0"/>
                <a:cs typeface="Times New Roman" panose="02020603050405020304" pitchFamily="18" charset="0"/>
              </a:rPr>
              <a:t>n_cluster</a:t>
            </a: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=5 silhouette score is maximum after this there is small increment in silhouette score.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C3CEEDE4-0061-C8DE-CCDA-A119ECEC5B78}"/>
              </a:ext>
            </a:extLst>
          </p:cNvPr>
          <p:cNvSpPr/>
          <p:nvPr/>
        </p:nvSpPr>
        <p:spPr>
          <a:xfrm>
            <a:off x="1859970" y="786581"/>
            <a:ext cx="5997677" cy="38345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679B312E-5C58-6D4B-2742-5BA6610446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5788" y="1383678"/>
            <a:ext cx="5146040" cy="2860040"/>
          </a:xfrm>
          <a:prstGeom prst="rect">
            <a:avLst/>
          </a:prstGeom>
          <a:noFill/>
          <a:ln>
            <a:noFill/>
          </a:ln>
        </p:spPr>
      </p:pic>
    </p:spTree>
    <p:extLst>
      <p:ext uri="{BB962C8B-B14F-4D97-AF65-F5344CB8AC3E}">
        <p14:creationId xmlns:p14="http://schemas.microsoft.com/office/powerpoint/2010/main" val="614501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A949AA-1585-0EC5-9B34-6A2E36EC0665}"/>
              </a:ext>
            </a:extLst>
          </p:cNvPr>
          <p:cNvSpPr txBox="1"/>
          <p:nvPr/>
        </p:nvSpPr>
        <p:spPr>
          <a:xfrm>
            <a:off x="408562" y="203015"/>
            <a:ext cx="9980578" cy="401777"/>
          </a:xfrm>
          <a:prstGeom prst="rect">
            <a:avLst/>
          </a:prstGeom>
          <a:noFill/>
        </p:spPr>
        <p:txBody>
          <a:bodyPr wrap="square">
            <a:spAutoFit/>
          </a:bodyPr>
          <a:lstStyle/>
          <a:p>
            <a:pPr algn="just">
              <a:lnSpc>
                <a:spcPts val="2475"/>
              </a:lnSpc>
              <a:spcAft>
                <a:spcPts val="800"/>
              </a:spcAft>
            </a:pPr>
            <a:r>
              <a:rPr lang="en-IN" sz="1800" b="1" kern="0" spc="10">
                <a:solidFill>
                  <a:srgbClr val="273239"/>
                </a:solidFill>
                <a:effectLst/>
                <a:latin typeface="Nunito" pitchFamily="2" charset="0"/>
                <a:ea typeface="Times New Roman" panose="02020603050405020304" pitchFamily="18" charset="0"/>
                <a:cs typeface="Times New Roman" panose="02020603050405020304" pitchFamily="18" charset="0"/>
              </a:rPr>
              <a:t>Silhouette Analysis for K-means clustering on sample data for different no. of clusters:</a:t>
            </a:r>
            <a:r>
              <a:rPr lang="en-IN" sz="1800" b="1" kern="100" spc="10">
                <a:solidFill>
                  <a:srgbClr val="273239"/>
                </a:solidFill>
                <a:effectLst/>
                <a:latin typeface="Nunito" pitchFamily="2"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461207A-B336-B423-2B36-07BD7FF378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6375" y="604792"/>
            <a:ext cx="7438525" cy="3149134"/>
          </a:xfrm>
          <a:prstGeom prst="rect">
            <a:avLst/>
          </a:prstGeom>
          <a:noFill/>
          <a:ln>
            <a:noFill/>
          </a:ln>
        </p:spPr>
      </p:pic>
      <p:pic>
        <p:nvPicPr>
          <p:cNvPr id="7" name="Picture 6">
            <a:extLst>
              <a:ext uri="{FF2B5EF4-FFF2-40B4-BE49-F238E27FC236}">
                <a16:creationId xmlns:a16="http://schemas.microsoft.com/office/drawing/2014/main" id="{3C5964A2-77D9-5ADE-2D5E-03CDFE0AD0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563" y="3708866"/>
            <a:ext cx="7334654" cy="3149134"/>
          </a:xfrm>
          <a:prstGeom prst="rect">
            <a:avLst/>
          </a:prstGeom>
          <a:noFill/>
          <a:ln>
            <a:noFill/>
          </a:ln>
        </p:spPr>
      </p:pic>
      <p:sp>
        <p:nvSpPr>
          <p:cNvPr id="10" name="Rectangle 9">
            <a:extLst>
              <a:ext uri="{FF2B5EF4-FFF2-40B4-BE49-F238E27FC236}">
                <a16:creationId xmlns:a16="http://schemas.microsoft.com/office/drawing/2014/main" id="{038CF934-D00F-41D6-C087-A8D6C693A1BB}"/>
              </a:ext>
            </a:extLst>
          </p:cNvPr>
          <p:cNvSpPr/>
          <p:nvPr/>
        </p:nvSpPr>
        <p:spPr>
          <a:xfrm>
            <a:off x="2042808" y="1196866"/>
            <a:ext cx="1322962" cy="924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For 2 Clusters</a:t>
            </a:r>
          </a:p>
        </p:txBody>
      </p:sp>
      <p:sp>
        <p:nvSpPr>
          <p:cNvPr id="11" name="Arrow: Right 10">
            <a:extLst>
              <a:ext uri="{FF2B5EF4-FFF2-40B4-BE49-F238E27FC236}">
                <a16:creationId xmlns:a16="http://schemas.microsoft.com/office/drawing/2014/main" id="{C2E6B656-B844-8AEA-9D45-3C7035A122CE}"/>
              </a:ext>
            </a:extLst>
          </p:cNvPr>
          <p:cNvSpPr/>
          <p:nvPr/>
        </p:nvSpPr>
        <p:spPr>
          <a:xfrm>
            <a:off x="3365770" y="1576694"/>
            <a:ext cx="291830" cy="398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B4A39686-45F0-F32D-761B-631F07A53ADC}"/>
              </a:ext>
            </a:extLst>
          </p:cNvPr>
          <p:cNvSpPr/>
          <p:nvPr/>
        </p:nvSpPr>
        <p:spPr>
          <a:xfrm>
            <a:off x="8346454" y="4396154"/>
            <a:ext cx="1303507" cy="1060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For 3 Clusters</a:t>
            </a:r>
          </a:p>
        </p:txBody>
      </p:sp>
      <p:sp>
        <p:nvSpPr>
          <p:cNvPr id="14" name="Arrow: Right 13">
            <a:extLst>
              <a:ext uri="{FF2B5EF4-FFF2-40B4-BE49-F238E27FC236}">
                <a16:creationId xmlns:a16="http://schemas.microsoft.com/office/drawing/2014/main" id="{E7761050-B739-12CB-7F35-B160BE50EA12}"/>
              </a:ext>
            </a:extLst>
          </p:cNvPr>
          <p:cNvSpPr/>
          <p:nvPr/>
        </p:nvSpPr>
        <p:spPr>
          <a:xfrm rot="10800000">
            <a:off x="7898414" y="4745516"/>
            <a:ext cx="448040" cy="361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11801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F91CA-6B55-B9B7-1833-524B9D747AA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693" y="214010"/>
            <a:ext cx="7240622" cy="3394952"/>
          </a:xfrm>
          <a:prstGeom prst="rect">
            <a:avLst/>
          </a:prstGeom>
          <a:noFill/>
          <a:ln>
            <a:noFill/>
          </a:ln>
        </p:spPr>
      </p:pic>
      <p:sp>
        <p:nvSpPr>
          <p:cNvPr id="3" name="Rectangle 2">
            <a:extLst>
              <a:ext uri="{FF2B5EF4-FFF2-40B4-BE49-F238E27FC236}">
                <a16:creationId xmlns:a16="http://schemas.microsoft.com/office/drawing/2014/main" id="{D1E47A2C-907A-AA6C-45E4-68217A2A82C1}"/>
              </a:ext>
            </a:extLst>
          </p:cNvPr>
          <p:cNvSpPr/>
          <p:nvPr/>
        </p:nvSpPr>
        <p:spPr>
          <a:xfrm>
            <a:off x="8443731" y="1001201"/>
            <a:ext cx="1303507" cy="1060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For 4 Clusters</a:t>
            </a:r>
          </a:p>
        </p:txBody>
      </p:sp>
      <p:sp>
        <p:nvSpPr>
          <p:cNvPr id="4" name="Arrow: Right 3">
            <a:extLst>
              <a:ext uri="{FF2B5EF4-FFF2-40B4-BE49-F238E27FC236}">
                <a16:creationId xmlns:a16="http://schemas.microsoft.com/office/drawing/2014/main" id="{E58236FC-CCA2-D8FD-62AA-ADD012E322BF}"/>
              </a:ext>
            </a:extLst>
          </p:cNvPr>
          <p:cNvSpPr/>
          <p:nvPr/>
        </p:nvSpPr>
        <p:spPr>
          <a:xfrm rot="10800000">
            <a:off x="7995691" y="1350563"/>
            <a:ext cx="448040" cy="361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E4CF4F31-4196-348F-AFB9-C50B28642E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033" y="3608962"/>
            <a:ext cx="6491754" cy="3195536"/>
          </a:xfrm>
          <a:prstGeom prst="rect">
            <a:avLst/>
          </a:prstGeom>
          <a:noFill/>
          <a:ln>
            <a:noFill/>
          </a:ln>
        </p:spPr>
      </p:pic>
      <p:sp>
        <p:nvSpPr>
          <p:cNvPr id="7" name="Rectangle 6">
            <a:extLst>
              <a:ext uri="{FF2B5EF4-FFF2-40B4-BE49-F238E27FC236}">
                <a16:creationId xmlns:a16="http://schemas.microsoft.com/office/drawing/2014/main" id="{807B7BB0-EFCF-488B-DAB8-1E52961E98EE}"/>
              </a:ext>
            </a:extLst>
          </p:cNvPr>
          <p:cNvSpPr/>
          <p:nvPr/>
        </p:nvSpPr>
        <p:spPr>
          <a:xfrm>
            <a:off x="2247089" y="4543180"/>
            <a:ext cx="1322962" cy="924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For 5 Clusters</a:t>
            </a:r>
          </a:p>
        </p:txBody>
      </p:sp>
      <p:sp>
        <p:nvSpPr>
          <p:cNvPr id="8" name="Arrow: Right 7">
            <a:extLst>
              <a:ext uri="{FF2B5EF4-FFF2-40B4-BE49-F238E27FC236}">
                <a16:creationId xmlns:a16="http://schemas.microsoft.com/office/drawing/2014/main" id="{2E60017A-0391-16D2-B0E0-78D8AFB75005}"/>
              </a:ext>
            </a:extLst>
          </p:cNvPr>
          <p:cNvSpPr/>
          <p:nvPr/>
        </p:nvSpPr>
        <p:spPr>
          <a:xfrm>
            <a:off x="3573212" y="4808708"/>
            <a:ext cx="291830" cy="398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0656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EDF5E5-C1D2-02D5-5F5C-808F2FB05A5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7038" y="1103845"/>
            <a:ext cx="6881040" cy="2921503"/>
          </a:xfrm>
          <a:prstGeom prst="rect">
            <a:avLst/>
          </a:prstGeom>
          <a:noFill/>
          <a:ln>
            <a:noFill/>
          </a:ln>
        </p:spPr>
      </p:pic>
      <p:sp>
        <p:nvSpPr>
          <p:cNvPr id="8" name="Rectangle 7">
            <a:extLst>
              <a:ext uri="{FF2B5EF4-FFF2-40B4-BE49-F238E27FC236}">
                <a16:creationId xmlns:a16="http://schemas.microsoft.com/office/drawing/2014/main" id="{7CED86DB-56A5-D2B3-2B53-6B8AF91E72F0}"/>
              </a:ext>
            </a:extLst>
          </p:cNvPr>
          <p:cNvSpPr/>
          <p:nvPr/>
        </p:nvSpPr>
        <p:spPr>
          <a:xfrm>
            <a:off x="2194438" y="379377"/>
            <a:ext cx="248055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For 6 Clusters</a:t>
            </a:r>
          </a:p>
        </p:txBody>
      </p:sp>
      <p:sp>
        <p:nvSpPr>
          <p:cNvPr id="11" name="TextBox 10">
            <a:extLst>
              <a:ext uri="{FF2B5EF4-FFF2-40B4-BE49-F238E27FC236}">
                <a16:creationId xmlns:a16="http://schemas.microsoft.com/office/drawing/2014/main" id="{61DCE38A-D1D2-7E34-E006-A3BA6D4B4C75}"/>
              </a:ext>
            </a:extLst>
          </p:cNvPr>
          <p:cNvSpPr txBox="1"/>
          <p:nvPr/>
        </p:nvSpPr>
        <p:spPr>
          <a:xfrm>
            <a:off x="1091930" y="4346409"/>
            <a:ext cx="6094378" cy="334451"/>
          </a:xfrm>
          <a:prstGeom prst="rect">
            <a:avLst/>
          </a:prstGeom>
          <a:noFill/>
        </p:spPr>
        <p:txBody>
          <a:bodyPr wrap="square">
            <a:spAutoFit/>
          </a:bodyPr>
          <a:lstStyle/>
          <a:p>
            <a:pPr>
              <a:lnSpc>
                <a:spcPts val="1800"/>
              </a:lnSpc>
              <a:spcBef>
                <a:spcPts val="2065"/>
              </a:spcBef>
            </a:pPr>
            <a:r>
              <a:rPr lang="en-IN" sz="1800" b="1" kern="100">
                <a:solidFill>
                  <a:srgbClr val="292929"/>
                </a:solidFill>
                <a:effectLst/>
                <a:latin typeface="Nunito" pitchFamily="2" charset="0"/>
                <a:ea typeface="Times New Roman" panose="02020603050405020304" pitchFamily="18" charset="0"/>
                <a:cs typeface="Times New Roman" panose="02020603050405020304" pitchFamily="18" charset="0"/>
              </a:rPr>
              <a:t>Observations from above Silhouette Plots:</a:t>
            </a:r>
            <a:endParaRPr lang="en-IN" sz="16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E0E83D3-5C2F-CA2E-2A68-60EE7A5F46EA}"/>
              </a:ext>
            </a:extLst>
          </p:cNvPr>
          <p:cNvSpPr txBox="1"/>
          <p:nvPr/>
        </p:nvSpPr>
        <p:spPr>
          <a:xfrm>
            <a:off x="1091930" y="4680860"/>
            <a:ext cx="9404215" cy="1480598"/>
          </a:xfrm>
          <a:prstGeom prst="rect">
            <a:avLst/>
          </a:prstGeom>
          <a:noFill/>
        </p:spPr>
        <p:txBody>
          <a:bodyPr wrap="square">
            <a:spAutoFit/>
          </a:bodyPr>
          <a:lstStyle/>
          <a:p>
            <a:pPr marL="342900" lvl="0" indent="-342900">
              <a:lnSpc>
                <a:spcPts val="2400"/>
              </a:lnSpc>
              <a:spcBef>
                <a:spcPts val="1030"/>
              </a:spcBef>
              <a:buSzPts val="1000"/>
              <a:buFont typeface="Symbol" panose="05050102010706020507" pitchFamily="18" charset="2"/>
              <a:buChar char=""/>
              <a:tabLst>
                <a:tab pos="457200" algn="l"/>
              </a:tabLst>
            </a:pP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The silhouette plot shows that the </a:t>
            </a:r>
            <a:r>
              <a:rPr lang="en-IN" sz="1800" spc="-5" dirty="0" err="1">
                <a:solidFill>
                  <a:srgbClr val="292929"/>
                </a:solidFill>
                <a:effectLst/>
                <a:latin typeface="Nunito" pitchFamily="2" charset="0"/>
                <a:ea typeface="Times New Roman" panose="02020603050405020304" pitchFamily="18" charset="0"/>
                <a:cs typeface="Segoe UI" panose="020B0502040204020203" pitchFamily="34" charset="0"/>
              </a:rPr>
              <a:t>n_cluster</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 value of </a:t>
            </a:r>
            <a:r>
              <a:rPr lang="en-IN" sz="1800" b="1" spc="-5" dirty="0">
                <a:solidFill>
                  <a:srgbClr val="292929"/>
                </a:solidFill>
                <a:effectLst/>
                <a:latin typeface="Nunito" pitchFamily="2" charset="0"/>
                <a:ea typeface="Times New Roman" panose="02020603050405020304" pitchFamily="18" charset="0"/>
                <a:cs typeface="Segoe UI" panose="020B0502040204020203" pitchFamily="34" charset="0"/>
              </a:rPr>
              <a:t>2</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 is a bad pick, as all the points in the cluster with </a:t>
            </a:r>
            <a:r>
              <a:rPr lang="en-IN" sz="1800" spc="-5" dirty="0" err="1">
                <a:solidFill>
                  <a:srgbClr val="292929"/>
                </a:solidFill>
                <a:effectLst/>
                <a:latin typeface="Nunito" pitchFamily="2" charset="0"/>
                <a:ea typeface="Times New Roman" panose="02020603050405020304" pitchFamily="18" charset="0"/>
                <a:cs typeface="Segoe UI" panose="020B0502040204020203" pitchFamily="34" charset="0"/>
              </a:rPr>
              <a:t>cluster_label</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=0 are below-average silhouette scores.</a:t>
            </a:r>
            <a:endParaRPr lang="en-IN" sz="1600" dirty="0">
              <a:effectLst/>
              <a:latin typeface="Times New Roman" panose="02020603050405020304" pitchFamily="18" charset="0"/>
              <a:ea typeface="Times New Roman" panose="02020603050405020304" pitchFamily="18" charset="0"/>
            </a:endParaRPr>
          </a:p>
          <a:p>
            <a:pPr marL="342900" lvl="0" indent="-342900">
              <a:lnSpc>
                <a:spcPts val="2400"/>
              </a:lnSpc>
              <a:spcBef>
                <a:spcPts val="1260"/>
              </a:spcBef>
              <a:buSzPts val="1000"/>
              <a:buFont typeface="Symbol" panose="05050102010706020507" pitchFamily="18" charset="2"/>
              <a:buChar char=""/>
              <a:tabLst>
                <a:tab pos="457200" algn="l"/>
              </a:tabLst>
            </a:pP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The silhouette plot shows that the </a:t>
            </a:r>
            <a:r>
              <a:rPr lang="en-IN" sz="1800" spc="-5" dirty="0" err="1">
                <a:solidFill>
                  <a:srgbClr val="292929"/>
                </a:solidFill>
                <a:effectLst/>
                <a:latin typeface="Nunito" pitchFamily="2" charset="0"/>
                <a:ea typeface="Times New Roman" panose="02020603050405020304" pitchFamily="18" charset="0"/>
                <a:cs typeface="Segoe UI" panose="020B0502040204020203" pitchFamily="34" charset="0"/>
              </a:rPr>
              <a:t>n_cluster</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 value of </a:t>
            </a:r>
            <a:r>
              <a:rPr lang="en-IN" sz="1800" b="1" spc="-5" dirty="0">
                <a:solidFill>
                  <a:srgbClr val="292929"/>
                </a:solidFill>
                <a:effectLst/>
                <a:latin typeface="Nunito" pitchFamily="2" charset="0"/>
                <a:ea typeface="Times New Roman" panose="02020603050405020304" pitchFamily="18" charset="0"/>
                <a:cs typeface="Segoe UI" panose="020B0502040204020203" pitchFamily="34" charset="0"/>
              </a:rPr>
              <a:t>3</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 is a bad pick, as all the points in the cluster with </a:t>
            </a:r>
            <a:r>
              <a:rPr lang="en-IN" sz="1800" spc="-5" dirty="0" err="1">
                <a:solidFill>
                  <a:srgbClr val="292929"/>
                </a:solidFill>
                <a:effectLst/>
                <a:latin typeface="Nunito" pitchFamily="2" charset="0"/>
                <a:ea typeface="Times New Roman" panose="02020603050405020304" pitchFamily="18" charset="0"/>
                <a:cs typeface="Segoe UI" panose="020B0502040204020203" pitchFamily="34" charset="0"/>
              </a:rPr>
              <a:t>cluster_label</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 2 are below-average silhouette scores</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5043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35" y="0"/>
            <a:ext cx="11149965" cy="576072"/>
          </a:xfrm>
        </p:spPr>
        <p:txBody>
          <a:bodyPr>
            <a:normAutofit fontScale="90000"/>
          </a:bodyPr>
          <a:lstStyle/>
          <a:p>
            <a:r>
              <a:rPr lang="en-GB" sz="4000" b="1" dirty="0">
                <a:solidFill>
                  <a:schemeClr val="accent5">
                    <a:lumMod val="50000"/>
                  </a:schemeClr>
                </a:solidFill>
              </a:rPr>
              <a:t>Dataset Description</a:t>
            </a:r>
            <a:endParaRPr lang="en-GB" sz="4000" dirty="0">
              <a:solidFill>
                <a:schemeClr val="accent3"/>
              </a:solidFill>
            </a:endParaRPr>
          </a:p>
        </p:txBody>
      </p:sp>
      <p:sp>
        <p:nvSpPr>
          <p:cNvPr id="3" name="Content Placeholder 2"/>
          <p:cNvSpPr>
            <a:spLocks noGrp="1"/>
          </p:cNvSpPr>
          <p:nvPr>
            <p:ph sz="quarter" idx="1"/>
          </p:nvPr>
        </p:nvSpPr>
        <p:spPr>
          <a:xfrm>
            <a:off x="164592" y="548640"/>
            <a:ext cx="11347704" cy="548640"/>
          </a:xfrm>
        </p:spPr>
        <p:txBody>
          <a:bodyPr>
            <a:noAutofit/>
          </a:bodyPr>
          <a:lstStyle/>
          <a:p>
            <a:pPr fontAlgn="base">
              <a:buNone/>
            </a:pPr>
            <a:r>
              <a:rPr lang="en-GB" sz="2000" b="1" dirty="0"/>
              <a:t>Dataset</a:t>
            </a:r>
            <a:r>
              <a:rPr lang="en-GB" sz="2000" dirty="0"/>
              <a:t> collected from Zomato consists of following </a:t>
            </a:r>
            <a:r>
              <a:rPr lang="en-GB" sz="2000" b="1" dirty="0"/>
              <a:t>features</a:t>
            </a:r>
            <a:r>
              <a:rPr lang="en-GB" sz="2000" dirty="0"/>
              <a:t>:</a:t>
            </a:r>
          </a:p>
        </p:txBody>
      </p:sp>
      <p:pic>
        <p:nvPicPr>
          <p:cNvPr id="10" name="Picture 9">
            <a:extLst>
              <a:ext uri="{FF2B5EF4-FFF2-40B4-BE49-F238E27FC236}">
                <a16:creationId xmlns:a16="http://schemas.microsoft.com/office/drawing/2014/main" id="{9E400E71-3CDE-4F58-104D-3DC2F990C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64" y="1006679"/>
            <a:ext cx="9492792" cy="4844642"/>
          </a:xfrm>
          <a:prstGeom prst="rect">
            <a:avLst/>
          </a:prstGeom>
        </p:spPr>
      </p:pic>
      <p:pic>
        <p:nvPicPr>
          <p:cNvPr id="12" name="Picture 11">
            <a:extLst>
              <a:ext uri="{FF2B5EF4-FFF2-40B4-BE49-F238E27FC236}">
                <a16:creationId xmlns:a16="http://schemas.microsoft.com/office/drawing/2014/main" id="{8623707F-3FF2-06FC-0EE2-E8B6B7CDC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3656" y="1051979"/>
            <a:ext cx="858286" cy="4754042"/>
          </a:xfrm>
          <a:prstGeom prst="rect">
            <a:avLst/>
          </a:prstGeom>
        </p:spPr>
      </p:pic>
      <p:sp>
        <p:nvSpPr>
          <p:cNvPr id="5" name="TextBox 4">
            <a:extLst>
              <a:ext uri="{FF2B5EF4-FFF2-40B4-BE49-F238E27FC236}">
                <a16:creationId xmlns:a16="http://schemas.microsoft.com/office/drawing/2014/main" id="{496FC0CF-734E-C1AD-B088-F02CF07E594D}"/>
              </a:ext>
            </a:extLst>
          </p:cNvPr>
          <p:cNvSpPr txBox="1"/>
          <p:nvPr/>
        </p:nvSpPr>
        <p:spPr>
          <a:xfrm>
            <a:off x="2345635" y="6182139"/>
            <a:ext cx="4326007" cy="369332"/>
          </a:xfrm>
          <a:prstGeom prst="rect">
            <a:avLst/>
          </a:prstGeom>
          <a:noFill/>
        </p:spPr>
        <p:txBody>
          <a:bodyPr wrap="square">
            <a:spAutoFit/>
          </a:bodyPr>
          <a:lstStyle/>
          <a:p>
            <a:r>
              <a:rPr lang="en-IN" dirty="0"/>
              <a:t>https://www.zomato.com/india</a:t>
            </a:r>
          </a:p>
        </p:txBody>
      </p:sp>
      <p:sp>
        <p:nvSpPr>
          <p:cNvPr id="7" name="TextBox 6">
            <a:extLst>
              <a:ext uri="{FF2B5EF4-FFF2-40B4-BE49-F238E27FC236}">
                <a16:creationId xmlns:a16="http://schemas.microsoft.com/office/drawing/2014/main" id="{F8314E84-3774-6F5C-C06E-102EAA4157B9}"/>
              </a:ext>
            </a:extLst>
          </p:cNvPr>
          <p:cNvSpPr txBox="1"/>
          <p:nvPr/>
        </p:nvSpPr>
        <p:spPr>
          <a:xfrm>
            <a:off x="874643" y="6182139"/>
            <a:ext cx="1669774" cy="369332"/>
          </a:xfrm>
          <a:prstGeom prst="rect">
            <a:avLst/>
          </a:prstGeom>
          <a:noFill/>
        </p:spPr>
        <p:txBody>
          <a:bodyPr wrap="square" rtlCol="0">
            <a:spAutoFit/>
          </a:bodyPr>
          <a:lstStyle/>
          <a:p>
            <a:r>
              <a:rPr lang="en-IN" dirty="0"/>
              <a:t>Data Source: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8CEA5D-52F5-E324-7C98-8138D698C7AF}"/>
              </a:ext>
            </a:extLst>
          </p:cNvPr>
          <p:cNvSpPr txBox="1"/>
          <p:nvPr/>
        </p:nvSpPr>
        <p:spPr>
          <a:xfrm>
            <a:off x="469357" y="291359"/>
            <a:ext cx="10931459" cy="2570640"/>
          </a:xfrm>
          <a:prstGeom prst="rect">
            <a:avLst/>
          </a:prstGeom>
          <a:noFill/>
        </p:spPr>
        <p:txBody>
          <a:bodyPr wrap="square">
            <a:spAutoFit/>
          </a:bodyPr>
          <a:lstStyle/>
          <a:p>
            <a:pPr marL="342900" lvl="0" indent="-342900">
              <a:lnSpc>
                <a:spcPts val="2400"/>
              </a:lnSpc>
              <a:spcBef>
                <a:spcPts val="1260"/>
              </a:spcBef>
              <a:buSzPts val="1000"/>
              <a:buFont typeface="Symbol" panose="05050102010706020507" pitchFamily="18" charset="2"/>
              <a:buChar char=""/>
              <a:tabLst>
                <a:tab pos="457200" algn="l"/>
              </a:tabLst>
            </a:pP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The silhouette plot shows that the </a:t>
            </a:r>
            <a:r>
              <a:rPr lang="en-IN" sz="1800" spc="-5" dirty="0" err="1">
                <a:solidFill>
                  <a:srgbClr val="292929"/>
                </a:solidFill>
                <a:effectLst/>
                <a:latin typeface="Nunito" pitchFamily="2" charset="0"/>
                <a:ea typeface="Times New Roman" panose="02020603050405020304" pitchFamily="18" charset="0"/>
                <a:cs typeface="Segoe UI" panose="020B0502040204020203" pitchFamily="34" charset="0"/>
              </a:rPr>
              <a:t>n_cluster</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 value of </a:t>
            </a:r>
            <a:r>
              <a:rPr lang="en-IN" sz="1800" b="1" spc="-5" dirty="0">
                <a:solidFill>
                  <a:srgbClr val="292929"/>
                </a:solidFill>
                <a:effectLst/>
                <a:latin typeface="Nunito" pitchFamily="2" charset="0"/>
                <a:ea typeface="Times New Roman" panose="02020603050405020304" pitchFamily="18" charset="0"/>
                <a:cs typeface="Segoe UI" panose="020B0502040204020203" pitchFamily="34" charset="0"/>
              </a:rPr>
              <a:t>4</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 is a bad pick, as all the points in the cluster with </a:t>
            </a:r>
            <a:r>
              <a:rPr lang="en-IN" sz="1800" spc="-5" dirty="0" err="1">
                <a:solidFill>
                  <a:srgbClr val="292929"/>
                </a:solidFill>
                <a:effectLst/>
                <a:latin typeface="Nunito" pitchFamily="2" charset="0"/>
                <a:ea typeface="Times New Roman" panose="02020603050405020304" pitchFamily="18" charset="0"/>
                <a:cs typeface="Segoe UI" panose="020B0502040204020203" pitchFamily="34" charset="0"/>
              </a:rPr>
              <a:t>cluster_label</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=2 and 3 are below-average silhouette scores.</a:t>
            </a:r>
            <a:endParaRPr lang="en-IN" sz="1600" dirty="0">
              <a:effectLst/>
              <a:latin typeface="Times New Roman" panose="02020603050405020304" pitchFamily="18" charset="0"/>
              <a:ea typeface="Times New Roman" panose="02020603050405020304" pitchFamily="18" charset="0"/>
            </a:endParaRPr>
          </a:p>
          <a:p>
            <a:pPr marL="342900" lvl="0" indent="-342900">
              <a:lnSpc>
                <a:spcPts val="2400"/>
              </a:lnSpc>
              <a:spcBef>
                <a:spcPts val="1260"/>
              </a:spcBef>
              <a:buSzPts val="1000"/>
              <a:buFont typeface="Symbol" panose="05050102010706020507" pitchFamily="18" charset="2"/>
              <a:buChar char=""/>
              <a:tabLst>
                <a:tab pos="457200" algn="l"/>
              </a:tabLst>
            </a:pP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The silhouette plot shows that the </a:t>
            </a:r>
            <a:r>
              <a:rPr lang="en-IN" sz="1800" spc="-5" dirty="0" err="1">
                <a:solidFill>
                  <a:srgbClr val="292929"/>
                </a:solidFill>
                <a:effectLst/>
                <a:latin typeface="Nunito" pitchFamily="2" charset="0"/>
                <a:ea typeface="Times New Roman" panose="02020603050405020304" pitchFamily="18" charset="0"/>
                <a:cs typeface="Segoe UI" panose="020B0502040204020203" pitchFamily="34" charset="0"/>
              </a:rPr>
              <a:t>n_cluster</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 value of </a:t>
            </a:r>
            <a:r>
              <a:rPr lang="en-IN" sz="1800" b="1" spc="-5" dirty="0">
                <a:solidFill>
                  <a:srgbClr val="292929"/>
                </a:solidFill>
                <a:effectLst/>
                <a:latin typeface="Nunito" pitchFamily="2" charset="0"/>
                <a:ea typeface="Times New Roman" panose="02020603050405020304" pitchFamily="18" charset="0"/>
                <a:cs typeface="Segoe UI" panose="020B0502040204020203" pitchFamily="34" charset="0"/>
              </a:rPr>
              <a:t>6</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 is a bad pick, as all the points in the cluster with </a:t>
            </a:r>
            <a:r>
              <a:rPr lang="en-IN" sz="1800" spc="-5" dirty="0" err="1">
                <a:solidFill>
                  <a:srgbClr val="292929"/>
                </a:solidFill>
                <a:effectLst/>
                <a:latin typeface="Nunito" pitchFamily="2" charset="0"/>
                <a:ea typeface="Times New Roman" panose="02020603050405020304" pitchFamily="18" charset="0"/>
                <a:cs typeface="Segoe UI" panose="020B0502040204020203" pitchFamily="34" charset="0"/>
              </a:rPr>
              <a:t>cluster_label</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=0,2 and 3 and 5 are below-average silhouette scores.</a:t>
            </a:r>
            <a:endParaRPr lang="en-IN" sz="1600" dirty="0">
              <a:effectLst/>
              <a:latin typeface="Times New Roman" panose="02020603050405020304" pitchFamily="18" charset="0"/>
              <a:ea typeface="Times New Roman" panose="02020603050405020304" pitchFamily="18" charset="0"/>
            </a:endParaRPr>
          </a:p>
          <a:p>
            <a:pPr marL="342900" lvl="0" indent="-342900">
              <a:lnSpc>
                <a:spcPts val="2400"/>
              </a:lnSpc>
              <a:spcBef>
                <a:spcPts val="1260"/>
              </a:spcBef>
              <a:buSzPts val="1000"/>
              <a:buFont typeface="Symbol" panose="05050102010706020507" pitchFamily="18" charset="2"/>
              <a:buChar char=""/>
              <a:tabLst>
                <a:tab pos="457200" algn="l"/>
              </a:tabLst>
            </a:pP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For </a:t>
            </a:r>
            <a:r>
              <a:rPr lang="en-IN" sz="1800" spc="-5" dirty="0" err="1">
                <a:solidFill>
                  <a:srgbClr val="292929"/>
                </a:solidFill>
                <a:effectLst/>
                <a:latin typeface="Nunito" pitchFamily="2" charset="0"/>
                <a:ea typeface="Times New Roman" panose="02020603050405020304" pitchFamily="18" charset="0"/>
                <a:cs typeface="Segoe UI" panose="020B0502040204020203" pitchFamily="34" charset="0"/>
              </a:rPr>
              <a:t>n_clusters</a:t>
            </a:r>
            <a:r>
              <a:rPr lang="en-IN" sz="1800" spc="-5" dirty="0">
                <a:solidFill>
                  <a:srgbClr val="292929"/>
                </a:solidFill>
                <a:effectLst/>
                <a:latin typeface="Nunito" pitchFamily="2" charset="0"/>
                <a:ea typeface="Times New Roman" panose="02020603050405020304" pitchFamily="18" charset="0"/>
                <a:cs typeface="Segoe UI" panose="020B0502040204020203" pitchFamily="34" charset="0"/>
              </a:rPr>
              <a:t>=5all the point in all cluster labels (except 0 and 3) are above average silhouette score and also all the plots are more or less of similar thickness and hence are of similar sizes, as can be considered as </a:t>
            </a:r>
            <a:r>
              <a:rPr lang="en-IN" sz="1800" b="1" spc="-5" dirty="0">
                <a:solidFill>
                  <a:srgbClr val="292929"/>
                </a:solidFill>
                <a:effectLst/>
                <a:latin typeface="Nunito" pitchFamily="2" charset="0"/>
                <a:ea typeface="Times New Roman" panose="02020603050405020304" pitchFamily="18" charset="0"/>
                <a:cs typeface="Segoe UI" panose="020B0502040204020203" pitchFamily="34" charset="0"/>
              </a:rPr>
              <a:t>best ‘k’.</a:t>
            </a:r>
            <a:endParaRPr lang="en-IN" sz="16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A96E163A-4CD7-1FCC-ACD3-E669F950FE5A}"/>
              </a:ext>
            </a:extLst>
          </p:cNvPr>
          <p:cNvSpPr txBox="1"/>
          <p:nvPr/>
        </p:nvSpPr>
        <p:spPr>
          <a:xfrm>
            <a:off x="848738" y="3991138"/>
            <a:ext cx="6349730" cy="578107"/>
          </a:xfrm>
          <a:prstGeom prst="rect">
            <a:avLst/>
          </a:prstGeom>
          <a:noFill/>
        </p:spPr>
        <p:txBody>
          <a:bodyPr wrap="square">
            <a:spAutoFit/>
          </a:bodyPr>
          <a:lstStyle/>
          <a:p>
            <a:pPr>
              <a:lnSpc>
                <a:spcPts val="1425"/>
              </a:lnSpc>
              <a:spcAft>
                <a:spcPts val="800"/>
              </a:spcAft>
            </a:pPr>
            <a:r>
              <a:rPr lang="en-IN" sz="1800" kern="0" dirty="0">
                <a:solidFill>
                  <a:srgbClr val="008000"/>
                </a:solidFill>
                <a:effectLst/>
                <a:latin typeface="Nunito" pitchFamily="2" charset="0"/>
                <a:ea typeface="Times New Roman" panose="02020603050405020304" pitchFamily="18" charset="0"/>
                <a:cs typeface="Courier New" panose="02070309020205020404" pitchFamily="49" charset="0"/>
              </a:rPr>
              <a:t>fitting on </a:t>
            </a:r>
            <a:r>
              <a:rPr lang="en-IN" kern="0" dirty="0">
                <a:solidFill>
                  <a:srgbClr val="008000"/>
                </a:solidFill>
                <a:latin typeface="Nunito" pitchFamily="2" charset="0"/>
                <a:ea typeface="Times New Roman" panose="02020603050405020304" pitchFamily="18" charset="0"/>
                <a:cs typeface="Courier New" panose="02070309020205020404" pitchFamily="49" charset="0"/>
              </a:rPr>
              <a:t>5 </a:t>
            </a:r>
            <a:r>
              <a:rPr lang="en-IN" sz="1800" kern="0" dirty="0">
                <a:solidFill>
                  <a:srgbClr val="008000"/>
                </a:solidFill>
                <a:effectLst/>
                <a:latin typeface="Nunito" pitchFamily="2" charset="0"/>
                <a:ea typeface="Times New Roman" panose="02020603050405020304" pitchFamily="18" charset="0"/>
                <a:cs typeface="Courier New" panose="02070309020205020404" pitchFamily="49" charset="0"/>
              </a:rPr>
              <a:t>clusters: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IN" sz="1800" kern="0" dirty="0">
                <a:solidFill>
                  <a:srgbClr val="008000"/>
                </a:solidFill>
                <a:effectLst/>
                <a:latin typeface="Nunito" pitchFamily="2" charset="0"/>
                <a:ea typeface="Times New Roman" panose="02020603050405020304" pitchFamily="18" charset="0"/>
                <a:cs typeface="Courier New" panose="02070309020205020404" pitchFamily="49" charset="0"/>
              </a:rPr>
              <a:t>Visualizing the Clusters: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B4FCB5E-011A-E4CB-FFFD-A41354FC6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778" y="2861999"/>
            <a:ext cx="7400042" cy="3812178"/>
          </a:xfrm>
          <a:prstGeom prst="rect">
            <a:avLst/>
          </a:prstGeom>
        </p:spPr>
      </p:pic>
    </p:spTree>
    <p:extLst>
      <p:ext uri="{BB962C8B-B14F-4D97-AF65-F5344CB8AC3E}">
        <p14:creationId xmlns:p14="http://schemas.microsoft.com/office/powerpoint/2010/main" val="30238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51">
            <a:extLst>
              <a:ext uri="{FF2B5EF4-FFF2-40B4-BE49-F238E27FC236}">
                <a16:creationId xmlns:a16="http://schemas.microsoft.com/office/drawing/2014/main" id="{B367F9EC-00F3-9A77-B082-73F41D2C4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60"/>
            <a:ext cx="6162329" cy="29345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77136905-EB37-8C30-375B-43ECC1F3C8FB}"/>
              </a:ext>
            </a:extLst>
          </p:cNvPr>
          <p:cNvSpPr>
            <a:spLocks noChangeArrowheads="1"/>
          </p:cNvSpPr>
          <p:nvPr/>
        </p:nvSpPr>
        <p:spPr bwMode="auto">
          <a:xfrm>
            <a:off x="0" y="40078"/>
            <a:ext cx="69664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rgbClr val="008000"/>
                </a:solidFill>
                <a:effectLst/>
                <a:latin typeface="Calibri" panose="020F0502020204030204" pitchFamily="34" charset="0"/>
                <a:ea typeface="Times New Roman" panose="02020603050405020304" pitchFamily="18"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Nunito" pitchFamily="2" charset="0"/>
                <a:ea typeface="Times New Roman" panose="02020603050405020304" pitchFamily="18" charset="0"/>
                <a:cs typeface="Courier New" panose="02070309020205020404" pitchFamily="49" charset="0"/>
              </a:rPr>
              <a:t>Clusters on average rating</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6C97CC5B-24EF-C7AD-770D-A16A13E832D7}"/>
              </a:ext>
            </a:extLst>
          </p:cNvPr>
          <p:cNvSpPr>
            <a:spLocks noChangeArrowheads="1"/>
          </p:cNvSpPr>
          <p:nvPr/>
        </p:nvSpPr>
        <p:spPr bwMode="auto">
          <a:xfrm>
            <a:off x="0" y="4921250"/>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300" b="0" i="0" u="none" strike="noStrike" cap="none" normalizeH="0" baseline="0">
                <a:ln>
                  <a:noFill/>
                </a:ln>
                <a:solidFill>
                  <a:srgbClr val="273239"/>
                </a:solidFill>
                <a:effectLst/>
                <a:latin typeface="Nunito" pitchFamily="2" charset="0"/>
                <a:ea typeface="Times New Roman" panose="02020603050405020304" pitchFamily="18" charset="0"/>
                <a:cs typeface="Times New Roman" panose="02020603050405020304" pitchFamily="18" charset="0"/>
              </a:rPr>
            </a:b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21E6948-FB9D-0EE3-62BE-4BE8461048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17736"/>
            <a:ext cx="6461806" cy="2810126"/>
          </a:xfrm>
          <a:prstGeom prst="rect">
            <a:avLst/>
          </a:prstGeom>
        </p:spPr>
      </p:pic>
      <p:sp>
        <p:nvSpPr>
          <p:cNvPr id="6" name="TextBox 5">
            <a:extLst>
              <a:ext uri="{FF2B5EF4-FFF2-40B4-BE49-F238E27FC236}">
                <a16:creationId xmlns:a16="http://schemas.microsoft.com/office/drawing/2014/main" id="{D7F12309-165F-364F-4E9E-46DEC3F19C71}"/>
              </a:ext>
            </a:extLst>
          </p:cNvPr>
          <p:cNvSpPr txBox="1"/>
          <p:nvPr/>
        </p:nvSpPr>
        <p:spPr>
          <a:xfrm>
            <a:off x="200168" y="3678541"/>
            <a:ext cx="2356701" cy="646331"/>
          </a:xfrm>
          <a:prstGeom prst="rect">
            <a:avLst/>
          </a:prstGeom>
          <a:noFill/>
        </p:spPr>
        <p:txBody>
          <a:bodyPr wrap="square" rtlCol="0">
            <a:spAutoFit/>
          </a:bodyPr>
          <a:lstStyle/>
          <a:p>
            <a:pPr marL="285750" indent="-285750">
              <a:buFont typeface="Wingdings" panose="05000000000000000000" pitchFamily="2" charset="2"/>
              <a:buChar char="v"/>
            </a:pPr>
            <a:r>
              <a:rPr kumimoji="0" lang="en-US" altLang="en-US" b="1" i="0" u="none" strike="noStrike" cap="none" normalizeH="0" baseline="0" dirty="0">
                <a:ln>
                  <a:noFill/>
                </a:ln>
                <a:solidFill>
                  <a:srgbClr val="008000"/>
                </a:solidFill>
                <a:effectLst/>
                <a:latin typeface="Nunito" pitchFamily="2" charset="0"/>
                <a:ea typeface="Times New Roman" panose="02020603050405020304" pitchFamily="18" charset="0"/>
                <a:cs typeface="Courier New" panose="02070309020205020404" pitchFamily="49" charset="0"/>
              </a:rPr>
              <a:t>Clusters on votes</a:t>
            </a:r>
            <a:endParaRPr kumimoji="0" lang="en-US" altLang="en-US" b="0" i="0" u="none" strike="noStrike" cap="none" normalizeH="0" baseline="0" dirty="0">
              <a:ln>
                <a:noFill/>
              </a:ln>
              <a:solidFill>
                <a:schemeClr val="tx1"/>
              </a:solidFill>
              <a:effectLst/>
            </a:endParaRPr>
          </a:p>
          <a:p>
            <a:endParaRPr lang="en-IN" dirty="0"/>
          </a:p>
        </p:txBody>
      </p:sp>
      <p:pic>
        <p:nvPicPr>
          <p:cNvPr id="7" name="Picture 6">
            <a:extLst>
              <a:ext uri="{FF2B5EF4-FFF2-40B4-BE49-F238E27FC236}">
                <a16:creationId xmlns:a16="http://schemas.microsoft.com/office/drawing/2014/main" id="{D558ADED-1D44-6EFD-6749-D437C732CD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412536"/>
            <a:ext cx="5382667" cy="2810126"/>
          </a:xfrm>
          <a:prstGeom prst="rect">
            <a:avLst/>
          </a:prstGeom>
        </p:spPr>
      </p:pic>
      <p:sp>
        <p:nvSpPr>
          <p:cNvPr id="8" name="TextBox 7">
            <a:extLst>
              <a:ext uri="{FF2B5EF4-FFF2-40B4-BE49-F238E27FC236}">
                <a16:creationId xmlns:a16="http://schemas.microsoft.com/office/drawing/2014/main" id="{99058423-5542-5D9A-ED15-C2FE75C360AA}"/>
              </a:ext>
            </a:extLst>
          </p:cNvPr>
          <p:cNvSpPr txBox="1"/>
          <p:nvPr/>
        </p:nvSpPr>
        <p:spPr>
          <a:xfrm>
            <a:off x="6461806" y="1015665"/>
            <a:ext cx="3868968" cy="369332"/>
          </a:xfrm>
          <a:prstGeom prst="rect">
            <a:avLst/>
          </a:prstGeom>
          <a:noFill/>
        </p:spPr>
        <p:txBody>
          <a:bodyPr wrap="square" rtlCol="0">
            <a:spAutoFit/>
          </a:bodyPr>
          <a:lstStyle/>
          <a:p>
            <a:pPr marL="285750" indent="-285750">
              <a:buFont typeface="Wingdings" panose="05000000000000000000" pitchFamily="2" charset="2"/>
              <a:buChar char="v"/>
            </a:pPr>
            <a:r>
              <a:rPr lang="en-IN" dirty="0"/>
              <a:t>Clusters with Cost</a:t>
            </a:r>
          </a:p>
        </p:txBody>
      </p:sp>
    </p:spTree>
    <p:extLst>
      <p:ext uri="{BB962C8B-B14F-4D97-AF65-F5344CB8AC3E}">
        <p14:creationId xmlns:p14="http://schemas.microsoft.com/office/powerpoint/2010/main" val="4245009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92D07-804E-01A3-64A1-F41FEBC64B0E}"/>
              </a:ext>
            </a:extLst>
          </p:cNvPr>
          <p:cNvSpPr txBox="1"/>
          <p:nvPr/>
        </p:nvSpPr>
        <p:spPr>
          <a:xfrm>
            <a:off x="509047" y="216816"/>
            <a:ext cx="5052767" cy="677108"/>
          </a:xfrm>
          <a:prstGeom prst="rect">
            <a:avLst/>
          </a:prstGeom>
          <a:noFill/>
        </p:spPr>
        <p:txBody>
          <a:bodyPr wrap="square" rtlCol="0">
            <a:spAutoFit/>
          </a:bodyPr>
          <a:lstStyle/>
          <a:p>
            <a:r>
              <a:rPr lang="en-IN" sz="2000" b="1" kern="0" spc="10" dirty="0">
                <a:solidFill>
                  <a:srgbClr val="273239"/>
                </a:solidFill>
                <a:effectLst/>
                <a:latin typeface="Nunito" pitchFamily="2" charset="0"/>
                <a:ea typeface="Times New Roman" panose="02020603050405020304" pitchFamily="18" charset="0"/>
                <a:cs typeface="Times New Roman" panose="02020603050405020304" pitchFamily="18" charset="0"/>
              </a:rPr>
              <a:t>    2. Hierarchical Clustering:</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E1C6CB9C-502C-B487-839B-D5E8A9AD678A}"/>
              </a:ext>
            </a:extLst>
          </p:cNvPr>
          <p:cNvSpPr txBox="1"/>
          <p:nvPr/>
        </p:nvSpPr>
        <p:spPr>
          <a:xfrm>
            <a:off x="709367" y="690568"/>
            <a:ext cx="10810188" cy="2957669"/>
          </a:xfrm>
          <a:prstGeom prst="rect">
            <a:avLst/>
          </a:prstGeom>
          <a:noFill/>
        </p:spPr>
        <p:txBody>
          <a:bodyPr wrap="square">
            <a:spAutoFit/>
          </a:bodyPr>
          <a:lstStyle/>
          <a:p>
            <a:pPr algn="just">
              <a:lnSpc>
                <a:spcPts val="2475"/>
              </a:lnSpc>
            </a:pPr>
            <a:r>
              <a:rPr lang="en-IN" sz="1800" dirty="0">
                <a:solidFill>
                  <a:srgbClr val="222222"/>
                </a:solidFill>
                <a:effectLst/>
                <a:latin typeface="Nunito" pitchFamily="2" charset="0"/>
                <a:ea typeface="Times New Roman" panose="02020603050405020304" pitchFamily="18" charset="0"/>
              </a:rPr>
              <a:t>In k-means clustering, the number of clusters that you want to divide your data points into, i.e., the value of K has to be pre-determined, whereas in Hierarchical clustering, data is automatically formed into a tree shape form (dendrogram).</a:t>
            </a:r>
          </a:p>
          <a:p>
            <a:pPr algn="just">
              <a:lnSpc>
                <a:spcPts val="2475"/>
              </a:lnSpc>
            </a:pPr>
            <a:r>
              <a:rPr lang="en-IN" sz="1800" kern="100" spc="10" dirty="0">
                <a:solidFill>
                  <a:srgbClr val="273239"/>
                </a:solidFill>
                <a:effectLst/>
                <a:latin typeface="Nunito" pitchFamily="2" charset="0"/>
                <a:ea typeface="Calibri" panose="020F0502020204030204" pitchFamily="34" charset="0"/>
                <a:cs typeface="Times New Roman" panose="02020603050405020304" pitchFamily="18" charset="0"/>
              </a:rPr>
              <a:t>Methods of Hierarchical Clustering: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ts val="2475"/>
              </a:lnSpc>
              <a:buAutoNum type="arabicPeriod"/>
            </a:pPr>
            <a:r>
              <a:rPr lang="en-IN" sz="1800" b="1" spc="10" dirty="0">
                <a:solidFill>
                  <a:srgbClr val="273239"/>
                </a:solidFill>
                <a:effectLst/>
                <a:latin typeface="Nunito" pitchFamily="2" charset="0"/>
                <a:ea typeface="Calibri" panose="020F0502020204030204" pitchFamily="34" charset="0"/>
                <a:cs typeface="Times New Roman" panose="02020603050405020304" pitchFamily="18" charset="0"/>
              </a:rPr>
              <a:t>Agglomerative</a:t>
            </a:r>
          </a:p>
          <a:p>
            <a:pPr marL="342900" indent="-342900" algn="just">
              <a:lnSpc>
                <a:spcPts val="2475"/>
              </a:lnSpc>
              <a:buFontTx/>
              <a:buAutoNum type="arabicPeriod"/>
            </a:pPr>
            <a:r>
              <a:rPr lang="en-IN" sz="1800" b="1" spc="10" dirty="0">
                <a:solidFill>
                  <a:srgbClr val="273239"/>
                </a:solidFill>
                <a:effectLst/>
                <a:latin typeface="Nunito" pitchFamily="2" charset="0"/>
                <a:ea typeface="Times New Roman" panose="02020603050405020304" pitchFamily="18" charset="0"/>
              </a:rPr>
              <a:t>Divisive.</a:t>
            </a:r>
            <a:r>
              <a:rPr lang="en-IN" sz="1800" spc="10" dirty="0">
                <a:solidFill>
                  <a:srgbClr val="273239"/>
                </a:solidFill>
                <a:effectLst/>
                <a:latin typeface="Nunito" pitchFamily="2" charset="0"/>
                <a:ea typeface="Times New Roman" panose="02020603050405020304" pitchFamily="18" charset="0"/>
              </a:rPr>
              <a:t> </a:t>
            </a:r>
          </a:p>
          <a:p>
            <a:pPr algn="just">
              <a:lnSpc>
                <a:spcPts val="2475"/>
              </a:lnSpc>
            </a:pPr>
            <a:endParaRPr lang="en-IN" u="sng" spc="10" dirty="0">
              <a:solidFill>
                <a:srgbClr val="273239"/>
              </a:solidFill>
              <a:latin typeface="Nunito" pitchFamily="2" charset="0"/>
              <a:ea typeface="Times New Roman" panose="02020603050405020304" pitchFamily="18" charset="0"/>
            </a:endParaRPr>
          </a:p>
          <a:p>
            <a:pPr algn="just">
              <a:lnSpc>
                <a:spcPts val="2475"/>
              </a:lnSpc>
            </a:pPr>
            <a:r>
              <a:rPr lang="en-IN" sz="2000" u="sng" dirty="0">
                <a:effectLst/>
                <a:latin typeface="Times New Roman" panose="02020603050405020304" pitchFamily="18" charset="0"/>
                <a:ea typeface="Times New Roman" panose="02020603050405020304" pitchFamily="18" charset="0"/>
              </a:rPr>
              <a:t>   Implementation</a:t>
            </a:r>
          </a:p>
          <a:p>
            <a:pPr algn="just">
              <a:lnSpc>
                <a:spcPts val="2475"/>
              </a:lnSpc>
            </a:pPr>
            <a:endParaRPr lang="en-IN" sz="2000" dirty="0">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A3BA5051-C71F-B852-FDDE-6E171E472BB2}"/>
              </a:ext>
            </a:extLst>
          </p:cNvPr>
          <p:cNvSpPr/>
          <p:nvPr/>
        </p:nvSpPr>
        <p:spPr>
          <a:xfrm>
            <a:off x="4178431" y="2570296"/>
            <a:ext cx="7049729" cy="38408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kern="100">
                <a:solidFill>
                  <a:srgbClr val="212121"/>
                </a:solidFill>
                <a:effectLst/>
                <a:latin typeface="Roboto" panose="02000000000000000000" pitchFamily="2" charset="0"/>
                <a:ea typeface="Calibri" panose="020F0502020204030204" pitchFamily="34" charset="0"/>
                <a:cs typeface="Times New Roman" panose="02020603050405020304" pitchFamily="18" charset="0"/>
              </a:rPr>
              <a:t>dendrogram to visualize the clusters</a:t>
            </a:r>
            <a:endParaRPr lang="en-IN"/>
          </a:p>
        </p:txBody>
      </p:sp>
      <p:pic>
        <p:nvPicPr>
          <p:cNvPr id="12" name="Picture 11">
            <a:extLst>
              <a:ext uri="{FF2B5EF4-FFF2-40B4-BE49-F238E27FC236}">
                <a16:creationId xmlns:a16="http://schemas.microsoft.com/office/drawing/2014/main" id="{A921A09B-0A2B-73A2-BDDD-75F96EA027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1215" y="3144482"/>
            <a:ext cx="6306185" cy="3112135"/>
          </a:xfrm>
          <a:prstGeom prst="rect">
            <a:avLst/>
          </a:prstGeom>
          <a:noFill/>
          <a:ln>
            <a:noFill/>
          </a:ln>
        </p:spPr>
      </p:pic>
      <p:sp>
        <p:nvSpPr>
          <p:cNvPr id="15" name="TextBox 14">
            <a:extLst>
              <a:ext uri="{FF2B5EF4-FFF2-40B4-BE49-F238E27FC236}">
                <a16:creationId xmlns:a16="http://schemas.microsoft.com/office/drawing/2014/main" id="{C20DB8C0-D226-BFCE-F972-F5E1BEE19974}"/>
              </a:ext>
            </a:extLst>
          </p:cNvPr>
          <p:cNvSpPr txBox="1"/>
          <p:nvPr/>
        </p:nvSpPr>
        <p:spPr>
          <a:xfrm>
            <a:off x="4213781" y="2570296"/>
            <a:ext cx="5920033" cy="368935"/>
          </a:xfrm>
          <a:prstGeom prst="rect">
            <a:avLst/>
          </a:prstGeom>
          <a:noFill/>
        </p:spPr>
        <p:txBody>
          <a:bodyPr wrap="square" rtlCol="0">
            <a:spAutoFit/>
          </a:bodyPr>
          <a:lstStyle/>
          <a:p>
            <a:r>
              <a:rPr lang="en-IN" sz="1800" dirty="0">
                <a:solidFill>
                  <a:srgbClr val="212121"/>
                </a:solidFill>
                <a:effectLst/>
                <a:latin typeface="Roboto" panose="02000000000000000000" pitchFamily="2" charset="0"/>
                <a:ea typeface="Calibri" panose="020F0502020204030204" pitchFamily="34" charset="0"/>
                <a:cs typeface="Times New Roman" panose="02020603050405020304" pitchFamily="18" charset="0"/>
              </a:rPr>
              <a:t>dendrogram to visualize the clusters</a:t>
            </a:r>
            <a:endParaRPr lang="en-IN" dirty="0"/>
          </a:p>
        </p:txBody>
      </p:sp>
      <p:sp>
        <p:nvSpPr>
          <p:cNvPr id="18" name="Rectangle 17">
            <a:extLst>
              <a:ext uri="{FF2B5EF4-FFF2-40B4-BE49-F238E27FC236}">
                <a16:creationId xmlns:a16="http://schemas.microsoft.com/office/drawing/2014/main" id="{DFDDCD87-2CCB-1719-790A-F2E0CBA5BBE5}"/>
              </a:ext>
            </a:extLst>
          </p:cNvPr>
          <p:cNvSpPr/>
          <p:nvPr/>
        </p:nvSpPr>
        <p:spPr>
          <a:xfrm>
            <a:off x="408857" y="3375184"/>
            <a:ext cx="3469064" cy="335555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This dendrogram is created using agglomerative approach in which i</a:t>
            </a:r>
            <a:r>
              <a:rPr lang="en-IN" sz="1800" dirty="0">
                <a:solidFill>
                  <a:srgbClr val="212121"/>
                </a:solidFill>
                <a:effectLst/>
                <a:latin typeface="Nunito" pitchFamily="2" charset="0"/>
                <a:ea typeface="Calibri" panose="020F0502020204030204" pitchFamily="34" charset="0"/>
                <a:cs typeface="Times New Roman" panose="02020603050405020304" pitchFamily="18" charset="0"/>
              </a:rPr>
              <a:t>nitially, each object is considered to be its own cluster. According to a particular procedure, the clusters are then merged step by step until a single cluster remains. At the end of the cluster merging process, a cluster containing all the elements will be formed.</a:t>
            </a: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1041115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70329-8CA2-8330-B483-9395A311E00C}"/>
              </a:ext>
            </a:extLst>
          </p:cNvPr>
          <p:cNvSpPr txBox="1"/>
          <p:nvPr/>
        </p:nvSpPr>
        <p:spPr>
          <a:xfrm>
            <a:off x="659876" y="226243"/>
            <a:ext cx="9964131" cy="646331"/>
          </a:xfrm>
          <a:prstGeom prst="rect">
            <a:avLst/>
          </a:prstGeom>
          <a:noFill/>
        </p:spPr>
        <p:txBody>
          <a:bodyPr wrap="square" rtlCol="0">
            <a:spAutoFit/>
          </a:bodyPr>
          <a:lstStyle/>
          <a:p>
            <a:r>
              <a:rPr lang="en-IN" sz="1800" kern="100" dirty="0">
                <a:solidFill>
                  <a:srgbClr val="212121"/>
                </a:solidFill>
                <a:effectLst/>
                <a:latin typeface="Nunito" pitchFamily="2" charset="0"/>
                <a:ea typeface="Calibri" panose="020F0502020204030204" pitchFamily="34" charset="0"/>
                <a:cs typeface="Times New Roman" panose="02020603050405020304" pitchFamily="18" charset="0"/>
              </a:rPr>
              <a:t>Calculating Silhouette score for different no. of clusters using hyperparameter tuning: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Rectangle 5">
            <a:extLst>
              <a:ext uri="{FF2B5EF4-FFF2-40B4-BE49-F238E27FC236}">
                <a16:creationId xmlns:a16="http://schemas.microsoft.com/office/drawing/2014/main" id="{77241F3F-6EB0-9EE7-C4FD-66215261B190}"/>
              </a:ext>
            </a:extLst>
          </p:cNvPr>
          <p:cNvSpPr/>
          <p:nvPr/>
        </p:nvSpPr>
        <p:spPr>
          <a:xfrm>
            <a:off x="331502" y="563094"/>
            <a:ext cx="5181600" cy="257476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3A8A6C7E-0DA1-778F-7E99-89B8930CA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20" y="707577"/>
            <a:ext cx="4911364" cy="2361317"/>
          </a:xfrm>
          <a:prstGeom prst="rect">
            <a:avLst/>
          </a:prstGeom>
        </p:spPr>
      </p:pic>
      <p:sp>
        <p:nvSpPr>
          <p:cNvPr id="11" name="TextBox 10">
            <a:extLst>
              <a:ext uri="{FF2B5EF4-FFF2-40B4-BE49-F238E27FC236}">
                <a16:creationId xmlns:a16="http://schemas.microsoft.com/office/drawing/2014/main" id="{5DC3F572-581A-DA25-28E8-F2FFEEAF3849}"/>
              </a:ext>
            </a:extLst>
          </p:cNvPr>
          <p:cNvSpPr txBox="1"/>
          <p:nvPr/>
        </p:nvSpPr>
        <p:spPr>
          <a:xfrm>
            <a:off x="737419" y="3282342"/>
            <a:ext cx="2960680" cy="1477328"/>
          </a:xfrm>
          <a:prstGeom prst="rect">
            <a:avLst/>
          </a:prstGeom>
          <a:noFill/>
        </p:spPr>
        <p:txBody>
          <a:bodyPr wrap="square" rtlCol="0">
            <a:spAutoFit/>
          </a:bodyPr>
          <a:lstStyle/>
          <a:p>
            <a:r>
              <a:rPr lang="en-IN" sz="1800" kern="100" dirty="0">
                <a:solidFill>
                  <a:srgbClr val="212121"/>
                </a:solidFill>
                <a:effectLst/>
                <a:latin typeface="Nunito" pitchFamily="2" charset="0"/>
                <a:ea typeface="Calibri" panose="020F0502020204030204" pitchFamily="34" charset="0"/>
                <a:cs typeface="Times New Roman" panose="02020603050405020304" pitchFamily="18" charset="0"/>
              </a:rPr>
              <a:t>Silhouette score is maximum for </a:t>
            </a:r>
            <a:r>
              <a:rPr lang="en-IN" sz="1800" kern="100" dirty="0" err="1">
                <a:solidFill>
                  <a:srgbClr val="212121"/>
                </a:solidFill>
                <a:effectLst/>
                <a:latin typeface="Nunito" pitchFamily="2" charset="0"/>
                <a:ea typeface="Calibri" panose="020F0502020204030204" pitchFamily="34" charset="0"/>
                <a:cs typeface="Times New Roman" panose="02020603050405020304" pitchFamily="18" charset="0"/>
              </a:rPr>
              <a:t>n_clusters</a:t>
            </a:r>
            <a:r>
              <a:rPr lang="en-IN" sz="1800" kern="100" dirty="0">
                <a:solidFill>
                  <a:srgbClr val="212121"/>
                </a:solidFill>
                <a:effectLst/>
                <a:latin typeface="Nunito" pitchFamily="2" charset="0"/>
                <a:ea typeface="Calibri" panose="020F0502020204030204" pitchFamily="34" charset="0"/>
                <a:cs typeface="Times New Roman" panose="02020603050405020304" pitchFamily="18" charset="0"/>
              </a:rPr>
              <a:t>=2 hence optimal k for hierarchical clustering is 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4" name="Rectangle 13">
            <a:extLst>
              <a:ext uri="{FF2B5EF4-FFF2-40B4-BE49-F238E27FC236}">
                <a16:creationId xmlns:a16="http://schemas.microsoft.com/office/drawing/2014/main" id="{DC22B5AD-169C-381E-E884-D0A66FF821EB}"/>
              </a:ext>
            </a:extLst>
          </p:cNvPr>
          <p:cNvSpPr/>
          <p:nvPr/>
        </p:nvSpPr>
        <p:spPr>
          <a:xfrm>
            <a:off x="4883860" y="3137860"/>
            <a:ext cx="6570721" cy="36365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F77655E5-1A16-5EE2-7491-E6F3DB8CB1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40594" y="3282342"/>
            <a:ext cx="6048009" cy="3349415"/>
          </a:xfrm>
          <a:prstGeom prst="rect">
            <a:avLst/>
          </a:prstGeom>
          <a:noFill/>
          <a:ln>
            <a:noFill/>
          </a:ln>
        </p:spPr>
      </p:pic>
      <p:sp>
        <p:nvSpPr>
          <p:cNvPr id="16" name="TextBox 15">
            <a:extLst>
              <a:ext uri="{FF2B5EF4-FFF2-40B4-BE49-F238E27FC236}">
                <a16:creationId xmlns:a16="http://schemas.microsoft.com/office/drawing/2014/main" id="{D3EE2F1D-0995-6AE3-0009-47754965A5B2}"/>
              </a:ext>
            </a:extLst>
          </p:cNvPr>
          <p:cNvSpPr txBox="1"/>
          <p:nvPr/>
        </p:nvSpPr>
        <p:spPr>
          <a:xfrm>
            <a:off x="6204155" y="2723535"/>
            <a:ext cx="3205316" cy="677108"/>
          </a:xfrm>
          <a:prstGeom prst="rect">
            <a:avLst/>
          </a:prstGeom>
          <a:noFill/>
        </p:spPr>
        <p:txBody>
          <a:bodyPr wrap="square" rtlCol="0">
            <a:spAutoFit/>
          </a:bodyPr>
          <a:lstStyle/>
          <a:p>
            <a:r>
              <a:rPr lang="en-IN" sz="2000" b="1" kern="0" dirty="0">
                <a:solidFill>
                  <a:srgbClr val="008000"/>
                </a:solidFill>
                <a:effectLst/>
                <a:latin typeface="Nunito" pitchFamily="2" charset="0"/>
                <a:ea typeface="Times New Roman" panose="02020603050405020304" pitchFamily="18" charset="0"/>
                <a:cs typeface="Courier New" panose="02070309020205020404" pitchFamily="49" charset="0"/>
              </a:rPr>
              <a:t>Visualize the Clusters: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78723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4B2735-5013-B7F7-C99A-5219CA761C28}"/>
              </a:ext>
            </a:extLst>
          </p:cNvPr>
          <p:cNvSpPr txBox="1"/>
          <p:nvPr/>
        </p:nvSpPr>
        <p:spPr>
          <a:xfrm>
            <a:off x="1208988" y="435467"/>
            <a:ext cx="7859597" cy="3091487"/>
          </a:xfrm>
          <a:prstGeom prst="rect">
            <a:avLst/>
          </a:prstGeom>
          <a:noFill/>
        </p:spPr>
        <p:txBody>
          <a:bodyPr wrap="square">
            <a:spAutoFit/>
          </a:bodyPr>
          <a:lstStyle/>
          <a:p>
            <a:pPr>
              <a:lnSpc>
                <a:spcPct val="107000"/>
              </a:lnSpc>
              <a:spcAft>
                <a:spcPts val="800"/>
              </a:spcAft>
            </a:pPr>
            <a:r>
              <a:rPr lang="en-IN" sz="2000" b="1" kern="0" spc="10" dirty="0">
                <a:solidFill>
                  <a:srgbClr val="273239"/>
                </a:solidFill>
                <a:effectLst/>
                <a:latin typeface="Nunito" pitchFamily="2" charset="0"/>
                <a:ea typeface="Times New Roman" panose="02020603050405020304" pitchFamily="18" charset="0"/>
                <a:cs typeface="Times New Roman" panose="02020603050405020304" pitchFamily="18" charset="0"/>
              </a:rPr>
              <a:t>Conclusion: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For Sentiment Analysis on Reviews Random Forest gives the best results followed by XG boost and decision tree</a:t>
            </a:r>
            <a:r>
              <a:rPr lang="en-IN" sz="24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endPar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For K-Means Clustering optimal no. of clusters: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                 By Elbow Method=6</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                 By Silhouette Score=5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0" spc="10" dirty="0">
                <a:solidFill>
                  <a:srgbClr val="273239"/>
                </a:solidFill>
                <a:effectLst/>
                <a:latin typeface="Nunito" pitchFamily="2" charset="0"/>
                <a:ea typeface="Times New Roman" panose="02020603050405020304" pitchFamily="18" charset="0"/>
                <a:cs typeface="Times New Roman" panose="02020603050405020304" pitchFamily="18" charset="0"/>
              </a:rPr>
              <a:t>For Hierarchical Clustering optimal no. of clusters=2</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1018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rmal Thank You Note Cards, Formal Thank You Notecards">
            <a:extLst>
              <a:ext uri="{FF2B5EF4-FFF2-40B4-BE49-F238E27FC236}">
                <a16:creationId xmlns:a16="http://schemas.microsoft.com/office/drawing/2014/main" id="{5E4680B5-44EE-E8FE-2478-3595F949D0A6}"/>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6956" y="487018"/>
            <a:ext cx="10644810" cy="531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648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466" y="791210"/>
            <a:ext cx="5318729" cy="548322"/>
          </a:xfrm>
        </p:spPr>
        <p:txBody>
          <a:bodyPr>
            <a:noAutofit/>
          </a:bodyPr>
          <a:lstStyle/>
          <a:p>
            <a:pPr marL="285750" indent="-285750">
              <a:buFont typeface="Wingdings" panose="05000000000000000000" pitchFamily="2" charset="2"/>
              <a:buChar char="v"/>
            </a:pPr>
            <a:r>
              <a:rPr lang="en-US" sz="1800" b="1" dirty="0">
                <a:solidFill>
                  <a:schemeClr val="tx1"/>
                </a:solidFill>
              </a:rPr>
              <a:t>Restaurant Distribution over locality</a:t>
            </a:r>
          </a:p>
        </p:txBody>
      </p:sp>
      <p:sp>
        <p:nvSpPr>
          <p:cNvPr id="5" name="Content Placeholder 4"/>
          <p:cNvSpPr>
            <a:spLocks noGrp="1"/>
          </p:cNvSpPr>
          <p:nvPr>
            <p:ph sz="quarter" idx="1"/>
          </p:nvPr>
        </p:nvSpPr>
        <p:spPr>
          <a:xfrm>
            <a:off x="772419" y="6135624"/>
            <a:ext cx="4744825" cy="722376"/>
          </a:xfrm>
        </p:spPr>
        <p:txBody>
          <a:bodyPr>
            <a:normAutofit fontScale="92500" lnSpcReduction="10000"/>
          </a:bodyPr>
          <a:lstStyle/>
          <a:p>
            <a:r>
              <a:rPr lang="en-GB" sz="1600" b="1" dirty="0"/>
              <a:t>Vijay Nagar</a:t>
            </a:r>
            <a:r>
              <a:rPr lang="en-GB" sz="1600" dirty="0"/>
              <a:t> has the highest number of restaurants, followed by </a:t>
            </a:r>
            <a:r>
              <a:rPr lang="en-GB" sz="1600" b="1" dirty="0"/>
              <a:t>Old </a:t>
            </a:r>
            <a:r>
              <a:rPr lang="en-GB" sz="1600" b="1" dirty="0" err="1"/>
              <a:t>Palasia</a:t>
            </a:r>
            <a:r>
              <a:rPr lang="en-GB" sz="1600" dirty="0"/>
              <a:t> and </a:t>
            </a:r>
            <a:r>
              <a:rPr lang="en-GB" sz="1600" b="1" dirty="0"/>
              <a:t>New </a:t>
            </a:r>
            <a:r>
              <a:rPr lang="en-GB" sz="1600" b="1" dirty="0" err="1"/>
              <a:t>Palasia</a:t>
            </a:r>
            <a:endParaRPr lang="en-US" sz="1600" dirty="0"/>
          </a:p>
        </p:txBody>
      </p:sp>
      <p:pic>
        <p:nvPicPr>
          <p:cNvPr id="15362" name="Picture 2"/>
          <p:cNvPicPr>
            <a:picLocks noChangeAspect="1" noChangeArrowheads="1"/>
          </p:cNvPicPr>
          <p:nvPr/>
        </p:nvPicPr>
        <p:blipFill>
          <a:blip r:embed="rId2" cstate="print"/>
          <a:srcRect/>
          <a:stretch>
            <a:fillRect/>
          </a:stretch>
        </p:blipFill>
        <p:spPr bwMode="auto">
          <a:xfrm>
            <a:off x="34565" y="1362665"/>
            <a:ext cx="6061435" cy="4701044"/>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id="{05C72368-58A7-2D1C-7160-57AA5FCA4106}"/>
              </a:ext>
            </a:extLst>
          </p:cNvPr>
          <p:cNvSpPr txBox="1"/>
          <p:nvPr/>
        </p:nvSpPr>
        <p:spPr>
          <a:xfrm>
            <a:off x="6909846" y="880705"/>
            <a:ext cx="4709129" cy="369332"/>
          </a:xfrm>
          <a:prstGeom prst="rect">
            <a:avLst/>
          </a:prstGeom>
          <a:noFill/>
        </p:spPr>
        <p:txBody>
          <a:bodyPr wrap="square" rtlCol="0">
            <a:spAutoFit/>
          </a:bodyPr>
          <a:lstStyle/>
          <a:p>
            <a:pPr marL="285750" indent="-285750">
              <a:buFont typeface="Wingdings" panose="05000000000000000000" pitchFamily="2" charset="2"/>
              <a:buChar char="v"/>
            </a:pPr>
            <a:r>
              <a:rPr lang="en-GB" sz="1800" b="1" dirty="0">
                <a:solidFill>
                  <a:schemeClr val="tx1"/>
                </a:solidFill>
              </a:rPr>
              <a:t>Top 10 restaurant chain in Indore</a:t>
            </a:r>
            <a:endParaRPr lang="en-IN" dirty="0"/>
          </a:p>
        </p:txBody>
      </p:sp>
      <p:pic>
        <p:nvPicPr>
          <p:cNvPr id="7" name="Picture 2">
            <a:extLst>
              <a:ext uri="{FF2B5EF4-FFF2-40B4-BE49-F238E27FC236}">
                <a16:creationId xmlns:a16="http://schemas.microsoft.com/office/drawing/2014/main" id="{BC5C86CA-1C3D-6F72-1E50-27CAC335ADA9}"/>
              </a:ext>
            </a:extLst>
          </p:cNvPr>
          <p:cNvPicPr>
            <a:picLocks noChangeAspect="1" noChangeArrowheads="1"/>
          </p:cNvPicPr>
          <p:nvPr/>
        </p:nvPicPr>
        <p:blipFill>
          <a:blip r:embed="rId3" cstate="print"/>
          <a:srcRect/>
          <a:stretch>
            <a:fillRect/>
          </a:stretch>
        </p:blipFill>
        <p:spPr bwMode="auto">
          <a:xfrm>
            <a:off x="6061435" y="1342679"/>
            <a:ext cx="5677325" cy="4405562"/>
          </a:xfrm>
          <a:prstGeom prst="rect">
            <a:avLst/>
          </a:prstGeom>
          <a:noFill/>
          <a:ln w="9525">
            <a:noFill/>
            <a:miter lim="800000"/>
            <a:headEnd/>
            <a:tailEnd/>
          </a:ln>
          <a:effectLst/>
        </p:spPr>
      </p:pic>
      <p:sp>
        <p:nvSpPr>
          <p:cNvPr id="8" name="Content Placeholder 4">
            <a:extLst>
              <a:ext uri="{FF2B5EF4-FFF2-40B4-BE49-F238E27FC236}">
                <a16:creationId xmlns:a16="http://schemas.microsoft.com/office/drawing/2014/main" id="{90EC743C-7110-A77F-1FF9-D17EEDC63A00}"/>
              </a:ext>
            </a:extLst>
          </p:cNvPr>
          <p:cNvSpPr txBox="1">
            <a:spLocks/>
          </p:cNvSpPr>
          <p:nvPr/>
        </p:nvSpPr>
        <p:spPr>
          <a:xfrm>
            <a:off x="6061435" y="5748241"/>
            <a:ext cx="6061435" cy="630936"/>
          </a:xfrm>
          <a:prstGeom prst="rect">
            <a:avLst/>
          </a:prstGeom>
        </p:spPr>
        <p:txBody>
          <a:bodyPr vert="horz">
            <a:no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defTabSz="914400"/>
            <a:r>
              <a:rPr lang="en-GB" sz="1600" dirty="0"/>
              <a:t>Some of the </a:t>
            </a:r>
            <a:r>
              <a:rPr lang="en-GB" sz="1600" b="1" dirty="0"/>
              <a:t>top</a:t>
            </a:r>
            <a:r>
              <a:rPr lang="en-GB" sz="1600" dirty="0"/>
              <a:t> restaurant chains that have decent ratings and votes   are </a:t>
            </a:r>
            <a:r>
              <a:rPr lang="en-GB" sz="1600" b="1" dirty="0"/>
              <a:t>Apna Sweets, </a:t>
            </a:r>
            <a:r>
              <a:rPr lang="en-GB" sz="1600" b="1" dirty="0" err="1"/>
              <a:t>Shreemaya</a:t>
            </a:r>
            <a:r>
              <a:rPr lang="en-GB" sz="1600" b="1" dirty="0"/>
              <a:t> Celebration, Shree </a:t>
            </a:r>
            <a:r>
              <a:rPr lang="en-GB" sz="1600" b="1" dirty="0" err="1"/>
              <a:t>Gurukripa</a:t>
            </a:r>
            <a:r>
              <a:rPr lang="en-GB" sz="1600" dirty="0"/>
              <a:t>, etc</a:t>
            </a:r>
            <a:r>
              <a:rPr lang="en-GB" sz="1800" dirty="0"/>
              <a:t>.</a:t>
            </a:r>
            <a:endParaRPr lang="en-US" sz="1800" dirty="0"/>
          </a:p>
        </p:txBody>
      </p:sp>
      <p:sp>
        <p:nvSpPr>
          <p:cNvPr id="3" name="TextBox 2">
            <a:extLst>
              <a:ext uri="{FF2B5EF4-FFF2-40B4-BE49-F238E27FC236}">
                <a16:creationId xmlns:a16="http://schemas.microsoft.com/office/drawing/2014/main" id="{3F741A00-7E86-D6BA-F591-FC9400E2FDE4}"/>
              </a:ext>
            </a:extLst>
          </p:cNvPr>
          <p:cNvSpPr txBox="1"/>
          <p:nvPr/>
        </p:nvSpPr>
        <p:spPr>
          <a:xfrm>
            <a:off x="3031435" y="79513"/>
            <a:ext cx="4492487" cy="461665"/>
          </a:xfrm>
          <a:prstGeom prst="rect">
            <a:avLst/>
          </a:prstGeom>
          <a:noFill/>
        </p:spPr>
        <p:txBody>
          <a:bodyPr wrap="square" rtlCol="0">
            <a:spAutoFit/>
          </a:bodyPr>
          <a:lstStyle/>
          <a:p>
            <a:r>
              <a:rPr lang="en-IN" sz="2400" dirty="0"/>
              <a:t>Part1: Visualization</a:t>
            </a:r>
          </a:p>
        </p:txBody>
      </p:sp>
    </p:spTree>
    <p:extLst>
      <p:ext uri="{BB962C8B-B14F-4D97-AF65-F5344CB8AC3E}">
        <p14:creationId xmlns:p14="http://schemas.microsoft.com/office/powerpoint/2010/main" val="1373948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545" y="780003"/>
            <a:ext cx="9686925" cy="548322"/>
          </a:xfrm>
        </p:spPr>
        <p:txBody>
          <a:bodyPr>
            <a:noAutofit/>
          </a:bodyPr>
          <a:lstStyle/>
          <a:p>
            <a:r>
              <a:rPr lang="en-GB" sz="4000" b="1" dirty="0">
                <a:solidFill>
                  <a:schemeClr val="tx1"/>
                </a:solidFill>
              </a:rPr>
              <a:t>Top restaurants type in Indore</a:t>
            </a:r>
          </a:p>
        </p:txBody>
      </p:sp>
      <p:sp>
        <p:nvSpPr>
          <p:cNvPr id="5" name="Content Placeholder 4"/>
          <p:cNvSpPr>
            <a:spLocks noGrp="1"/>
          </p:cNvSpPr>
          <p:nvPr>
            <p:ph sz="quarter" idx="1"/>
          </p:nvPr>
        </p:nvSpPr>
        <p:spPr>
          <a:xfrm>
            <a:off x="629876" y="5158608"/>
            <a:ext cx="10614047" cy="1241374"/>
          </a:xfrm>
        </p:spPr>
        <p:txBody>
          <a:bodyPr>
            <a:normAutofit/>
          </a:bodyPr>
          <a:lstStyle/>
          <a:p>
            <a:endParaRPr lang="en-GB" sz="2000" b="1" dirty="0"/>
          </a:p>
          <a:p>
            <a:r>
              <a:rPr lang="en-GB" sz="2000" b="1" dirty="0"/>
              <a:t>Quick Bites</a:t>
            </a:r>
            <a:r>
              <a:rPr lang="en-GB" sz="2000" dirty="0"/>
              <a:t> is the most common restaurant type in Indore, followed by </a:t>
            </a:r>
            <a:r>
              <a:rPr lang="en-GB" sz="2000" b="1" dirty="0"/>
              <a:t>Casual Dining</a:t>
            </a:r>
            <a:r>
              <a:rPr lang="en-GB" sz="2000" dirty="0"/>
              <a:t>.</a:t>
            </a:r>
          </a:p>
          <a:p>
            <a:pPr marL="0" indent="0">
              <a:buNone/>
            </a:pP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88569" y="1555275"/>
            <a:ext cx="6377609" cy="3747449"/>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63E42BB6-8FD6-B8E7-A2CF-E4144398B762}"/>
              </a:ext>
            </a:extLst>
          </p:cNvPr>
          <p:cNvPicPr>
            <a:picLocks noChangeAspect="1" noChangeArrowheads="1"/>
          </p:cNvPicPr>
          <p:nvPr/>
        </p:nvPicPr>
        <p:blipFill>
          <a:blip r:embed="rId3" cstate="print"/>
          <a:srcRect/>
          <a:stretch>
            <a:fillRect/>
          </a:stretch>
        </p:blipFill>
        <p:spPr bwMode="auto">
          <a:xfrm>
            <a:off x="6286333" y="1649696"/>
            <a:ext cx="5237435" cy="3558605"/>
          </a:xfrm>
          <a:prstGeom prst="rect">
            <a:avLst/>
          </a:prstGeom>
          <a:noFill/>
          <a:ln w="9525">
            <a:noFill/>
            <a:miter lim="800000"/>
            <a:headEnd/>
            <a:tailEnd/>
          </a:ln>
          <a:effectLst/>
        </p:spPr>
      </p:pic>
    </p:spTree>
    <p:extLst>
      <p:ext uri="{BB962C8B-B14F-4D97-AF65-F5344CB8AC3E}">
        <p14:creationId xmlns:p14="http://schemas.microsoft.com/office/powerpoint/2010/main" val="137394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FF68-9071-18D7-6ABE-D1A4225B15C0}"/>
              </a:ext>
            </a:extLst>
          </p:cNvPr>
          <p:cNvSpPr>
            <a:spLocks noGrp="1"/>
          </p:cNvSpPr>
          <p:nvPr>
            <p:ph type="title"/>
          </p:nvPr>
        </p:nvSpPr>
        <p:spPr>
          <a:xfrm rot="10800000" flipH="1" flipV="1">
            <a:off x="505905" y="5351147"/>
            <a:ext cx="5744066" cy="1168923"/>
          </a:xfrm>
        </p:spPr>
        <p:txBody>
          <a:bodyPr>
            <a:normAutofit fontScale="90000"/>
          </a:bodyPr>
          <a:lstStyle/>
          <a:p>
            <a:r>
              <a:rPr lang="en-GB" sz="1600" dirty="0">
                <a:latin typeface="Century Schoolbook (Body)"/>
              </a:rPr>
              <a:t>chart  shows that </a:t>
            </a:r>
            <a:r>
              <a:rPr lang="en-GB" sz="1600" b="1" dirty="0">
                <a:latin typeface="Century Schoolbook (Body)"/>
              </a:rPr>
              <a:t>North </a:t>
            </a:r>
            <a:r>
              <a:rPr lang="en-GB" sz="1600" b="1" dirty="0" err="1">
                <a:latin typeface="Century Schoolbook (Body)"/>
              </a:rPr>
              <a:t>indian</a:t>
            </a:r>
            <a:r>
              <a:rPr lang="en-GB" sz="1600" dirty="0">
                <a:latin typeface="Century Schoolbook (Body)"/>
              </a:rPr>
              <a:t> is at the top of cuisines provided in Indore, followed by </a:t>
            </a:r>
            <a:r>
              <a:rPr lang="en-GB" sz="1600" b="1" dirty="0">
                <a:latin typeface="Century Schoolbook (Body)"/>
              </a:rPr>
              <a:t>Fast Food</a:t>
            </a:r>
            <a:r>
              <a:rPr lang="en-GB" sz="1600" dirty="0">
                <a:latin typeface="Century Schoolbook (Body)"/>
              </a:rPr>
              <a:t> and </a:t>
            </a:r>
            <a:br>
              <a:rPr lang="en-GB" sz="1600" dirty="0">
                <a:latin typeface="Century Schoolbook (Body)"/>
              </a:rPr>
            </a:br>
            <a:r>
              <a:rPr lang="en-GB" sz="1600" b="1" dirty="0">
                <a:latin typeface="Century Schoolbook (Body)"/>
              </a:rPr>
              <a:t>Chinese</a:t>
            </a:r>
            <a:r>
              <a:rPr lang="en-GB" sz="1600" dirty="0"/>
              <a:t>.</a:t>
            </a:r>
            <a:br>
              <a:rPr lang="en-US" sz="1600" dirty="0"/>
            </a:br>
            <a:endParaRPr lang="en-IN" sz="1600" dirty="0"/>
          </a:p>
        </p:txBody>
      </p:sp>
      <p:pic>
        <p:nvPicPr>
          <p:cNvPr id="1026" name="Picture 2">
            <a:extLst>
              <a:ext uri="{FF2B5EF4-FFF2-40B4-BE49-F238E27FC236}">
                <a16:creationId xmlns:a16="http://schemas.microsoft.com/office/drawing/2014/main" id="{A5FF872A-72CA-375A-8B40-267D80DCC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25" y="738040"/>
            <a:ext cx="5391311" cy="46446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0FD04C-7385-0044-4AC1-32E6025DBCAD}"/>
              </a:ext>
            </a:extLst>
          </p:cNvPr>
          <p:cNvSpPr txBox="1"/>
          <p:nvPr/>
        </p:nvSpPr>
        <p:spPr>
          <a:xfrm>
            <a:off x="705678" y="337930"/>
            <a:ext cx="4820478" cy="400110"/>
          </a:xfrm>
          <a:prstGeom prst="rect">
            <a:avLst/>
          </a:prstGeom>
          <a:noFill/>
        </p:spPr>
        <p:txBody>
          <a:bodyPr wrap="square" rtlCol="0">
            <a:spAutoFit/>
          </a:bodyPr>
          <a:lstStyle/>
          <a:p>
            <a:pPr marL="342900" indent="-342900">
              <a:buFont typeface="Wingdings" panose="05000000000000000000" pitchFamily="2" charset="2"/>
              <a:buChar char="v"/>
            </a:pPr>
            <a:r>
              <a:rPr lang="en-IN" sz="2000" b="1" dirty="0"/>
              <a:t>Top 20 Cuisines in Indore</a:t>
            </a:r>
          </a:p>
        </p:txBody>
      </p:sp>
      <p:sp>
        <p:nvSpPr>
          <p:cNvPr id="5" name="TextBox 4">
            <a:extLst>
              <a:ext uri="{FF2B5EF4-FFF2-40B4-BE49-F238E27FC236}">
                <a16:creationId xmlns:a16="http://schemas.microsoft.com/office/drawing/2014/main" id="{D7F8B668-145A-F838-7335-AEC8A6325AD5}"/>
              </a:ext>
            </a:extLst>
          </p:cNvPr>
          <p:cNvSpPr txBox="1"/>
          <p:nvPr/>
        </p:nvSpPr>
        <p:spPr>
          <a:xfrm>
            <a:off x="6517067" y="214819"/>
            <a:ext cx="4276624" cy="646331"/>
          </a:xfrm>
          <a:prstGeom prst="rect">
            <a:avLst/>
          </a:prstGeom>
          <a:noFill/>
        </p:spPr>
        <p:txBody>
          <a:bodyPr wrap="square" rtlCol="0">
            <a:spAutoFit/>
          </a:bodyPr>
          <a:lstStyle/>
          <a:p>
            <a:pPr marL="342900" indent="-342900">
              <a:buFont typeface="Wingdings" panose="05000000000000000000" pitchFamily="2" charset="2"/>
              <a:buChar char="v"/>
            </a:pPr>
            <a:r>
              <a:rPr lang="en-GB" sz="1800" b="1" dirty="0">
                <a:solidFill>
                  <a:schemeClr val="tx1"/>
                </a:solidFill>
              </a:rPr>
              <a:t>Average Cost and Rating for each restaurant type</a:t>
            </a:r>
            <a:endParaRPr lang="en-IN" dirty="0"/>
          </a:p>
        </p:txBody>
      </p:sp>
      <p:pic>
        <p:nvPicPr>
          <p:cNvPr id="6" name="Picture 2">
            <a:extLst>
              <a:ext uri="{FF2B5EF4-FFF2-40B4-BE49-F238E27FC236}">
                <a16:creationId xmlns:a16="http://schemas.microsoft.com/office/drawing/2014/main" id="{6F86ECD0-83D0-D10F-13E2-28AC5BC05376}"/>
              </a:ext>
            </a:extLst>
          </p:cNvPr>
          <p:cNvPicPr>
            <a:picLocks noChangeAspect="1" noChangeArrowheads="1"/>
          </p:cNvPicPr>
          <p:nvPr/>
        </p:nvPicPr>
        <p:blipFill>
          <a:blip r:embed="rId3" cstate="print"/>
          <a:srcRect/>
          <a:stretch>
            <a:fillRect/>
          </a:stretch>
        </p:blipFill>
        <p:spPr bwMode="auto">
          <a:xfrm>
            <a:off x="5794343" y="788656"/>
            <a:ext cx="5668652" cy="4333019"/>
          </a:xfrm>
          <a:prstGeom prst="rect">
            <a:avLst/>
          </a:prstGeom>
          <a:noFill/>
          <a:ln w="9525">
            <a:noFill/>
            <a:miter lim="800000"/>
            <a:headEnd/>
            <a:tailEnd/>
          </a:ln>
          <a:effectLst/>
        </p:spPr>
      </p:pic>
      <p:sp>
        <p:nvSpPr>
          <p:cNvPr id="7" name="Content Placeholder 4">
            <a:extLst>
              <a:ext uri="{FF2B5EF4-FFF2-40B4-BE49-F238E27FC236}">
                <a16:creationId xmlns:a16="http://schemas.microsoft.com/office/drawing/2014/main" id="{FB417069-599C-2556-D457-2A4E08E3C52A}"/>
              </a:ext>
            </a:extLst>
          </p:cNvPr>
          <p:cNvSpPr>
            <a:spLocks noGrp="1"/>
          </p:cNvSpPr>
          <p:nvPr>
            <p:ph sz="quarter" idx="1"/>
          </p:nvPr>
        </p:nvSpPr>
        <p:spPr>
          <a:xfrm>
            <a:off x="6096000" y="5198166"/>
            <a:ext cx="5464571" cy="1659834"/>
          </a:xfrm>
        </p:spPr>
        <p:txBody>
          <a:bodyPr>
            <a:normAutofit/>
          </a:bodyPr>
          <a:lstStyle/>
          <a:p>
            <a:r>
              <a:rPr lang="en-GB" sz="1600" b="1" dirty="0"/>
              <a:t>Desserts</a:t>
            </a:r>
            <a:r>
              <a:rPr lang="en-GB" sz="1600" dirty="0"/>
              <a:t> have high mean cost, but also highest rating, followed by </a:t>
            </a:r>
            <a:r>
              <a:rPr lang="en-GB" sz="1600" b="1" dirty="0"/>
              <a:t>dine-out</a:t>
            </a:r>
            <a:r>
              <a:rPr lang="en-GB" sz="1600" dirty="0"/>
              <a:t>.</a:t>
            </a:r>
          </a:p>
          <a:p>
            <a:r>
              <a:rPr lang="en-GB" sz="1600" dirty="0"/>
              <a:t>So, generally high cost restaurants tend to have higher ratings also</a:t>
            </a:r>
            <a:r>
              <a:rPr lang="en-GB" sz="1800" dirty="0"/>
              <a:t>.</a:t>
            </a:r>
          </a:p>
        </p:txBody>
      </p:sp>
    </p:spTree>
    <p:extLst>
      <p:ext uri="{BB962C8B-B14F-4D97-AF65-F5344CB8AC3E}">
        <p14:creationId xmlns:p14="http://schemas.microsoft.com/office/powerpoint/2010/main" val="198865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23" y="291945"/>
            <a:ext cx="5594312" cy="548322"/>
          </a:xfrm>
        </p:spPr>
        <p:txBody>
          <a:bodyPr>
            <a:noAutofit/>
          </a:bodyPr>
          <a:lstStyle/>
          <a:p>
            <a:pPr marL="285750" indent="-285750">
              <a:buFont typeface="Wingdings" panose="05000000000000000000" pitchFamily="2" charset="2"/>
              <a:buChar char="v"/>
            </a:pPr>
            <a:r>
              <a:rPr lang="en-GB" sz="1600" b="1" dirty="0">
                <a:solidFill>
                  <a:schemeClr val="tx1"/>
                </a:solidFill>
              </a:rPr>
              <a:t>Where can one find the best restaurants in Indore?</a:t>
            </a:r>
          </a:p>
        </p:txBody>
      </p:sp>
      <p:sp>
        <p:nvSpPr>
          <p:cNvPr id="5" name="Content Placeholder 4"/>
          <p:cNvSpPr>
            <a:spLocks noGrp="1"/>
          </p:cNvSpPr>
          <p:nvPr>
            <p:ph sz="quarter" idx="1"/>
          </p:nvPr>
        </p:nvSpPr>
        <p:spPr>
          <a:xfrm>
            <a:off x="573023" y="5137147"/>
            <a:ext cx="5892907" cy="722376"/>
          </a:xfrm>
        </p:spPr>
        <p:txBody>
          <a:bodyPr>
            <a:normAutofit/>
          </a:bodyPr>
          <a:lstStyle/>
          <a:p>
            <a:r>
              <a:rPr lang="en-GB" sz="1800" b="1" dirty="0"/>
              <a:t>Vijay Nagar</a:t>
            </a:r>
            <a:r>
              <a:rPr lang="en-GB" sz="1800" dirty="0"/>
              <a:t> is again at the top of the list, followed by </a:t>
            </a:r>
            <a:r>
              <a:rPr lang="en-GB" sz="1800" b="1" dirty="0"/>
              <a:t>Old </a:t>
            </a:r>
            <a:r>
              <a:rPr lang="en-GB" sz="1800" b="1" dirty="0" err="1"/>
              <a:t>Palasia</a:t>
            </a:r>
            <a:r>
              <a:rPr lang="en-GB" sz="1800" dirty="0"/>
              <a:t> and </a:t>
            </a:r>
            <a:r>
              <a:rPr lang="en-GB" sz="1800" b="1" dirty="0"/>
              <a:t>New </a:t>
            </a:r>
            <a:r>
              <a:rPr lang="en-GB" sz="1800" b="1" dirty="0" err="1"/>
              <a:t>Palasia</a:t>
            </a:r>
            <a:endParaRPr lang="en-US" sz="1800" dirty="0"/>
          </a:p>
        </p:txBody>
      </p:sp>
      <p:pic>
        <p:nvPicPr>
          <p:cNvPr id="33794" name="Picture 2"/>
          <p:cNvPicPr>
            <a:picLocks noChangeAspect="1" noChangeArrowheads="1"/>
          </p:cNvPicPr>
          <p:nvPr/>
        </p:nvPicPr>
        <p:blipFill>
          <a:blip r:embed="rId2" cstate="print"/>
          <a:srcRect/>
          <a:stretch>
            <a:fillRect/>
          </a:stretch>
        </p:blipFill>
        <p:spPr bwMode="auto">
          <a:xfrm>
            <a:off x="200621" y="994733"/>
            <a:ext cx="5892908" cy="3745932"/>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6814A777-50FB-E94D-1655-94A5635CF6FE}"/>
              </a:ext>
            </a:extLst>
          </p:cNvPr>
          <p:cNvPicPr>
            <a:picLocks noChangeAspect="1" noChangeArrowheads="1"/>
          </p:cNvPicPr>
          <p:nvPr/>
        </p:nvPicPr>
        <p:blipFill>
          <a:blip r:embed="rId3" cstate="print"/>
          <a:srcRect/>
          <a:stretch>
            <a:fillRect/>
          </a:stretch>
        </p:blipFill>
        <p:spPr bwMode="auto">
          <a:xfrm>
            <a:off x="6575898" y="970366"/>
            <a:ext cx="4790483" cy="3947543"/>
          </a:xfrm>
          <a:prstGeom prst="rect">
            <a:avLst/>
          </a:prstGeom>
          <a:noFill/>
          <a:ln w="9525">
            <a:noFill/>
            <a:miter lim="800000"/>
            <a:headEnd/>
            <a:tailEnd/>
          </a:ln>
          <a:effectLst/>
        </p:spPr>
      </p:pic>
      <p:sp>
        <p:nvSpPr>
          <p:cNvPr id="4" name="TextBox 3">
            <a:extLst>
              <a:ext uri="{FF2B5EF4-FFF2-40B4-BE49-F238E27FC236}">
                <a16:creationId xmlns:a16="http://schemas.microsoft.com/office/drawing/2014/main" id="{3DD4C8A2-3345-2543-FAEE-B94EF6852A7F}"/>
              </a:ext>
            </a:extLst>
          </p:cNvPr>
          <p:cNvSpPr txBox="1"/>
          <p:nvPr/>
        </p:nvSpPr>
        <p:spPr>
          <a:xfrm>
            <a:off x="6552429" y="339090"/>
            <a:ext cx="4813952" cy="646331"/>
          </a:xfrm>
          <a:prstGeom prst="rect">
            <a:avLst/>
          </a:prstGeom>
          <a:noFill/>
        </p:spPr>
        <p:txBody>
          <a:bodyPr wrap="square" rtlCol="0">
            <a:spAutoFit/>
          </a:bodyPr>
          <a:lstStyle/>
          <a:p>
            <a:pPr marL="285750" indent="-285750">
              <a:buFont typeface="Wingdings" panose="05000000000000000000" pitchFamily="2" charset="2"/>
              <a:buChar char="v"/>
            </a:pPr>
            <a:r>
              <a:rPr lang="en-GB" sz="1800" b="1" dirty="0"/>
              <a:t>Top restaurant service types in Indore</a:t>
            </a:r>
            <a:endParaRPr lang="en-IN" dirty="0"/>
          </a:p>
        </p:txBody>
      </p:sp>
      <p:sp>
        <p:nvSpPr>
          <p:cNvPr id="6" name="Content Placeholder 4">
            <a:extLst>
              <a:ext uri="{FF2B5EF4-FFF2-40B4-BE49-F238E27FC236}">
                <a16:creationId xmlns:a16="http://schemas.microsoft.com/office/drawing/2014/main" id="{6C379155-6FC2-E811-5757-50650AC313E1}"/>
              </a:ext>
            </a:extLst>
          </p:cNvPr>
          <p:cNvSpPr txBox="1">
            <a:spLocks/>
          </p:cNvSpPr>
          <p:nvPr/>
        </p:nvSpPr>
        <p:spPr>
          <a:xfrm>
            <a:off x="6749465" y="4879576"/>
            <a:ext cx="4398433" cy="722376"/>
          </a:xfrm>
          <a:prstGeom prst="rect">
            <a:avLst/>
          </a:prstGeom>
        </p:spPr>
        <p:txBody>
          <a:bodyPr vert="horz">
            <a:no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defTabSz="914400"/>
            <a:r>
              <a:rPr lang="en-GB" sz="1600" b="1" dirty="0"/>
              <a:t>Delivery</a:t>
            </a:r>
            <a:r>
              <a:rPr lang="en-GB" sz="1600" dirty="0"/>
              <a:t> </a:t>
            </a:r>
            <a:r>
              <a:rPr lang="en-GB" sz="1600" dirty="0" err="1"/>
              <a:t>meal_types</a:t>
            </a:r>
            <a:r>
              <a:rPr lang="en-GB" sz="1600" dirty="0"/>
              <a:t> is highest(63.4) in Indore, followed by </a:t>
            </a:r>
            <a:r>
              <a:rPr lang="en-GB" sz="1600" b="1" dirty="0"/>
              <a:t>Dine-out(26.3%)</a:t>
            </a:r>
            <a:r>
              <a:rPr lang="en-GB" sz="1600" dirty="0"/>
              <a:t> and </a:t>
            </a:r>
            <a:r>
              <a:rPr lang="en-GB" sz="1600" b="1" dirty="0"/>
              <a:t>Desserts(6.9%)</a:t>
            </a:r>
            <a:r>
              <a:rPr lang="en-GB" sz="1600" dirty="0"/>
              <a:t>.</a:t>
            </a:r>
            <a:endParaRPr lang="en-US" sz="1600" dirty="0"/>
          </a:p>
        </p:txBody>
      </p:sp>
    </p:spTree>
    <p:extLst>
      <p:ext uri="{BB962C8B-B14F-4D97-AF65-F5344CB8AC3E}">
        <p14:creationId xmlns:p14="http://schemas.microsoft.com/office/powerpoint/2010/main" val="216714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728" y="146623"/>
            <a:ext cx="9686925" cy="548322"/>
          </a:xfrm>
        </p:spPr>
        <p:txBody>
          <a:bodyPr>
            <a:noAutofit/>
          </a:bodyPr>
          <a:lstStyle/>
          <a:p>
            <a:r>
              <a:rPr lang="en-US" sz="4000" b="1" dirty="0">
                <a:solidFill>
                  <a:schemeClr val="tx1"/>
                </a:solidFill>
              </a:rPr>
              <a:t>Distribution of </a:t>
            </a:r>
            <a:r>
              <a:rPr lang="en-US" sz="4000" b="1" dirty="0" err="1">
                <a:solidFill>
                  <a:schemeClr val="tx1"/>
                </a:solidFill>
              </a:rPr>
              <a:t>aggregate_rating</a:t>
            </a:r>
            <a:endParaRPr lang="en-US" sz="4000" b="1" dirty="0">
              <a:solidFill>
                <a:schemeClr val="tx1"/>
              </a:solidFill>
            </a:endParaRPr>
          </a:p>
        </p:txBody>
      </p:sp>
      <p:sp>
        <p:nvSpPr>
          <p:cNvPr id="5" name="Content Placeholder 4"/>
          <p:cNvSpPr>
            <a:spLocks noGrp="1"/>
          </p:cNvSpPr>
          <p:nvPr>
            <p:ph sz="quarter" idx="1"/>
          </p:nvPr>
        </p:nvSpPr>
        <p:spPr>
          <a:xfrm>
            <a:off x="818321" y="5537454"/>
            <a:ext cx="9956800" cy="1124712"/>
          </a:xfrm>
        </p:spPr>
        <p:txBody>
          <a:bodyPr>
            <a:normAutofit fontScale="92500" lnSpcReduction="20000"/>
          </a:bodyPr>
          <a:lstStyle/>
          <a:p>
            <a:r>
              <a:rPr lang="en-GB" dirty="0"/>
              <a:t>As we notice here that it's almost normal distribution with average at </a:t>
            </a:r>
            <a:r>
              <a:rPr lang="en-GB" b="1" dirty="0"/>
              <a:t>3.9</a:t>
            </a:r>
          </a:p>
          <a:p>
            <a:endParaRPr lang="en-GB" dirty="0"/>
          </a:p>
          <a:p>
            <a:r>
              <a:rPr lang="en-GB" dirty="0"/>
              <a:t>The majority of restaurants rated between 3.5 and 4.5 (High range)</a:t>
            </a:r>
          </a:p>
        </p:txBody>
      </p:sp>
      <p:pic>
        <p:nvPicPr>
          <p:cNvPr id="9218" name="Picture 2"/>
          <p:cNvPicPr>
            <a:picLocks noChangeAspect="1" noChangeArrowheads="1"/>
          </p:cNvPicPr>
          <p:nvPr/>
        </p:nvPicPr>
        <p:blipFill>
          <a:blip r:embed="rId2" cstate="print"/>
          <a:srcRect/>
          <a:stretch>
            <a:fillRect/>
          </a:stretch>
        </p:blipFill>
        <p:spPr bwMode="auto">
          <a:xfrm>
            <a:off x="374523" y="758190"/>
            <a:ext cx="10191877" cy="4494004"/>
          </a:xfrm>
          <a:prstGeom prst="rect">
            <a:avLst/>
          </a:prstGeom>
          <a:noFill/>
          <a:ln w="9525">
            <a:noFill/>
            <a:miter lim="800000"/>
            <a:headEnd/>
            <a:tailEnd/>
          </a:ln>
          <a:effectLst/>
        </p:spPr>
      </p:pic>
    </p:spTree>
    <p:extLst>
      <p:ext uri="{BB962C8B-B14F-4D97-AF65-F5344CB8AC3E}">
        <p14:creationId xmlns:p14="http://schemas.microsoft.com/office/powerpoint/2010/main" val="1373948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4238</TotalTime>
  <Words>3327</Words>
  <Application>Microsoft Office PowerPoint</Application>
  <PresentationFormat>Widescreen</PresentationFormat>
  <Paragraphs>277</Paragraphs>
  <Slides>45</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45</vt:i4>
      </vt:variant>
    </vt:vector>
  </HeadingPairs>
  <TitlesOfParts>
    <vt:vector size="64" baseType="lpstr">
      <vt:lpstr>Algerian</vt:lpstr>
      <vt:lpstr>-apple-system</vt:lpstr>
      <vt:lpstr>Arial</vt:lpstr>
      <vt:lpstr>Calibri</vt:lpstr>
      <vt:lpstr>Calibri Light</vt:lpstr>
      <vt:lpstr>Century Schoolbook</vt:lpstr>
      <vt:lpstr>Century Schoolbook (Body)</vt:lpstr>
      <vt:lpstr>Courier New</vt:lpstr>
      <vt:lpstr>Georgia</vt:lpstr>
      <vt:lpstr>Google Sans</vt:lpstr>
      <vt:lpstr>Lato</vt:lpstr>
      <vt:lpstr>Nunito</vt:lpstr>
      <vt:lpstr>Roboto</vt:lpstr>
      <vt:lpstr>Söhne</vt:lpstr>
      <vt:lpstr>Symbol</vt:lpstr>
      <vt:lpstr>Times New Roman</vt:lpstr>
      <vt:lpstr>Wingdings</vt:lpstr>
      <vt:lpstr>Wingdings 2</vt:lpstr>
      <vt:lpstr>Oriel</vt:lpstr>
      <vt:lpstr>Analysis On Indore_Restaurants    (Clustering &amp; Sentiment Analysis)</vt:lpstr>
      <vt:lpstr>PowerPoint Presentation</vt:lpstr>
      <vt:lpstr>Objective</vt:lpstr>
      <vt:lpstr>Dataset Description</vt:lpstr>
      <vt:lpstr>Restaurant Distribution over locality</vt:lpstr>
      <vt:lpstr>Top restaurants type in Indore</vt:lpstr>
      <vt:lpstr>chart  shows that North indian is at the top of cuisines provided in Indore, followed by Fast Food and  Chinese. </vt:lpstr>
      <vt:lpstr>Where can one find the best restaurants in Indore?</vt:lpstr>
      <vt:lpstr>Distribution of aggregate_rating</vt:lpstr>
      <vt:lpstr>PowerPoint Presentation</vt:lpstr>
      <vt:lpstr>PowerPoint Presentation</vt:lpstr>
      <vt:lpstr>What is the relation between cost and neighbourhood?</vt:lpstr>
      <vt:lpstr>What is the relation between meal_type and locality?</vt:lpstr>
      <vt:lpstr>Best rated, most voted restaurants, irrespective of cost</vt:lpstr>
      <vt:lpstr>Best dessert parlors in Indore</vt:lpstr>
      <vt:lpstr>Best bakeries in Indore</vt:lpstr>
      <vt:lpstr>Best Sweet shops in Indore</vt:lpstr>
      <vt:lpstr>Best South Indian restaurants in Indore</vt:lpstr>
      <vt:lpstr>Best Continental restaurants in Indore</vt:lpstr>
      <vt:lpstr>Some of the most famous restaurants in Indore</vt:lpstr>
      <vt:lpstr>Word Analysis For Customer reviews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TML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name</dc:title>
  <dc:creator>Shubhangani Tiwari</dc:creator>
  <cp:lastModifiedBy>SHUABHANGANI TIWARI</cp:lastModifiedBy>
  <cp:revision>90</cp:revision>
  <dcterms:created xsi:type="dcterms:W3CDTF">2019-08-13T10:19:45Z</dcterms:created>
  <dcterms:modified xsi:type="dcterms:W3CDTF">2023-05-24T18:43:48Z</dcterms:modified>
</cp:coreProperties>
</file>